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9"/>
  </p:notesMasterIdLst>
  <p:handoutMasterIdLst>
    <p:handoutMasterId r:id="rId100"/>
  </p:handoutMasterIdLst>
  <p:sldIdLst>
    <p:sldId id="280" r:id="rId2"/>
    <p:sldId id="433" r:id="rId3"/>
    <p:sldId id="577" r:id="rId4"/>
    <p:sldId id="562" r:id="rId5"/>
    <p:sldId id="578" r:id="rId6"/>
    <p:sldId id="579" r:id="rId7"/>
    <p:sldId id="561" r:id="rId8"/>
    <p:sldId id="564" r:id="rId9"/>
    <p:sldId id="582" r:id="rId10"/>
    <p:sldId id="576" r:id="rId11"/>
    <p:sldId id="660" r:id="rId12"/>
    <p:sldId id="661" r:id="rId13"/>
    <p:sldId id="580" r:id="rId14"/>
    <p:sldId id="652" r:id="rId15"/>
    <p:sldId id="584" r:id="rId16"/>
    <p:sldId id="581" r:id="rId17"/>
    <p:sldId id="563" r:id="rId18"/>
    <p:sldId id="565" r:id="rId19"/>
    <p:sldId id="651" r:id="rId20"/>
    <p:sldId id="569" r:id="rId21"/>
    <p:sldId id="570" r:id="rId22"/>
    <p:sldId id="573" r:id="rId23"/>
    <p:sldId id="571" r:id="rId24"/>
    <p:sldId id="653" r:id="rId25"/>
    <p:sldId id="572" r:id="rId26"/>
    <p:sldId id="604" r:id="rId27"/>
    <p:sldId id="574" r:id="rId28"/>
    <p:sldId id="586" r:id="rId29"/>
    <p:sldId id="603" r:id="rId30"/>
    <p:sldId id="566" r:id="rId31"/>
    <p:sldId id="655" r:id="rId32"/>
    <p:sldId id="587" r:id="rId33"/>
    <p:sldId id="575" r:id="rId34"/>
    <p:sldId id="567" r:id="rId35"/>
    <p:sldId id="605" r:id="rId36"/>
    <p:sldId id="568" r:id="rId37"/>
    <p:sldId id="588" r:id="rId38"/>
    <p:sldId id="589" r:id="rId39"/>
    <p:sldId id="594" r:id="rId40"/>
    <p:sldId id="654" r:id="rId41"/>
    <p:sldId id="602" r:id="rId42"/>
    <p:sldId id="591" r:id="rId43"/>
    <p:sldId id="590" r:id="rId44"/>
    <p:sldId id="593" r:id="rId45"/>
    <p:sldId id="595" r:id="rId46"/>
    <p:sldId id="596" r:id="rId47"/>
    <p:sldId id="592" r:id="rId48"/>
    <p:sldId id="599" r:id="rId49"/>
    <p:sldId id="600" r:id="rId50"/>
    <p:sldId id="598" r:id="rId51"/>
    <p:sldId id="656" r:id="rId52"/>
    <p:sldId id="597" r:id="rId53"/>
    <p:sldId id="613" r:id="rId54"/>
    <p:sldId id="614" r:id="rId55"/>
    <p:sldId id="617" r:id="rId56"/>
    <p:sldId id="615" r:id="rId57"/>
    <p:sldId id="619" r:id="rId58"/>
    <p:sldId id="618" r:id="rId59"/>
    <p:sldId id="616" r:id="rId60"/>
    <p:sldId id="606" r:id="rId61"/>
    <p:sldId id="607" r:id="rId62"/>
    <p:sldId id="608" r:id="rId63"/>
    <p:sldId id="609" r:id="rId64"/>
    <p:sldId id="610" r:id="rId65"/>
    <p:sldId id="611" r:id="rId66"/>
    <p:sldId id="657" r:id="rId67"/>
    <p:sldId id="612" r:id="rId68"/>
    <p:sldId id="620" r:id="rId69"/>
    <p:sldId id="627" r:id="rId70"/>
    <p:sldId id="628" r:id="rId71"/>
    <p:sldId id="621" r:id="rId72"/>
    <p:sldId id="629" r:id="rId73"/>
    <p:sldId id="622" r:id="rId74"/>
    <p:sldId id="624" r:id="rId75"/>
    <p:sldId id="625" r:id="rId76"/>
    <p:sldId id="626" r:id="rId77"/>
    <p:sldId id="585" r:id="rId78"/>
    <p:sldId id="633" r:id="rId79"/>
    <p:sldId id="636" r:id="rId80"/>
    <p:sldId id="662" r:id="rId81"/>
    <p:sldId id="632" r:id="rId82"/>
    <p:sldId id="634" r:id="rId83"/>
    <p:sldId id="630" r:id="rId84"/>
    <p:sldId id="635" r:id="rId85"/>
    <p:sldId id="631" r:id="rId86"/>
    <p:sldId id="642" r:id="rId87"/>
    <p:sldId id="649" r:id="rId88"/>
    <p:sldId id="637" r:id="rId89"/>
    <p:sldId id="645" r:id="rId90"/>
    <p:sldId id="641" r:id="rId91"/>
    <p:sldId id="643" r:id="rId92"/>
    <p:sldId id="646" r:id="rId93"/>
    <p:sldId id="644" r:id="rId94"/>
    <p:sldId id="647" r:id="rId95"/>
    <p:sldId id="650" r:id="rId96"/>
    <p:sldId id="658" r:id="rId97"/>
    <p:sldId id="659" r:id="rId9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64918" autoAdjust="0"/>
  </p:normalViewPr>
  <p:slideViewPr>
    <p:cSldViewPr snapToGrid="0">
      <p:cViewPr varScale="1">
        <p:scale>
          <a:sx n="74" d="100"/>
          <a:sy n="74" d="100"/>
        </p:scale>
        <p:origin x="1176" y="72"/>
      </p:cViewPr>
      <p:guideLst>
        <p:guide orient="horz" pos="2160"/>
        <p:guide pos="3840"/>
      </p:guideLst>
    </p:cSldViewPr>
  </p:slideViewPr>
  <p:outlineViewPr>
    <p:cViewPr>
      <p:scale>
        <a:sx n="33" d="100"/>
        <a:sy n="33" d="100"/>
      </p:scale>
      <p:origin x="0" y="-227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17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2/14/2024</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2/14/2024</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ocs.docker.com/docker-hub/repos/" TargetMode="External"/><Relationship Id="rId13" Type="http://schemas.openxmlformats.org/officeDocument/2006/relationships/hyperlink" Target="https://en.wikipedia.org/wiki/Daemon_(computing)#cite_note-jargon-1" TargetMode="External"/><Relationship Id="rId3" Type="http://schemas.openxmlformats.org/officeDocument/2006/relationships/hyperlink" Target="https://en.wikipedia.org/wiki/Daemon_(computing)" TargetMode="External"/><Relationship Id="rId7" Type="http://schemas.openxmlformats.org/officeDocument/2006/relationships/hyperlink" Target="https://cloud.google.com/container-registry/" TargetMode="External"/><Relationship Id="rId12" Type="http://schemas.openxmlformats.org/officeDocument/2006/relationships/hyperlink" Target="https://en.wikipedia.org/wiki/Help:IPA/English" TargetMode="External"/><Relationship Id="rId2" Type="http://schemas.openxmlformats.org/officeDocument/2006/relationships/slide" Target="../slides/slide10.xml"/><Relationship Id="rId16" Type="http://schemas.openxmlformats.org/officeDocument/2006/relationships/hyperlink" Target="https://medium.com/@saschagrunert/demystifying-containers-part-i-kernel-space-2c53d6979504" TargetMode="External"/><Relationship Id="rId1" Type="http://schemas.openxmlformats.org/officeDocument/2006/relationships/notesMaster" Target="../notesMasters/notesMaster1.xml"/><Relationship Id="rId6" Type="http://schemas.openxmlformats.org/officeDocument/2006/relationships/hyperlink" Target="https://aws.amazon.com/ecr/"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Docker_(software)#cite_note-digitalocean-26" TargetMode="External"/><Relationship Id="rId15" Type="http://schemas.openxmlformats.org/officeDocument/2006/relationships/hyperlink" Target="https://en.wikipedia.org/wiki/Background_process" TargetMode="External"/><Relationship Id="rId10" Type="http://schemas.openxmlformats.org/officeDocument/2006/relationships/hyperlink" Target="https://en.wikipedia.org/wiki/Computer_multitasking" TargetMode="External"/><Relationship Id="rId4" Type="http://schemas.openxmlformats.org/officeDocument/2006/relationships/hyperlink" Target="https://en.wikipedia.org/wiki/Command-line_interface" TargetMode="External"/><Relationship Id="rId9" Type="http://schemas.openxmlformats.org/officeDocument/2006/relationships/hyperlink" Target="https://hub.docker.com/_/python" TargetMode="External"/><Relationship Id="rId14" Type="http://schemas.openxmlformats.org/officeDocument/2006/relationships/hyperlink" Target="https://en.wikipedia.org/wiki/Computer_program"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docker.com/docker-hub/repos/" TargetMode="External"/><Relationship Id="rId13" Type="http://schemas.openxmlformats.org/officeDocument/2006/relationships/hyperlink" Target="https://en.wikipedia.org/wiki/Daemon_(computing)#cite_note-jargon-1" TargetMode="External"/><Relationship Id="rId3" Type="http://schemas.openxmlformats.org/officeDocument/2006/relationships/hyperlink" Target="https://en.wikipedia.org/wiki/Daemon_(computing)" TargetMode="External"/><Relationship Id="rId7" Type="http://schemas.openxmlformats.org/officeDocument/2006/relationships/hyperlink" Target="https://cloud.google.com/container-registry/" TargetMode="External"/><Relationship Id="rId12" Type="http://schemas.openxmlformats.org/officeDocument/2006/relationships/hyperlink" Target="https://en.wikipedia.org/wiki/Help:IPA/English" TargetMode="External"/><Relationship Id="rId2" Type="http://schemas.openxmlformats.org/officeDocument/2006/relationships/slide" Target="../slides/slide11.xml"/><Relationship Id="rId16" Type="http://schemas.openxmlformats.org/officeDocument/2006/relationships/hyperlink" Target="https://medium.com/@saschagrunert/demystifying-containers-part-i-kernel-space-2c53d6979504" TargetMode="External"/><Relationship Id="rId1" Type="http://schemas.openxmlformats.org/officeDocument/2006/relationships/notesMaster" Target="../notesMasters/notesMaster1.xml"/><Relationship Id="rId6" Type="http://schemas.openxmlformats.org/officeDocument/2006/relationships/hyperlink" Target="https://aws.amazon.com/ecr/"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Docker_(software)#cite_note-digitalocean-26" TargetMode="External"/><Relationship Id="rId15" Type="http://schemas.openxmlformats.org/officeDocument/2006/relationships/hyperlink" Target="https://en.wikipedia.org/wiki/Background_process" TargetMode="External"/><Relationship Id="rId10" Type="http://schemas.openxmlformats.org/officeDocument/2006/relationships/hyperlink" Target="https://en.wikipedia.org/wiki/Computer_multitasking" TargetMode="External"/><Relationship Id="rId4" Type="http://schemas.openxmlformats.org/officeDocument/2006/relationships/hyperlink" Target="https://en.wikipedia.org/wiki/Command-line_interface" TargetMode="External"/><Relationship Id="rId9" Type="http://schemas.openxmlformats.org/officeDocument/2006/relationships/hyperlink" Target="https://hub.docker.com/_/python" TargetMode="External"/><Relationship Id="rId14" Type="http://schemas.openxmlformats.org/officeDocument/2006/relationships/hyperlink" Target="https://en.wikipedia.org/wiki/Computer_program"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docker.com/docker-hub/repos/" TargetMode="External"/><Relationship Id="rId13" Type="http://schemas.openxmlformats.org/officeDocument/2006/relationships/hyperlink" Target="https://en.wikipedia.org/wiki/Daemon_(computing)#cite_note-jargon-1" TargetMode="External"/><Relationship Id="rId3" Type="http://schemas.openxmlformats.org/officeDocument/2006/relationships/hyperlink" Target="https://en.wikipedia.org/wiki/Daemon_(computing)" TargetMode="External"/><Relationship Id="rId7" Type="http://schemas.openxmlformats.org/officeDocument/2006/relationships/hyperlink" Target="https://cloud.google.com/container-registry/" TargetMode="External"/><Relationship Id="rId12" Type="http://schemas.openxmlformats.org/officeDocument/2006/relationships/hyperlink" Target="https://en.wikipedia.org/wiki/Help:IPA/English" TargetMode="External"/><Relationship Id="rId2" Type="http://schemas.openxmlformats.org/officeDocument/2006/relationships/slide" Target="../slides/slide12.xml"/><Relationship Id="rId16" Type="http://schemas.openxmlformats.org/officeDocument/2006/relationships/hyperlink" Target="https://medium.com/@saschagrunert/demystifying-containers-part-i-kernel-space-2c53d6979504" TargetMode="External"/><Relationship Id="rId1" Type="http://schemas.openxmlformats.org/officeDocument/2006/relationships/notesMaster" Target="../notesMasters/notesMaster1.xml"/><Relationship Id="rId6" Type="http://schemas.openxmlformats.org/officeDocument/2006/relationships/hyperlink" Target="https://aws.amazon.com/ecr/"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Docker_(software)#cite_note-digitalocean-26" TargetMode="External"/><Relationship Id="rId15" Type="http://schemas.openxmlformats.org/officeDocument/2006/relationships/hyperlink" Target="https://en.wikipedia.org/wiki/Background_process" TargetMode="External"/><Relationship Id="rId10" Type="http://schemas.openxmlformats.org/officeDocument/2006/relationships/hyperlink" Target="https://en.wikipedia.org/wiki/Computer_multitasking" TargetMode="External"/><Relationship Id="rId4" Type="http://schemas.openxmlformats.org/officeDocument/2006/relationships/hyperlink" Target="https://en.wikipedia.org/wiki/Command-line_interface" TargetMode="External"/><Relationship Id="rId9" Type="http://schemas.openxmlformats.org/officeDocument/2006/relationships/hyperlink" Target="https://hub.docker.com/_/python" TargetMode="External"/><Relationship Id="rId14" Type="http://schemas.openxmlformats.org/officeDocument/2006/relationships/hyperlink" Target="https://en.wikipedia.org/wiki/Computer_progra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docker.com/products/docker-enterprise" TargetMode="External"/><Relationship Id="rId5" Type="http://schemas.openxmlformats.org/officeDocument/2006/relationships/hyperlink" Target="https://opensource.stackexchange.com/questions/5436/is-docker-still-free-and-open-source" TargetMode="External"/><Relationship Id="rId4" Type="http://schemas.openxmlformats.org/officeDocument/2006/relationships/hyperlink" Target="https://docs.docker.com/instal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erriblecode.com/blog/how-docker-images-work-union-file-systems-for-dummie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terriblecode.com/blog/how-docker-images-work-union-file-systems-for-dummi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copy" TargetMode="External"/><Relationship Id="rId7" Type="http://schemas.openxmlformats.org/officeDocument/2006/relationships/hyperlink" Target="https://hub.docker.com/_/alpine"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hub.docker.com/_/ubuntu" TargetMode="External"/><Relationship Id="rId5" Type="http://schemas.openxmlformats.org/officeDocument/2006/relationships/hyperlink" Target="https://hub.docker.com/_/python/" TargetMode="External"/><Relationship Id="rId4" Type="http://schemas.openxmlformats.org/officeDocument/2006/relationships/hyperlink" Target="https://docs.docker.com/engine/reference/builder/" TargetMode="External"/><Relationship Id="rId9" Type="http://schemas.openxmlformats.org/officeDocument/2006/relationships/hyperlink" Target="https://www.cyberciti.biz/faq/10-alpine-linux-apk-command-examples/" TargetMode="Externa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s://docs.docker.com/develop/develop-images/dockerfile_best-practices/#add-or-copy" TargetMode="External"/><Relationship Id="rId3" Type="http://schemas.openxmlformats.org/officeDocument/2006/relationships/hyperlink" Target="https://docs.docker.com/engine/reference/builder/#label" TargetMode="External"/><Relationship Id="rId7" Type="http://schemas.openxmlformats.org/officeDocument/2006/relationships/hyperlink" Target="https://docs.docker.com/develop/develop-images/dockerfile_best-practices/"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ocs.docker.com/engine/reference/builder/#add" TargetMode="External"/><Relationship Id="rId5" Type="http://schemas.openxmlformats.org/officeDocument/2006/relationships/hyperlink" Target="https://docs.docker.com/engine/reference/builder/#env" TargetMode="External"/><Relationship Id="rId4" Type="http://schemas.openxmlformats.org/officeDocument/2006/relationships/hyperlink" Target="https://docs.docker.com/config/labels-custom-metadata/" TargetMode="External"/><Relationship Id="rId9" Type="http://schemas.openxmlformats.org/officeDocument/2006/relationships/hyperlink" Target="https://github.com/hcodes/yaspeller/blob/master/README.ru.md"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pypi.org/project/pip/"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medium.com/@chadlagore/conda-environments-with-docker-82cdc9d25754" TargetMode="External"/><Relationship Id="rId4" Type="http://schemas.openxmlformats.org/officeDocument/2006/relationships/hyperlink" Target="https://pythonwheels.com/"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docs.docker.com/storage/volumes/#use-a-read-only-volume" TargetMode="External"/><Relationship Id="rId5" Type="http://schemas.openxmlformats.org/officeDocument/2006/relationships/hyperlink" Target="https://docs.docker.com/storage/tmpfs/" TargetMode="External"/><Relationship Id="rId4" Type="http://schemas.openxmlformats.org/officeDocument/2006/relationships/hyperlink" Target="https://docs.docker.com/storage/volumes/"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3" Type="http://schemas.openxmlformats.org/officeDocument/2006/relationships/hyperlink" Target="https://en.wikipedia.org/wiki/Distributed_computing" TargetMode="External"/><Relationship Id="rId18" Type="http://schemas.openxmlformats.org/officeDocument/2006/relationships/hyperlink" Target="https://en.wikipedia.org/wiki/Cgroups" TargetMode="External"/><Relationship Id="rId26" Type="http://schemas.openxmlformats.org/officeDocument/2006/relationships/hyperlink" Target="https://en.wikipedia.org/wiki/Docker_(software)#cite_note-docker-for-mac-13" TargetMode="External"/><Relationship Id="rId39" Type="http://schemas.openxmlformats.org/officeDocument/2006/relationships/hyperlink" Target="https://en.wikipedia.org/wiki/API" TargetMode="External"/><Relationship Id="rId21" Type="http://schemas.openxmlformats.org/officeDocument/2006/relationships/hyperlink" Target="https://en.wikipedia.org/wiki/OverlayFS" TargetMode="External"/><Relationship Id="rId34" Type="http://schemas.openxmlformats.org/officeDocument/2006/relationships/hyperlink" Target="https://en.wikipedia.org/wiki/LXC" TargetMode="External"/><Relationship Id="rId7" Type="http://schemas.openxmlformats.org/officeDocument/2006/relationships/hyperlink" Target="https://en.wikipedia.org/wiki/Docker_(software)#cite_note-what-is-a-container-6" TargetMode="External"/><Relationship Id="rId2" Type="http://schemas.openxmlformats.org/officeDocument/2006/relationships/slide" Target="../slides/slide7.xml"/><Relationship Id="rId16" Type="http://schemas.openxmlformats.org/officeDocument/2006/relationships/hyperlink" Target="https://en.wikipedia.org/wiki/Docker_(software)#cite_note-Linux-10" TargetMode="External"/><Relationship Id="rId20" Type="http://schemas.openxmlformats.org/officeDocument/2006/relationships/hyperlink" Target="https://en.wikipedia.org/wiki/Union_mount" TargetMode="External"/><Relationship Id="rId29" Type="http://schemas.openxmlformats.org/officeDocument/2006/relationships/hyperlink" Target="https://en.wikipedia.org/wiki/Raspberry_Pi" TargetMode="External"/><Relationship Id="rId41" Type="http://schemas.openxmlformats.org/officeDocument/2006/relationships/hyperlink" Target="https://en.wikipedia.org/wiki/Docker_(software)#cite_note-22" TargetMode="External"/><Relationship Id="rId1" Type="http://schemas.openxmlformats.org/officeDocument/2006/relationships/notesMaster" Target="../notesMasters/notesMaster1.xml"/><Relationship Id="rId6" Type="http://schemas.openxmlformats.org/officeDocument/2006/relationships/hyperlink" Target="https://en.wikipedia.org/wiki/Docker_(software)#cite_note-SYS-CON_Media-5" TargetMode="External"/><Relationship Id="rId11" Type="http://schemas.openxmlformats.org/officeDocument/2006/relationships/hyperlink" Target="https://en.wikipedia.org/wiki/Public_cloud" TargetMode="External"/><Relationship Id="rId24" Type="http://schemas.openxmlformats.org/officeDocument/2006/relationships/hyperlink" Target="https://en.wikipedia.org/wiki/Docker_(software)#cite_note-kernel-requirements-12" TargetMode="External"/><Relationship Id="rId32" Type="http://schemas.openxmlformats.org/officeDocument/2006/relationships/hyperlink" Target="https://en.wikipedia.org/wiki/Docker_(software)#cite_note-limit-resources-18" TargetMode="External"/><Relationship Id="rId37" Type="http://schemas.openxmlformats.org/officeDocument/2006/relationships/hyperlink" Target="https://en.wikipedia.org/wiki/Docker_(software)#cite_note-docker-blog-2014-03-9" TargetMode="External"/><Relationship Id="rId40" Type="http://schemas.openxmlformats.org/officeDocument/2006/relationships/hyperlink" Target="https://en.wikipedia.org/wiki/Docker_(software)#cite_note-infoq-2013-03-21" TargetMode="External"/><Relationship Id="rId5" Type="http://schemas.openxmlformats.org/officeDocument/2006/relationships/hyperlink" Target="https://en.wikipedia.org/wiki/Container_(virtualization)" TargetMode="External"/><Relationship Id="rId15" Type="http://schemas.openxmlformats.org/officeDocument/2006/relationships/hyperlink" Target="https://en.wikipedia.org/wiki/Private_cloud" TargetMode="External"/><Relationship Id="rId23" Type="http://schemas.openxmlformats.org/officeDocument/2006/relationships/hyperlink" Target="https://en.wikipedia.org/wiki/Virtual_machine" TargetMode="External"/><Relationship Id="rId28" Type="http://schemas.openxmlformats.org/officeDocument/2006/relationships/hyperlink" Target="https://en.wikipedia.org/wiki/Docker_(software)#cite_note-datadog-15" TargetMode="External"/><Relationship Id="rId36" Type="http://schemas.openxmlformats.org/officeDocument/2006/relationships/hyperlink" Target="https://en.wikipedia.org/wiki/Docker_(software)#cite_note-zdnet-7000030397-19" TargetMode="External"/><Relationship Id="rId10" Type="http://schemas.openxmlformats.org/officeDocument/2006/relationships/hyperlink" Target="https://en.wikipedia.org/wiki/On-premises_software" TargetMode="External"/><Relationship Id="rId19" Type="http://schemas.openxmlformats.org/officeDocument/2006/relationships/hyperlink" Target="https://en.wikipedia.org/wiki/Linux_namespaces" TargetMode="External"/><Relationship Id="rId31" Type="http://schemas.openxmlformats.org/officeDocument/2006/relationships/hyperlink" Target="https://en.wikipedia.org/wiki/Docker_(software)#cite_note-kernel-keyrings-17" TargetMode="External"/><Relationship Id="rId4" Type="http://schemas.openxmlformats.org/officeDocument/2006/relationships/hyperlink" Target="https://en.wikipedia.org/wiki/OS-level_virtualization" TargetMode="External"/><Relationship Id="rId9" Type="http://schemas.openxmlformats.org/officeDocument/2006/relationships/hyperlink" Target="https://en.wikipedia.org/wiki/Docker_(software)#cite_note-os4u-7" TargetMode="External"/><Relationship Id="rId14" Type="http://schemas.openxmlformats.org/officeDocument/2006/relationships/hyperlink" Target="https://en.wikipedia.org/wiki/Cloud_computing" TargetMode="External"/><Relationship Id="rId22" Type="http://schemas.openxmlformats.org/officeDocument/2006/relationships/hyperlink" Target="https://en.wikipedia.org/wiki/Docker_(software)#cite_note-select-storage-driver-11" TargetMode="External"/><Relationship Id="rId27" Type="http://schemas.openxmlformats.org/officeDocument/2006/relationships/hyperlink" Target="https://en.wikipedia.org/wiki/Docker_(software)#cite_note-Chris_K.,_Poweruser_2019-14" TargetMode="External"/><Relationship Id="rId30" Type="http://schemas.openxmlformats.org/officeDocument/2006/relationships/hyperlink" Target="https://en.wikipedia.org/wiki/Docker_(software)#cite_note-16" TargetMode="External"/><Relationship Id="rId35" Type="http://schemas.openxmlformats.org/officeDocument/2006/relationships/hyperlink" Target="https://en.wikipedia.org/wiki/Systemd-nspawn" TargetMode="External"/><Relationship Id="rId8" Type="http://schemas.openxmlformats.org/officeDocument/2006/relationships/hyperlink" Target="https://en.wikipedia.org/wiki/Docker,_Inc." TargetMode="External"/><Relationship Id="rId3" Type="http://schemas.openxmlformats.org/officeDocument/2006/relationships/hyperlink" Target="https://en.wikipedia.org/wiki/Platform_as_a_service" TargetMode="External"/><Relationship Id="rId12" Type="http://schemas.openxmlformats.org/officeDocument/2006/relationships/hyperlink" Target="https://en.wikipedia.org/wiki/Decentralized_computing" TargetMode="External"/><Relationship Id="rId17" Type="http://schemas.openxmlformats.org/officeDocument/2006/relationships/hyperlink" Target="https://en.wikipedia.org/wiki/Linux_kernel" TargetMode="External"/><Relationship Id="rId25" Type="http://schemas.openxmlformats.org/officeDocument/2006/relationships/hyperlink" Target="https://en.wikipedia.org/wiki/MacOS" TargetMode="External"/><Relationship Id="rId33" Type="http://schemas.openxmlformats.org/officeDocument/2006/relationships/hyperlink" Target="https://en.wikipedia.org/wiki/Libvirt" TargetMode="External"/><Relationship Id="rId38" Type="http://schemas.openxmlformats.org/officeDocument/2006/relationships/hyperlink" Target="https://en.wikipedia.org/wiki/Docker_(software)#cite_note-libcontainer-20"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www.tune-it.ru/web/adpashnin/blog/-/blogs/docker-network"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https://habr.com/ru/company/ruvds/blog/439978/</a:t>
            </a:r>
          </a:p>
          <a:p>
            <a:r>
              <a:rPr lang="ru-RU" sz="1200" b="0" i="0" u="none" strike="noStrike" kern="1200" baseline="0" dirty="0" smtClean="0">
                <a:solidFill>
                  <a:schemeClr val="tx1"/>
                </a:solidFill>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архитектуру клиент-сервер, которая включает в себя 3 основных компонента: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Client</a:t>
            </a:r>
            <a:r>
              <a:rPr lang="ru-RU" sz="1200" b="0" i="0" kern="1200" dirty="0" smtClean="0">
                <a:solidFill>
                  <a:schemeClr val="tx1"/>
                </a:solidFill>
                <a:effectLst/>
                <a:latin typeface="+mn-lt"/>
                <a:ea typeface="+mn-ea"/>
                <a:cs typeface="+mn-cs"/>
              </a:rPr>
              <a:t> ,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Registry</a:t>
            </a:r>
            <a:r>
              <a:rPr lang="ru-RU" sz="1200" b="1"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взаимодействует с демоном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который занимается созданием, запуском и распространением контейнеров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взаимодействуют с помощью REST API, через сокеты UNIX или сетевой интерфейс.</a:t>
            </a:r>
          </a:p>
          <a:p>
            <a:r>
              <a:rPr lang="en-US" sz="1200" b="0" i="0" kern="1200" dirty="0" smtClean="0">
                <a:solidFill>
                  <a:schemeClr val="tx1"/>
                </a:solidFill>
                <a:effectLst/>
                <a:latin typeface="+mn-lt"/>
                <a:ea typeface="+mn-ea"/>
                <a:cs typeface="+mn-cs"/>
              </a:rPr>
              <a:t>https://en.wikipedia.org/wiki/Docker_(software)</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Программное обеспечение: </a:t>
            </a:r>
            <a:r>
              <a:rPr lang="ru-RU" sz="1200" b="0" i="0" u="none" strike="noStrike" kern="1200" dirty="0" smtClean="0">
                <a:solidFill>
                  <a:schemeClr val="tx1"/>
                </a:solidFill>
                <a:effectLst/>
                <a:latin typeface="+mn-lt"/>
                <a:ea typeface="+mn-ea"/>
                <a:cs typeface="+mn-cs"/>
                <a:hlinkClick r:id="rId3" tooltip="Демон (вычисления)"/>
              </a:rPr>
              <a:t>демон</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называемый </a:t>
            </a:r>
            <a:r>
              <a:rPr lang="ru-RU" sz="1200" b="0"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представляет собой постоянный процесс, который управляет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обрабатывает объекты-контейнеры. </a:t>
            </a:r>
          </a:p>
          <a:p>
            <a:r>
              <a:rPr lang="ru-RU" sz="1200" b="0" i="0" kern="1200" dirty="0" smtClean="0">
                <a:solidFill>
                  <a:schemeClr val="tx1"/>
                </a:solidFill>
                <a:effectLst/>
                <a:latin typeface="+mn-lt"/>
                <a:ea typeface="+mn-ea"/>
                <a:cs typeface="+mn-cs"/>
              </a:rPr>
              <a:t>Демон прослушивает запросы, отправленные через API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и управляет объектами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такими как образы, контейнеры, сети и тома.</a:t>
            </a:r>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Клиентская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программа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0" i="0" u="none" strike="noStrike" kern="1200" dirty="0" smtClean="0">
                <a:solidFill>
                  <a:schemeClr val="tx1"/>
                </a:solidFill>
                <a:effectLst/>
                <a:latin typeface="+mn-lt"/>
                <a:ea typeface="+mn-ea"/>
                <a:cs typeface="+mn-cs"/>
                <a:hlinkClick r:id="rId4" tooltip="Интерфейс командной строки"/>
              </a:rPr>
              <a:t>интерфейс командной строки</a:t>
            </a:r>
            <a:r>
              <a:rPr lang="ru-RU" sz="1200" b="0" i="0" kern="1200" dirty="0" smtClean="0">
                <a:solidFill>
                  <a:schemeClr val="tx1"/>
                </a:solidFill>
                <a:effectLst/>
                <a:latin typeface="+mn-lt"/>
                <a:ea typeface="+mn-ea"/>
                <a:cs typeface="+mn-cs"/>
              </a:rPr>
              <a:t> (CLI), который позволяет пользователям взаимодействовать с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endParaRPr lang="ru-RU" sz="1200" b="0" i="0" u="none" strike="noStrike" kern="1200" baseline="300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предоставляет полную среду для выполнения и запуска приложений. Он состоит из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образов, контейнеров, сетей и хранилища.</a:t>
            </a:r>
          </a:p>
          <a:p>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Объекты:</a:t>
            </a:r>
            <a:r>
              <a:rPr lang="ru-RU" sz="1200" b="0" i="0" kern="1200" dirty="0" smtClean="0">
                <a:solidFill>
                  <a:schemeClr val="tx1"/>
                </a:solidFill>
                <a:effectLst/>
                <a:latin typeface="+mn-lt"/>
                <a:ea typeface="+mn-ea"/>
                <a:cs typeface="+mn-cs"/>
              </a:rPr>
              <a:t> объекты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различные сущности, используемые для сборки приложения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Основными классами объектов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образы, контейнеры и службы. </a:t>
            </a:r>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Контейнер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стандартизированная инкапсулированная среда, в которой выполняются приложения. </a:t>
            </a:r>
            <a:r>
              <a:rPr lang="ru-RU" sz="1200" b="0" i="0" u="none" strike="noStrike" kern="1200" baseline="30000" dirty="0" smtClean="0">
                <a:solidFill>
                  <a:schemeClr val="tx1"/>
                </a:solidFill>
                <a:effectLst/>
                <a:latin typeface="+mn-lt"/>
                <a:ea typeface="+mn-ea"/>
                <a:cs typeface="+mn-cs"/>
                <a:hlinkClick r:id="rId5"/>
              </a:rPr>
              <a:t>[26]</a:t>
            </a:r>
            <a:r>
              <a:rPr lang="ru-RU" sz="1200" b="0" i="0" kern="1200" dirty="0" smtClean="0">
                <a:solidFill>
                  <a:schemeClr val="tx1"/>
                </a:solidFill>
                <a:effectLst/>
                <a:latin typeface="+mn-lt"/>
                <a:ea typeface="+mn-ea"/>
                <a:cs typeface="+mn-cs"/>
              </a:rPr>
              <a:t> Контейнер управляется с помощью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 или </a:t>
            </a:r>
            <a:r>
              <a:rPr lang="ru-RU" sz="1200" b="0" i="0" u="none" strike="noStrike" kern="1200" dirty="0" smtClean="0">
                <a:solidFill>
                  <a:schemeClr val="tx1"/>
                </a:solidFill>
                <a:effectLst/>
                <a:latin typeface="+mn-lt"/>
                <a:ea typeface="+mn-ea"/>
                <a:cs typeface="+mn-cs"/>
                <a:hlinkClick r:id="rId4" tooltip="Интерфейс командной строки"/>
              </a:rPr>
              <a:t>CLI</a:t>
            </a:r>
            <a:r>
              <a:rPr lang="ru-RU" sz="1200" b="0" i="0" kern="1200" dirty="0" smtClean="0">
                <a:solidFill>
                  <a:schemeClr val="tx1"/>
                </a:solidFill>
                <a:effectLst/>
                <a:latin typeface="+mn-lt"/>
                <a:ea typeface="+mn-ea"/>
                <a:cs typeface="+mn-cs"/>
              </a:rPr>
              <a:t> . это программный пакет в логической коробке со всем, что необходимо приложению для запуска. Это включает в себя операционную систему, код приложения, среду выполнения, системные инструменты, системные библиотеки и т. д</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Образ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шаблон только для чтения, используемый для создания контейнеров. Образы используются для хранения и доставки приложений.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добавляет файловую систему для чтения и записи поверх файловой системы только для чтения образа для создания контейнера.</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Служба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позволяет масштабировать контейнеры между несколькими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Результат известен как </a:t>
            </a:r>
            <a:r>
              <a:rPr lang="ru-RU" sz="1200" b="0" i="1" kern="1200" dirty="0" smtClean="0">
                <a:solidFill>
                  <a:schemeClr val="tx1"/>
                </a:solidFill>
                <a:effectLst/>
                <a:latin typeface="+mn-lt"/>
                <a:ea typeface="+mn-ea"/>
                <a:cs typeface="+mn-cs"/>
              </a:rPr>
              <a:t>рой</a:t>
            </a:r>
            <a:r>
              <a:rPr lang="ru-RU" sz="1200" b="0" i="0" kern="1200" dirty="0" smtClean="0">
                <a:solidFill>
                  <a:schemeClr val="tx1"/>
                </a:solidFill>
                <a:effectLst/>
                <a:latin typeface="+mn-lt"/>
                <a:ea typeface="+mn-ea"/>
                <a:cs typeface="+mn-cs"/>
              </a:rPr>
              <a:t> , набор взаимодействующих демонов, которые взаимодействуют через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a:t>
            </a:r>
          </a:p>
          <a:p>
            <a:pPr lvl="1"/>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Реестры:</a:t>
            </a:r>
            <a:r>
              <a:rPr lang="ru-RU" sz="1200" b="0" i="0" kern="1200" dirty="0" smtClean="0">
                <a:solidFill>
                  <a:schemeClr val="tx1"/>
                </a:solidFill>
                <a:effectLst/>
                <a:latin typeface="+mn-lt"/>
                <a:ea typeface="+mn-ea"/>
                <a:cs typeface="+mn-cs"/>
              </a:rPr>
              <a:t> Реестр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хранилище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Клиенты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подключаются к реестрам, чтобы загружать («вытягивать») образы для использования или выгружать («проталкивать») созданные ими образы. Реестры могут быть публичными или частными. </a:t>
            </a:r>
          </a:p>
          <a:p>
            <a:r>
              <a:rPr lang="ru-RU" sz="1200" b="0" i="0" kern="1200" dirty="0" smtClean="0">
                <a:solidFill>
                  <a:schemeClr val="tx1"/>
                </a:solidFill>
                <a:effectLst/>
                <a:latin typeface="+mn-lt"/>
                <a:ea typeface="+mn-ea"/>
                <a:cs typeface="+mn-cs"/>
              </a:rPr>
              <a:t>Основной общедоступный реестр —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 это реестр по умолчанию, в котором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ищет образы.</a:t>
            </a:r>
          </a:p>
          <a:p>
            <a:r>
              <a:rPr lang="ru-RU" sz="1200" b="0" i="0" kern="1200" dirty="0" smtClean="0">
                <a:solidFill>
                  <a:schemeClr val="tx1"/>
                </a:solidFill>
                <a:effectLst/>
                <a:latin typeface="+mn-lt"/>
                <a:ea typeface="+mn-ea"/>
                <a:cs typeface="+mn-cs"/>
              </a:rPr>
              <a:t>Реестры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также позволяют создавать уведомления на основе событий.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поставщики облачных услуг могут поддерживать и собственные реестры. Например, это касается </a:t>
            </a:r>
            <a:r>
              <a:rPr lang="ru-RU" sz="1200" b="0" i="0" u="none" strike="noStrike" kern="1200" dirty="0" smtClean="0">
                <a:solidFill>
                  <a:schemeClr val="tx1"/>
                </a:solidFill>
                <a:effectLst/>
                <a:latin typeface="+mn-lt"/>
                <a:ea typeface="+mn-ea"/>
                <a:cs typeface="+mn-cs"/>
                <a:hlinkClick r:id="rId6"/>
              </a:rPr>
              <a:t>AWS</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7"/>
              </a:rPr>
              <a:t>Google</a:t>
            </a:r>
            <a:r>
              <a:rPr lang="ru-RU" sz="1200" b="0" i="0" u="none" strike="noStrike" kern="1200" dirty="0" smtClean="0">
                <a:solidFill>
                  <a:schemeClr val="tx1"/>
                </a:solidFill>
                <a:effectLst/>
                <a:latin typeface="+mn-lt"/>
                <a:ea typeface="+mn-ea"/>
                <a:cs typeface="+mn-cs"/>
                <a:hlinkClick r:id="rId7"/>
              </a:rPr>
              <a:t> </a:t>
            </a:r>
            <a:r>
              <a:rPr lang="ru-RU" sz="1200" b="0" i="0" u="none" strike="noStrike" kern="1200" dirty="0" err="1" smtClean="0">
                <a:solidFill>
                  <a:schemeClr val="tx1"/>
                </a:solidFill>
                <a:effectLst/>
                <a:latin typeface="+mn-lt"/>
                <a:ea typeface="+mn-ea"/>
                <a:cs typeface="+mn-cs"/>
                <a:hlinkClick r:id="rId7"/>
              </a:rPr>
              <a:t>Cloud</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Репозиторием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8"/>
              </a:rPr>
              <a:t>Docker</a:t>
            </a:r>
            <a:r>
              <a:rPr lang="ru-RU" sz="1200" b="0" i="0" u="none" strike="noStrike" kern="1200" dirty="0" smtClean="0">
                <a:solidFill>
                  <a:schemeClr val="tx1"/>
                </a:solidFill>
                <a:effectLst/>
                <a:latin typeface="+mn-lt"/>
                <a:ea typeface="+mn-ea"/>
                <a:cs typeface="+mn-cs"/>
                <a:hlinkClick r:id="rId8"/>
              </a:rPr>
              <a:t> </a:t>
            </a:r>
            <a:r>
              <a:rPr lang="ru-RU" sz="1200" b="0" i="0" u="none" strike="noStrike" kern="1200" dirty="0" err="1" smtClean="0">
                <a:solidFill>
                  <a:schemeClr val="tx1"/>
                </a:solidFill>
                <a:effectLst/>
                <a:latin typeface="+mn-lt"/>
                <a:ea typeface="+mn-ea"/>
                <a:cs typeface="+mn-cs"/>
                <a:hlinkClick r:id="rId8"/>
              </a:rPr>
              <a:t>Repository</a:t>
            </a:r>
            <a:r>
              <a:rPr lang="ru-RU" sz="1200" b="0" i="0" kern="1200" dirty="0" smtClean="0">
                <a:solidFill>
                  <a:schemeClr val="tx1"/>
                </a:solidFill>
                <a:effectLst/>
                <a:latin typeface="+mn-lt"/>
                <a:ea typeface="+mn-ea"/>
                <a:cs typeface="+mn-cs"/>
              </a:rPr>
              <a:t>) называют набор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обладающих одинаковыми именами и разными тегами. Теги — это идентификаторы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Обычно в </a:t>
            </a:r>
            <a:r>
              <a:rPr lang="ru-RU" sz="1200" b="0" i="0" kern="1200" dirty="0" err="1" smtClean="0">
                <a:solidFill>
                  <a:schemeClr val="tx1"/>
                </a:solidFill>
                <a:effectLst/>
                <a:latin typeface="+mn-lt"/>
                <a:ea typeface="+mn-ea"/>
                <a:cs typeface="+mn-cs"/>
              </a:rPr>
              <a:t>репозиториях</a:t>
            </a:r>
            <a:r>
              <a:rPr lang="ru-RU" sz="1200" b="0" i="0" kern="1200" dirty="0" smtClean="0">
                <a:solidFill>
                  <a:schemeClr val="tx1"/>
                </a:solidFill>
                <a:effectLst/>
                <a:latin typeface="+mn-lt"/>
                <a:ea typeface="+mn-ea"/>
                <a:cs typeface="+mn-cs"/>
              </a:rPr>
              <a:t> хранятся разные версии одних и тех же образов. Например, </a:t>
            </a:r>
            <a:r>
              <a:rPr lang="ru-RU" sz="1200" b="0" i="0" u="none" strike="noStrike" kern="1200" dirty="0" err="1" smtClean="0">
                <a:solidFill>
                  <a:schemeClr val="tx1"/>
                </a:solidFill>
                <a:effectLst/>
                <a:latin typeface="+mn-lt"/>
                <a:ea typeface="+mn-ea"/>
                <a:cs typeface="+mn-cs"/>
                <a:hlinkClick r:id="rId9"/>
              </a:rPr>
              <a:t>Python</a:t>
            </a:r>
            <a:r>
              <a:rPr lang="ru-RU" sz="1200" b="0" i="0" kern="1200" dirty="0" smtClean="0">
                <a:solidFill>
                  <a:schemeClr val="tx1"/>
                </a:solidFill>
                <a:effectLst/>
                <a:latin typeface="+mn-lt"/>
                <a:ea typeface="+mn-ea"/>
                <a:cs typeface="+mn-cs"/>
              </a:rPr>
              <a:t> — это имя популярнейшего официального </a:t>
            </a:r>
            <a:r>
              <a:rPr lang="ru-RU" sz="1200" b="0" i="0" kern="1200" dirty="0" err="1" smtClean="0">
                <a:solidFill>
                  <a:schemeClr val="tx1"/>
                </a:solidFill>
                <a:effectLst/>
                <a:latin typeface="+mn-lt"/>
                <a:ea typeface="+mn-ea"/>
                <a:cs typeface="+mn-cs"/>
              </a:rPr>
              <a:t>репозитория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хабе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 вот Python:3.7-slim — это версия образа с тегом 3.7-slim в </a:t>
            </a:r>
            <a:r>
              <a:rPr lang="ru-RU" sz="1200" b="0" i="0" kern="1200" dirty="0" err="1" smtClean="0">
                <a:solidFill>
                  <a:schemeClr val="tx1"/>
                </a:solidFill>
                <a:effectLst/>
                <a:latin typeface="+mn-lt"/>
                <a:ea typeface="+mn-ea"/>
                <a:cs typeface="+mn-cs"/>
              </a:rPr>
              <a:t>репозитории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реестр можно отправить как целый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так и отдельный образ.</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a:t>
            </a:r>
            <a:r>
              <a:rPr lang="ru-RU" sz="1200" b="0" i="0" u="none" strike="noStrike" kern="1200" dirty="0" smtClean="0">
                <a:solidFill>
                  <a:schemeClr val="tx1"/>
                </a:solidFill>
                <a:effectLst/>
                <a:latin typeface="+mn-lt"/>
                <a:ea typeface="+mn-ea"/>
                <a:cs typeface="+mn-cs"/>
                <a:hlinkClick r:id="rId10" tooltip="Компьютерная многозадачность"/>
              </a:rPr>
              <a:t>многозадачных</a:t>
            </a:r>
            <a:r>
              <a:rPr lang="ru-RU" sz="1200" b="0" i="0" kern="1200" dirty="0" smtClean="0">
                <a:solidFill>
                  <a:schemeClr val="tx1"/>
                </a:solidFill>
                <a:effectLst/>
                <a:latin typeface="+mn-lt"/>
                <a:ea typeface="+mn-ea"/>
                <a:cs typeface="+mn-cs"/>
              </a:rPr>
              <a:t> компьютерных </a:t>
            </a:r>
            <a:r>
              <a:rPr lang="ru-RU" sz="1200" b="0" i="0" u="none" strike="noStrike" kern="1200" dirty="0" smtClean="0">
                <a:solidFill>
                  <a:schemeClr val="tx1"/>
                </a:solidFill>
                <a:effectLst/>
                <a:latin typeface="+mn-lt"/>
                <a:ea typeface="+mn-ea"/>
                <a:cs typeface="+mn-cs"/>
                <a:hlinkClick r:id="rId11" tooltip="Операционная система"/>
              </a:rPr>
              <a:t>операционных системах </a:t>
            </a:r>
            <a:r>
              <a:rPr lang="ru-RU" sz="1200" b="1" i="0" kern="1200" dirty="0" smtClean="0">
                <a:solidFill>
                  <a:schemeClr val="tx1"/>
                </a:solidFill>
                <a:effectLst/>
                <a:latin typeface="+mn-lt"/>
                <a:ea typeface="+mn-ea"/>
                <a:cs typeface="+mn-cs"/>
              </a:rPr>
              <a:t>демон</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ˈd </a:t>
            </a:r>
            <a:r>
              <a:rPr lang="ru-RU" sz="1200" b="0" i="0" u="none" strike="noStrike" kern="1200" dirty="0" err="1" smtClean="0">
                <a:solidFill>
                  <a:schemeClr val="tx1"/>
                </a:solidFill>
                <a:effectLst/>
                <a:latin typeface="+mn-lt"/>
                <a:ea typeface="+mn-ea"/>
                <a:cs typeface="+mn-cs"/>
                <a:hlinkClick r:id="rId12" tooltip="Справка:IPA/Английский"/>
              </a:rPr>
              <a:t>iːmən</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kern="1200" dirty="0" smtClean="0">
                <a:solidFill>
                  <a:schemeClr val="tx1"/>
                </a:solidFill>
                <a:effectLst/>
                <a:latin typeface="+mn-lt"/>
                <a:ea typeface="+mn-ea"/>
                <a:cs typeface="+mn-cs"/>
              </a:rPr>
              <a:t> или </a:t>
            </a:r>
            <a:r>
              <a:rPr lang="ru-RU" sz="1200" b="0" i="0" u="none" strike="noStrike" kern="1200" dirty="0" smtClean="0">
                <a:solidFill>
                  <a:schemeClr val="tx1"/>
                </a:solidFill>
                <a:effectLst/>
                <a:latin typeface="+mn-lt"/>
                <a:ea typeface="+mn-ea"/>
                <a:cs typeface="+mn-cs"/>
                <a:hlinkClick r:id="rId12" tooltip="Справка:IPA/Английский"/>
              </a:rPr>
              <a:t>/ ˈd </a:t>
            </a:r>
            <a:r>
              <a:rPr lang="ru-RU" sz="1200" b="0" i="0" u="none" strike="noStrike" kern="1200" dirty="0" err="1" smtClean="0">
                <a:solidFill>
                  <a:schemeClr val="tx1"/>
                </a:solidFill>
                <a:effectLst/>
                <a:latin typeface="+mn-lt"/>
                <a:ea typeface="+mn-ea"/>
                <a:cs typeface="+mn-cs"/>
                <a:hlinkClick r:id="rId12" tooltip="Справка:IPA/Английский"/>
              </a:rPr>
              <a:t>eɪ</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u="none" strike="noStrike" kern="1200" dirty="0" err="1" smtClean="0">
                <a:solidFill>
                  <a:schemeClr val="tx1"/>
                </a:solidFill>
                <a:effectLst/>
                <a:latin typeface="+mn-lt"/>
                <a:ea typeface="+mn-ea"/>
                <a:cs typeface="+mn-cs"/>
                <a:hlinkClick r:id="rId12" tooltip="Справка:IPA/Английский"/>
              </a:rPr>
              <a:t>mən</a:t>
            </a:r>
            <a:r>
              <a:rPr lang="ru-RU" sz="1200" b="0" i="0" u="none" strike="noStrike" kern="1200" dirty="0" smtClean="0">
                <a:solidFill>
                  <a:schemeClr val="tx1"/>
                </a:solidFill>
                <a:effectLst/>
                <a:latin typeface="+mn-lt"/>
                <a:ea typeface="+mn-ea"/>
                <a:cs typeface="+mn-cs"/>
                <a:hlinkClick r:id="rId12" tooltip="Справка:IPA/Английский"/>
              </a:rPr>
              <a:t> / ) [</a:t>
            </a:r>
            <a:r>
              <a:rPr lang="ru-RU" sz="1200" b="0" i="0" u="none" strike="noStrike" kern="1200" baseline="30000" dirty="0" smtClean="0">
                <a:solidFill>
                  <a:schemeClr val="tx1"/>
                </a:solidFill>
                <a:effectLst/>
                <a:latin typeface="+mn-lt"/>
                <a:ea typeface="+mn-ea"/>
                <a:cs typeface="+mn-cs"/>
                <a:hlinkClick r:id="rId13"/>
              </a:rPr>
              <a:t> 1]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это компьютерная </a:t>
            </a:r>
            <a:r>
              <a:rPr lang="ru-RU" sz="1200" b="0" i="0" u="none" strike="noStrike" kern="1200" dirty="0" smtClean="0">
                <a:solidFill>
                  <a:schemeClr val="tx1"/>
                </a:solidFill>
                <a:effectLst/>
                <a:latin typeface="+mn-lt"/>
                <a:ea typeface="+mn-ea"/>
                <a:cs typeface="+mn-cs"/>
                <a:hlinkClick r:id="rId14" tooltip="Компьютерная программа"/>
              </a:rPr>
              <a:t>программа</a:t>
            </a:r>
            <a:r>
              <a:rPr lang="ru-RU" sz="1200" b="0" i="0" kern="1200" dirty="0" smtClean="0">
                <a:solidFill>
                  <a:schemeClr val="tx1"/>
                </a:solidFill>
                <a:effectLst/>
                <a:latin typeface="+mn-lt"/>
                <a:ea typeface="+mn-ea"/>
                <a:cs typeface="+mn-cs"/>
              </a:rPr>
              <a:t> , которая работает как </a:t>
            </a:r>
            <a:r>
              <a:rPr lang="ru-RU" sz="1200" b="0" i="0" u="none" strike="noStrike" kern="1200" dirty="0" smtClean="0">
                <a:solidFill>
                  <a:schemeClr val="tx1"/>
                </a:solidFill>
                <a:effectLst/>
                <a:latin typeface="+mn-lt"/>
                <a:ea typeface="+mn-ea"/>
                <a:cs typeface="+mn-cs"/>
                <a:hlinkClick r:id="rId12" tooltip="Справка:IPA/Английский"/>
              </a:rPr>
              <a:t>фоновый</a:t>
            </a:r>
            <a:r>
              <a:rPr lang="ru-RU" sz="1200" b="0" i="0" u="none" strike="noStrike" kern="1200" dirty="0" smtClean="0">
                <a:solidFill>
                  <a:schemeClr val="tx1"/>
                </a:solidFill>
                <a:effectLst/>
                <a:latin typeface="+mn-lt"/>
                <a:ea typeface="+mn-ea"/>
                <a:cs typeface="+mn-cs"/>
                <a:hlinkClick r:id="rId15" tooltip="Фоновый процесс"/>
              </a:rPr>
              <a:t> процесс</a:t>
            </a:r>
            <a:r>
              <a:rPr lang="ru-RU" sz="1200" b="0" i="0" kern="1200" dirty="0" smtClean="0">
                <a:solidFill>
                  <a:schemeClr val="tx1"/>
                </a:solidFill>
                <a:effectLst/>
                <a:latin typeface="+mn-lt"/>
                <a:ea typeface="+mn-ea"/>
                <a:cs typeface="+mn-cs"/>
              </a:rPr>
              <a:t> , а не находится под непосредственным контролем интерактивного пользователя. . Традиционно имена процессов демона заканчиваются буквой </a:t>
            </a:r>
            <a:r>
              <a:rPr lang="ru-RU" sz="1200" b="0" i="1" kern="1200" dirty="0" smtClean="0">
                <a:solidFill>
                  <a:schemeClr val="tx1"/>
                </a:solidFill>
                <a:effectLst/>
                <a:latin typeface="+mn-lt"/>
                <a:ea typeface="+mn-ea"/>
                <a:cs typeface="+mn-cs"/>
              </a:rPr>
              <a:t>d</a:t>
            </a:r>
            <a:r>
              <a:rPr lang="ru-RU" sz="1200" b="0" i="0" kern="1200" dirty="0" smtClean="0">
                <a:solidFill>
                  <a:schemeClr val="tx1"/>
                </a:solidFill>
                <a:effectLst/>
                <a:latin typeface="+mn-lt"/>
                <a:ea typeface="+mn-ea"/>
                <a:cs typeface="+mn-cs"/>
              </a:rPr>
              <a:t> для пояснения того, что процесс на самом деле является демоном, и для различия между демоном и обычной компьютерной программой.).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могут работать в одной системе или подключать клиента к удаленному демону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Они взаимодействуют с помощью REST API, через сокеты UNIX или сетевой интерфейс.</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новых возможностей в проект, вам стоит скачивать образы (</a:t>
            </a:r>
            <a:r>
              <a:rPr lang="ru-RU" sz="1200" b="1" i="0" kern="1200" dirty="0" err="1" smtClean="0">
                <a:solidFill>
                  <a:schemeClr val="tx1"/>
                </a:solidFill>
                <a:effectLst/>
                <a:latin typeface="+mn-lt"/>
                <a:ea typeface="+mn-ea"/>
                <a:cs typeface="+mn-cs"/>
              </a:rPr>
              <a:t>Image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Их может быть несколько и за счет них вы наполняете общий контейнер (проект). Контейнер состоит из образов (готовых решений) и вашего кода.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итогу вы получаете готовую закрытую среду, где сразу есть все технологии, код и даже операционная система.</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Контейнер — это изолированный процесс на вашем компьютере, который изолирован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16"/>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 Подводя итог, контейнер:</a:t>
            </a:r>
          </a:p>
          <a:p>
            <a:r>
              <a:rPr lang="ru-RU" sz="1200" b="0" i="0" kern="1200" dirty="0" smtClean="0">
                <a:solidFill>
                  <a:schemeClr val="tx1"/>
                </a:solidFill>
                <a:effectLst/>
                <a:latin typeface="+mn-lt"/>
                <a:ea typeface="+mn-ea"/>
                <a:cs typeface="+mn-cs"/>
              </a:rPr>
              <a:t>является исполняемым экземпляром образа. Вы можете создать, запустить, остановить, переместить или удалить контейнер с помощью </a:t>
            </a:r>
            <a:r>
              <a:rPr lang="ru-RU" sz="1200" b="0" i="0" kern="1200" dirty="0" err="1" smtClean="0">
                <a:solidFill>
                  <a:schemeClr val="tx1"/>
                </a:solidFill>
                <a:effectLst/>
                <a:latin typeface="+mn-lt"/>
                <a:ea typeface="+mn-ea"/>
                <a:cs typeface="+mn-cs"/>
              </a:rPr>
              <a:t>DockerAPI</a:t>
            </a:r>
            <a:r>
              <a:rPr lang="ru-RU" sz="1200" b="0" i="0" kern="1200" dirty="0" smtClean="0">
                <a:solidFill>
                  <a:schemeClr val="tx1"/>
                </a:solidFill>
                <a:effectLst/>
                <a:latin typeface="+mn-lt"/>
                <a:ea typeface="+mn-ea"/>
                <a:cs typeface="+mn-cs"/>
              </a:rPr>
              <a:t> или CLI.</a:t>
            </a:r>
          </a:p>
          <a:p>
            <a:r>
              <a:rPr lang="ru-RU" sz="1200" b="0" i="0" kern="1200" dirty="0" smtClean="0">
                <a:solidFill>
                  <a:schemeClr val="tx1"/>
                </a:solidFill>
                <a:effectLst/>
                <a:latin typeface="+mn-lt"/>
                <a:ea typeface="+mn-ea"/>
                <a:cs typeface="+mn-cs"/>
              </a:rPr>
              <a:t>можно запускать на локальных машинах, виртуальных машинах или развертывать в облаке.</a:t>
            </a:r>
          </a:p>
          <a:p>
            <a:r>
              <a:rPr lang="ru-RU" sz="1200" b="0" i="0" kern="1200" dirty="0" smtClean="0">
                <a:solidFill>
                  <a:schemeClr val="tx1"/>
                </a:solidFill>
                <a:effectLst/>
                <a:latin typeface="+mn-lt"/>
                <a:ea typeface="+mn-ea"/>
                <a:cs typeface="+mn-cs"/>
              </a:rPr>
              <a:t>является переносимым (может работать на любой ОС).</a:t>
            </a:r>
          </a:p>
          <a:p>
            <a:r>
              <a:rPr lang="ru-RU" sz="1200" b="0" i="0" kern="1200" dirty="0" smtClean="0">
                <a:solidFill>
                  <a:schemeClr val="tx1"/>
                </a:solidFill>
                <a:effectLst/>
                <a:latin typeface="+mn-lt"/>
                <a:ea typeface="+mn-ea"/>
                <a:cs typeface="+mn-cs"/>
              </a:rPr>
              <a:t>изолирован от других контейнеров и запускает собственное программное обеспечение, двоичные файлы и конфигурации.</a:t>
            </a:r>
          </a:p>
          <a:p>
            <a:r>
              <a:rPr lang="ru-RU" sz="1200" b="0" i="0" kern="1200" dirty="0" smtClean="0">
                <a:solidFill>
                  <a:schemeClr val="tx1"/>
                </a:solidFill>
                <a:effectLst/>
                <a:latin typeface="+mn-lt"/>
                <a:ea typeface="+mn-ea"/>
                <a:cs typeface="+mn-cs"/>
              </a:rPr>
              <a:t>Что такое образ контейнера? </a:t>
            </a: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контейнера. Поскольку образ содержит файловую систему контейнера, он должен содержать все необходимое для запуска приложения — все зависимости, конфигурации,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p>
          <a:p>
            <a:r>
              <a:rPr lang="ru-RU" sz="1200" b="0" i="0"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338266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https://habr.com/ru/company/ruvds/blog/439978/</a:t>
            </a:r>
          </a:p>
          <a:p>
            <a:r>
              <a:rPr lang="ru-RU" sz="1200" b="0" i="0" u="none" strike="noStrike" kern="1200" baseline="0" dirty="0" smtClean="0">
                <a:solidFill>
                  <a:schemeClr val="tx1"/>
                </a:solidFill>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архитектуру клиент-сервер, которая включает в себя 3 основных компонента: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Client</a:t>
            </a:r>
            <a:r>
              <a:rPr lang="ru-RU" sz="1200" b="0" i="0" kern="1200" dirty="0" smtClean="0">
                <a:solidFill>
                  <a:schemeClr val="tx1"/>
                </a:solidFill>
                <a:effectLst/>
                <a:latin typeface="+mn-lt"/>
                <a:ea typeface="+mn-ea"/>
                <a:cs typeface="+mn-cs"/>
              </a:rPr>
              <a:t> ,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Registry</a:t>
            </a:r>
            <a:r>
              <a:rPr lang="ru-RU" sz="1200" b="1"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взаимодействует с демоном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который занимается созданием, запуском и распространением контейнеров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взаимодействуют с помощью REST API, через сокеты UNIX или сетевой интерфейс.</a:t>
            </a:r>
          </a:p>
          <a:p>
            <a:r>
              <a:rPr lang="en-US" sz="1200" b="0" i="0" kern="1200" dirty="0" smtClean="0">
                <a:solidFill>
                  <a:schemeClr val="tx1"/>
                </a:solidFill>
                <a:effectLst/>
                <a:latin typeface="+mn-lt"/>
                <a:ea typeface="+mn-ea"/>
                <a:cs typeface="+mn-cs"/>
              </a:rPr>
              <a:t>https://en.wikipedia.org/wiki/Docker_(software)</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Программное обеспечение: </a:t>
            </a:r>
            <a:r>
              <a:rPr lang="ru-RU" sz="1200" b="0" i="0" u="none" strike="noStrike" kern="1200" dirty="0" smtClean="0">
                <a:solidFill>
                  <a:schemeClr val="tx1"/>
                </a:solidFill>
                <a:effectLst/>
                <a:latin typeface="+mn-lt"/>
                <a:ea typeface="+mn-ea"/>
                <a:cs typeface="+mn-cs"/>
                <a:hlinkClick r:id="rId3" tooltip="Демон (вычисления)"/>
              </a:rPr>
              <a:t>демон</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называемый </a:t>
            </a:r>
            <a:r>
              <a:rPr lang="ru-RU" sz="1200" b="0"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представляет собой постоянный процесс, который управляет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обрабатывает объекты-контейнеры. </a:t>
            </a:r>
          </a:p>
          <a:p>
            <a:r>
              <a:rPr lang="ru-RU" sz="1200" b="0" i="0" kern="1200" dirty="0" smtClean="0">
                <a:solidFill>
                  <a:schemeClr val="tx1"/>
                </a:solidFill>
                <a:effectLst/>
                <a:latin typeface="+mn-lt"/>
                <a:ea typeface="+mn-ea"/>
                <a:cs typeface="+mn-cs"/>
              </a:rPr>
              <a:t>Демон прослушивает запросы, отправленные через API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и управляет объектами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такими как образы, контейнеры, сети и тома.</a:t>
            </a:r>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Клиентская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программа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0" i="0" u="none" strike="noStrike" kern="1200" dirty="0" smtClean="0">
                <a:solidFill>
                  <a:schemeClr val="tx1"/>
                </a:solidFill>
                <a:effectLst/>
                <a:latin typeface="+mn-lt"/>
                <a:ea typeface="+mn-ea"/>
                <a:cs typeface="+mn-cs"/>
                <a:hlinkClick r:id="rId4" tooltip="Интерфейс командной строки"/>
              </a:rPr>
              <a:t>интерфейс командной строки</a:t>
            </a:r>
            <a:r>
              <a:rPr lang="ru-RU" sz="1200" b="0" i="0" kern="1200" dirty="0" smtClean="0">
                <a:solidFill>
                  <a:schemeClr val="tx1"/>
                </a:solidFill>
                <a:effectLst/>
                <a:latin typeface="+mn-lt"/>
                <a:ea typeface="+mn-ea"/>
                <a:cs typeface="+mn-cs"/>
              </a:rPr>
              <a:t> (CLI), который позволяет пользователям взаимодействовать с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endParaRPr lang="ru-RU" sz="1200" b="0" i="0" u="none" strike="noStrike" kern="1200" baseline="300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предоставляет полную среду для выполнения и запуска приложений. Он состоит из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образов, контейнеров, сетей и хранилища.</a:t>
            </a:r>
          </a:p>
          <a:p>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Объекты:</a:t>
            </a:r>
            <a:r>
              <a:rPr lang="ru-RU" sz="1200" b="0" i="0" kern="1200" dirty="0" smtClean="0">
                <a:solidFill>
                  <a:schemeClr val="tx1"/>
                </a:solidFill>
                <a:effectLst/>
                <a:latin typeface="+mn-lt"/>
                <a:ea typeface="+mn-ea"/>
                <a:cs typeface="+mn-cs"/>
              </a:rPr>
              <a:t> объекты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различные сущности, используемые для сборки приложения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Основными классами объектов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образы, контейнеры и службы. </a:t>
            </a:r>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Контейнер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стандартизированная инкапсулированная среда, в которой выполняются приложения. </a:t>
            </a:r>
            <a:r>
              <a:rPr lang="ru-RU" sz="1200" b="0" i="0" u="none" strike="noStrike" kern="1200" baseline="30000" dirty="0" smtClean="0">
                <a:solidFill>
                  <a:schemeClr val="tx1"/>
                </a:solidFill>
                <a:effectLst/>
                <a:latin typeface="+mn-lt"/>
                <a:ea typeface="+mn-ea"/>
                <a:cs typeface="+mn-cs"/>
                <a:hlinkClick r:id="rId5"/>
              </a:rPr>
              <a:t>[26]</a:t>
            </a:r>
            <a:r>
              <a:rPr lang="ru-RU" sz="1200" b="0" i="0" kern="1200" dirty="0" smtClean="0">
                <a:solidFill>
                  <a:schemeClr val="tx1"/>
                </a:solidFill>
                <a:effectLst/>
                <a:latin typeface="+mn-lt"/>
                <a:ea typeface="+mn-ea"/>
                <a:cs typeface="+mn-cs"/>
              </a:rPr>
              <a:t> Контейнер управляется с помощью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 или </a:t>
            </a:r>
            <a:r>
              <a:rPr lang="ru-RU" sz="1200" b="0" i="0" u="none" strike="noStrike" kern="1200" dirty="0" smtClean="0">
                <a:solidFill>
                  <a:schemeClr val="tx1"/>
                </a:solidFill>
                <a:effectLst/>
                <a:latin typeface="+mn-lt"/>
                <a:ea typeface="+mn-ea"/>
                <a:cs typeface="+mn-cs"/>
                <a:hlinkClick r:id="rId4" tooltip="Интерфейс командной строки"/>
              </a:rPr>
              <a:t>CLI</a:t>
            </a:r>
            <a:r>
              <a:rPr lang="ru-RU" sz="1200" b="0" i="0" kern="1200" dirty="0" smtClean="0">
                <a:solidFill>
                  <a:schemeClr val="tx1"/>
                </a:solidFill>
                <a:effectLst/>
                <a:latin typeface="+mn-lt"/>
                <a:ea typeface="+mn-ea"/>
                <a:cs typeface="+mn-cs"/>
              </a:rPr>
              <a:t> . это программный пакет в логической коробке со всем, что необходимо приложению для запуска. Это включает в себя операционную систему, код приложения, среду выполнения, системные инструменты, системные библиотеки и т. д</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Образ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шаблон только для чтения, используемый для создания контейнеров. Образы используются для хранения и доставки приложений.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добавляет файловую систему для чтения и записи поверх файловой системы только для чтения образа для создания контейнера.</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Служба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позволяет масштабировать контейнеры между несколькими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Результат известен как </a:t>
            </a:r>
            <a:r>
              <a:rPr lang="ru-RU" sz="1200" b="0" i="1" kern="1200" dirty="0" smtClean="0">
                <a:solidFill>
                  <a:schemeClr val="tx1"/>
                </a:solidFill>
                <a:effectLst/>
                <a:latin typeface="+mn-lt"/>
                <a:ea typeface="+mn-ea"/>
                <a:cs typeface="+mn-cs"/>
              </a:rPr>
              <a:t>рой</a:t>
            </a:r>
            <a:r>
              <a:rPr lang="ru-RU" sz="1200" b="0" i="0" kern="1200" dirty="0" smtClean="0">
                <a:solidFill>
                  <a:schemeClr val="tx1"/>
                </a:solidFill>
                <a:effectLst/>
                <a:latin typeface="+mn-lt"/>
                <a:ea typeface="+mn-ea"/>
                <a:cs typeface="+mn-cs"/>
              </a:rPr>
              <a:t> , набор взаимодействующих демонов, которые взаимодействуют через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a:t>
            </a:r>
          </a:p>
          <a:p>
            <a:pPr lvl="1"/>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Реестры:</a:t>
            </a:r>
            <a:r>
              <a:rPr lang="ru-RU" sz="1200" b="0" i="0" kern="1200" dirty="0" smtClean="0">
                <a:solidFill>
                  <a:schemeClr val="tx1"/>
                </a:solidFill>
                <a:effectLst/>
                <a:latin typeface="+mn-lt"/>
                <a:ea typeface="+mn-ea"/>
                <a:cs typeface="+mn-cs"/>
              </a:rPr>
              <a:t> Реестр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хранилище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Клиенты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подключаются к реестрам, чтобы загружать («вытягивать») образы для использования или выгружать («проталкивать») созданные ими образы. Реестры могут быть публичными или частными. </a:t>
            </a:r>
          </a:p>
          <a:p>
            <a:r>
              <a:rPr lang="ru-RU" sz="1200" b="0" i="0" kern="1200" dirty="0" smtClean="0">
                <a:solidFill>
                  <a:schemeClr val="tx1"/>
                </a:solidFill>
                <a:effectLst/>
                <a:latin typeface="+mn-lt"/>
                <a:ea typeface="+mn-ea"/>
                <a:cs typeface="+mn-cs"/>
              </a:rPr>
              <a:t>Основной общедоступный реестр —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 это реестр по умолчанию, в котором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ищет образы.</a:t>
            </a:r>
          </a:p>
          <a:p>
            <a:r>
              <a:rPr lang="ru-RU" sz="1200" b="0" i="0" kern="1200" dirty="0" smtClean="0">
                <a:solidFill>
                  <a:schemeClr val="tx1"/>
                </a:solidFill>
                <a:effectLst/>
                <a:latin typeface="+mn-lt"/>
                <a:ea typeface="+mn-ea"/>
                <a:cs typeface="+mn-cs"/>
              </a:rPr>
              <a:t>Реестры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также позволяют создавать уведомления на основе событий.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поставщики облачных услуг могут поддерживать и собственные реестры. Например, это касается </a:t>
            </a:r>
            <a:r>
              <a:rPr lang="ru-RU" sz="1200" b="0" i="0" u="none" strike="noStrike" kern="1200" dirty="0" smtClean="0">
                <a:solidFill>
                  <a:schemeClr val="tx1"/>
                </a:solidFill>
                <a:effectLst/>
                <a:latin typeface="+mn-lt"/>
                <a:ea typeface="+mn-ea"/>
                <a:cs typeface="+mn-cs"/>
                <a:hlinkClick r:id="rId6"/>
              </a:rPr>
              <a:t>AWS</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7"/>
              </a:rPr>
              <a:t>Google</a:t>
            </a:r>
            <a:r>
              <a:rPr lang="ru-RU" sz="1200" b="0" i="0" u="none" strike="noStrike" kern="1200" dirty="0" smtClean="0">
                <a:solidFill>
                  <a:schemeClr val="tx1"/>
                </a:solidFill>
                <a:effectLst/>
                <a:latin typeface="+mn-lt"/>
                <a:ea typeface="+mn-ea"/>
                <a:cs typeface="+mn-cs"/>
                <a:hlinkClick r:id="rId7"/>
              </a:rPr>
              <a:t> </a:t>
            </a:r>
            <a:r>
              <a:rPr lang="ru-RU" sz="1200" b="0" i="0" u="none" strike="noStrike" kern="1200" dirty="0" err="1" smtClean="0">
                <a:solidFill>
                  <a:schemeClr val="tx1"/>
                </a:solidFill>
                <a:effectLst/>
                <a:latin typeface="+mn-lt"/>
                <a:ea typeface="+mn-ea"/>
                <a:cs typeface="+mn-cs"/>
                <a:hlinkClick r:id="rId7"/>
              </a:rPr>
              <a:t>Cloud</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Репозиторием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8"/>
              </a:rPr>
              <a:t>Docker</a:t>
            </a:r>
            <a:r>
              <a:rPr lang="ru-RU" sz="1200" b="0" i="0" u="none" strike="noStrike" kern="1200" dirty="0" smtClean="0">
                <a:solidFill>
                  <a:schemeClr val="tx1"/>
                </a:solidFill>
                <a:effectLst/>
                <a:latin typeface="+mn-lt"/>
                <a:ea typeface="+mn-ea"/>
                <a:cs typeface="+mn-cs"/>
                <a:hlinkClick r:id="rId8"/>
              </a:rPr>
              <a:t> </a:t>
            </a:r>
            <a:r>
              <a:rPr lang="ru-RU" sz="1200" b="0" i="0" u="none" strike="noStrike" kern="1200" dirty="0" err="1" smtClean="0">
                <a:solidFill>
                  <a:schemeClr val="tx1"/>
                </a:solidFill>
                <a:effectLst/>
                <a:latin typeface="+mn-lt"/>
                <a:ea typeface="+mn-ea"/>
                <a:cs typeface="+mn-cs"/>
                <a:hlinkClick r:id="rId8"/>
              </a:rPr>
              <a:t>Repository</a:t>
            </a:r>
            <a:r>
              <a:rPr lang="ru-RU" sz="1200" b="0" i="0" kern="1200" dirty="0" smtClean="0">
                <a:solidFill>
                  <a:schemeClr val="tx1"/>
                </a:solidFill>
                <a:effectLst/>
                <a:latin typeface="+mn-lt"/>
                <a:ea typeface="+mn-ea"/>
                <a:cs typeface="+mn-cs"/>
              </a:rPr>
              <a:t>) называют набор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обладающих одинаковыми именами и разными тегами. Теги — это идентификаторы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Обычно в </a:t>
            </a:r>
            <a:r>
              <a:rPr lang="ru-RU" sz="1200" b="0" i="0" kern="1200" dirty="0" err="1" smtClean="0">
                <a:solidFill>
                  <a:schemeClr val="tx1"/>
                </a:solidFill>
                <a:effectLst/>
                <a:latin typeface="+mn-lt"/>
                <a:ea typeface="+mn-ea"/>
                <a:cs typeface="+mn-cs"/>
              </a:rPr>
              <a:t>репозиториях</a:t>
            </a:r>
            <a:r>
              <a:rPr lang="ru-RU" sz="1200" b="0" i="0" kern="1200" dirty="0" smtClean="0">
                <a:solidFill>
                  <a:schemeClr val="tx1"/>
                </a:solidFill>
                <a:effectLst/>
                <a:latin typeface="+mn-lt"/>
                <a:ea typeface="+mn-ea"/>
                <a:cs typeface="+mn-cs"/>
              </a:rPr>
              <a:t> хранятся разные версии одних и тех же образов. Например, </a:t>
            </a:r>
            <a:r>
              <a:rPr lang="ru-RU" sz="1200" b="0" i="0" u="none" strike="noStrike" kern="1200" dirty="0" err="1" smtClean="0">
                <a:solidFill>
                  <a:schemeClr val="tx1"/>
                </a:solidFill>
                <a:effectLst/>
                <a:latin typeface="+mn-lt"/>
                <a:ea typeface="+mn-ea"/>
                <a:cs typeface="+mn-cs"/>
                <a:hlinkClick r:id="rId9"/>
              </a:rPr>
              <a:t>Python</a:t>
            </a:r>
            <a:r>
              <a:rPr lang="ru-RU" sz="1200" b="0" i="0" kern="1200" dirty="0" smtClean="0">
                <a:solidFill>
                  <a:schemeClr val="tx1"/>
                </a:solidFill>
                <a:effectLst/>
                <a:latin typeface="+mn-lt"/>
                <a:ea typeface="+mn-ea"/>
                <a:cs typeface="+mn-cs"/>
              </a:rPr>
              <a:t> — это имя популярнейшего официального </a:t>
            </a:r>
            <a:r>
              <a:rPr lang="ru-RU" sz="1200" b="0" i="0" kern="1200" dirty="0" err="1" smtClean="0">
                <a:solidFill>
                  <a:schemeClr val="tx1"/>
                </a:solidFill>
                <a:effectLst/>
                <a:latin typeface="+mn-lt"/>
                <a:ea typeface="+mn-ea"/>
                <a:cs typeface="+mn-cs"/>
              </a:rPr>
              <a:t>репозитория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хабе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 вот Python:3.7-slim — это версия образа с тегом 3.7-slim в </a:t>
            </a:r>
            <a:r>
              <a:rPr lang="ru-RU" sz="1200" b="0" i="0" kern="1200" dirty="0" err="1" smtClean="0">
                <a:solidFill>
                  <a:schemeClr val="tx1"/>
                </a:solidFill>
                <a:effectLst/>
                <a:latin typeface="+mn-lt"/>
                <a:ea typeface="+mn-ea"/>
                <a:cs typeface="+mn-cs"/>
              </a:rPr>
              <a:t>репозитории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реестр можно отправить как целый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так и отдельный образ.</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a:t>
            </a:r>
            <a:r>
              <a:rPr lang="ru-RU" sz="1200" b="0" i="0" u="none" strike="noStrike" kern="1200" dirty="0" smtClean="0">
                <a:solidFill>
                  <a:schemeClr val="tx1"/>
                </a:solidFill>
                <a:effectLst/>
                <a:latin typeface="+mn-lt"/>
                <a:ea typeface="+mn-ea"/>
                <a:cs typeface="+mn-cs"/>
                <a:hlinkClick r:id="rId10" tooltip="Компьютерная многозадачность"/>
              </a:rPr>
              <a:t>многозадачных</a:t>
            </a:r>
            <a:r>
              <a:rPr lang="ru-RU" sz="1200" b="0" i="0" kern="1200" dirty="0" smtClean="0">
                <a:solidFill>
                  <a:schemeClr val="tx1"/>
                </a:solidFill>
                <a:effectLst/>
                <a:latin typeface="+mn-lt"/>
                <a:ea typeface="+mn-ea"/>
                <a:cs typeface="+mn-cs"/>
              </a:rPr>
              <a:t> компьютерных </a:t>
            </a:r>
            <a:r>
              <a:rPr lang="ru-RU" sz="1200" b="0" i="0" u="none" strike="noStrike" kern="1200" dirty="0" smtClean="0">
                <a:solidFill>
                  <a:schemeClr val="tx1"/>
                </a:solidFill>
                <a:effectLst/>
                <a:latin typeface="+mn-lt"/>
                <a:ea typeface="+mn-ea"/>
                <a:cs typeface="+mn-cs"/>
                <a:hlinkClick r:id="rId11" tooltip="Операционная система"/>
              </a:rPr>
              <a:t>операционных системах </a:t>
            </a:r>
            <a:r>
              <a:rPr lang="ru-RU" sz="1200" b="1" i="0" kern="1200" dirty="0" smtClean="0">
                <a:solidFill>
                  <a:schemeClr val="tx1"/>
                </a:solidFill>
                <a:effectLst/>
                <a:latin typeface="+mn-lt"/>
                <a:ea typeface="+mn-ea"/>
                <a:cs typeface="+mn-cs"/>
              </a:rPr>
              <a:t>демон</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ˈd </a:t>
            </a:r>
            <a:r>
              <a:rPr lang="ru-RU" sz="1200" b="0" i="0" u="none" strike="noStrike" kern="1200" dirty="0" err="1" smtClean="0">
                <a:solidFill>
                  <a:schemeClr val="tx1"/>
                </a:solidFill>
                <a:effectLst/>
                <a:latin typeface="+mn-lt"/>
                <a:ea typeface="+mn-ea"/>
                <a:cs typeface="+mn-cs"/>
                <a:hlinkClick r:id="rId12" tooltip="Справка:IPA/Английский"/>
              </a:rPr>
              <a:t>iːmən</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kern="1200" dirty="0" smtClean="0">
                <a:solidFill>
                  <a:schemeClr val="tx1"/>
                </a:solidFill>
                <a:effectLst/>
                <a:latin typeface="+mn-lt"/>
                <a:ea typeface="+mn-ea"/>
                <a:cs typeface="+mn-cs"/>
              </a:rPr>
              <a:t> или </a:t>
            </a:r>
            <a:r>
              <a:rPr lang="ru-RU" sz="1200" b="0" i="0" u="none" strike="noStrike" kern="1200" dirty="0" smtClean="0">
                <a:solidFill>
                  <a:schemeClr val="tx1"/>
                </a:solidFill>
                <a:effectLst/>
                <a:latin typeface="+mn-lt"/>
                <a:ea typeface="+mn-ea"/>
                <a:cs typeface="+mn-cs"/>
                <a:hlinkClick r:id="rId12" tooltip="Справка:IPA/Английский"/>
              </a:rPr>
              <a:t>/ ˈd </a:t>
            </a:r>
            <a:r>
              <a:rPr lang="ru-RU" sz="1200" b="0" i="0" u="none" strike="noStrike" kern="1200" dirty="0" err="1" smtClean="0">
                <a:solidFill>
                  <a:schemeClr val="tx1"/>
                </a:solidFill>
                <a:effectLst/>
                <a:latin typeface="+mn-lt"/>
                <a:ea typeface="+mn-ea"/>
                <a:cs typeface="+mn-cs"/>
                <a:hlinkClick r:id="rId12" tooltip="Справка:IPA/Английский"/>
              </a:rPr>
              <a:t>eɪ</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u="none" strike="noStrike" kern="1200" dirty="0" err="1" smtClean="0">
                <a:solidFill>
                  <a:schemeClr val="tx1"/>
                </a:solidFill>
                <a:effectLst/>
                <a:latin typeface="+mn-lt"/>
                <a:ea typeface="+mn-ea"/>
                <a:cs typeface="+mn-cs"/>
                <a:hlinkClick r:id="rId12" tooltip="Справка:IPA/Английский"/>
              </a:rPr>
              <a:t>mən</a:t>
            </a:r>
            <a:r>
              <a:rPr lang="ru-RU" sz="1200" b="0" i="0" u="none" strike="noStrike" kern="1200" dirty="0" smtClean="0">
                <a:solidFill>
                  <a:schemeClr val="tx1"/>
                </a:solidFill>
                <a:effectLst/>
                <a:latin typeface="+mn-lt"/>
                <a:ea typeface="+mn-ea"/>
                <a:cs typeface="+mn-cs"/>
                <a:hlinkClick r:id="rId12" tooltip="Справка:IPA/Английский"/>
              </a:rPr>
              <a:t> / ) [</a:t>
            </a:r>
            <a:r>
              <a:rPr lang="ru-RU" sz="1200" b="0" i="0" u="none" strike="noStrike" kern="1200" baseline="30000" dirty="0" smtClean="0">
                <a:solidFill>
                  <a:schemeClr val="tx1"/>
                </a:solidFill>
                <a:effectLst/>
                <a:latin typeface="+mn-lt"/>
                <a:ea typeface="+mn-ea"/>
                <a:cs typeface="+mn-cs"/>
                <a:hlinkClick r:id="rId13"/>
              </a:rPr>
              <a:t> 1]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это компьютерная </a:t>
            </a:r>
            <a:r>
              <a:rPr lang="ru-RU" sz="1200" b="0" i="0" u="none" strike="noStrike" kern="1200" dirty="0" smtClean="0">
                <a:solidFill>
                  <a:schemeClr val="tx1"/>
                </a:solidFill>
                <a:effectLst/>
                <a:latin typeface="+mn-lt"/>
                <a:ea typeface="+mn-ea"/>
                <a:cs typeface="+mn-cs"/>
                <a:hlinkClick r:id="rId14" tooltip="Компьютерная программа"/>
              </a:rPr>
              <a:t>программа</a:t>
            </a:r>
            <a:r>
              <a:rPr lang="ru-RU" sz="1200" b="0" i="0" kern="1200" dirty="0" smtClean="0">
                <a:solidFill>
                  <a:schemeClr val="tx1"/>
                </a:solidFill>
                <a:effectLst/>
                <a:latin typeface="+mn-lt"/>
                <a:ea typeface="+mn-ea"/>
                <a:cs typeface="+mn-cs"/>
              </a:rPr>
              <a:t> , которая работает как </a:t>
            </a:r>
            <a:r>
              <a:rPr lang="ru-RU" sz="1200" b="0" i="0" u="none" strike="noStrike" kern="1200" dirty="0" smtClean="0">
                <a:solidFill>
                  <a:schemeClr val="tx1"/>
                </a:solidFill>
                <a:effectLst/>
                <a:latin typeface="+mn-lt"/>
                <a:ea typeface="+mn-ea"/>
                <a:cs typeface="+mn-cs"/>
                <a:hlinkClick r:id="rId12" tooltip="Справка:IPA/Английский"/>
              </a:rPr>
              <a:t>фоновый</a:t>
            </a:r>
            <a:r>
              <a:rPr lang="ru-RU" sz="1200" b="0" i="0" u="none" strike="noStrike" kern="1200" dirty="0" smtClean="0">
                <a:solidFill>
                  <a:schemeClr val="tx1"/>
                </a:solidFill>
                <a:effectLst/>
                <a:latin typeface="+mn-lt"/>
                <a:ea typeface="+mn-ea"/>
                <a:cs typeface="+mn-cs"/>
                <a:hlinkClick r:id="rId15" tooltip="Фоновый процесс"/>
              </a:rPr>
              <a:t> процесс</a:t>
            </a:r>
            <a:r>
              <a:rPr lang="ru-RU" sz="1200" b="0" i="0" kern="1200" dirty="0" smtClean="0">
                <a:solidFill>
                  <a:schemeClr val="tx1"/>
                </a:solidFill>
                <a:effectLst/>
                <a:latin typeface="+mn-lt"/>
                <a:ea typeface="+mn-ea"/>
                <a:cs typeface="+mn-cs"/>
              </a:rPr>
              <a:t> , а не находится под непосредственным контролем интерактивного пользователя. . Традиционно имена процессов демона заканчиваются буквой </a:t>
            </a:r>
            <a:r>
              <a:rPr lang="ru-RU" sz="1200" b="0" i="1" kern="1200" dirty="0" smtClean="0">
                <a:solidFill>
                  <a:schemeClr val="tx1"/>
                </a:solidFill>
                <a:effectLst/>
                <a:latin typeface="+mn-lt"/>
                <a:ea typeface="+mn-ea"/>
                <a:cs typeface="+mn-cs"/>
              </a:rPr>
              <a:t>d</a:t>
            </a:r>
            <a:r>
              <a:rPr lang="ru-RU" sz="1200" b="0" i="0" kern="1200" dirty="0" smtClean="0">
                <a:solidFill>
                  <a:schemeClr val="tx1"/>
                </a:solidFill>
                <a:effectLst/>
                <a:latin typeface="+mn-lt"/>
                <a:ea typeface="+mn-ea"/>
                <a:cs typeface="+mn-cs"/>
              </a:rPr>
              <a:t> для пояснения того, что процесс на самом деле является демоном, и для различия между демоном и обычной компьютерной программой.).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могут работать в одной системе или подключать клиента к удаленному демону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Они взаимодействуют с помощью REST API, через сокеты UNIX или сетевой интерфейс.</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новых возможностей в проект, вам стоит скачивать образы (</a:t>
            </a:r>
            <a:r>
              <a:rPr lang="ru-RU" sz="1200" b="1" i="0" kern="1200" dirty="0" err="1" smtClean="0">
                <a:solidFill>
                  <a:schemeClr val="tx1"/>
                </a:solidFill>
                <a:effectLst/>
                <a:latin typeface="+mn-lt"/>
                <a:ea typeface="+mn-ea"/>
                <a:cs typeface="+mn-cs"/>
              </a:rPr>
              <a:t>Image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Их может быть несколько и за счет них вы наполняете общий контейнер (проект). Контейнер состоит из образов (готовых решений) и вашего кода.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итогу вы получаете готовую закрытую среду, где сразу есть все технологии, код и даже операционная система.</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Контейнер — это изолированный процесс на вашем компьютере, который изолирован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16"/>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 Подводя итог, контейнер:</a:t>
            </a:r>
          </a:p>
          <a:p>
            <a:r>
              <a:rPr lang="ru-RU" sz="1200" b="0" i="0" kern="1200" dirty="0" smtClean="0">
                <a:solidFill>
                  <a:schemeClr val="tx1"/>
                </a:solidFill>
                <a:effectLst/>
                <a:latin typeface="+mn-lt"/>
                <a:ea typeface="+mn-ea"/>
                <a:cs typeface="+mn-cs"/>
              </a:rPr>
              <a:t>является исполняемым экземпляром образа. Вы можете создать, запустить, остановить, переместить или удалить контейнер с помощью </a:t>
            </a:r>
            <a:r>
              <a:rPr lang="ru-RU" sz="1200" b="0" i="0" kern="1200" dirty="0" err="1" smtClean="0">
                <a:solidFill>
                  <a:schemeClr val="tx1"/>
                </a:solidFill>
                <a:effectLst/>
                <a:latin typeface="+mn-lt"/>
                <a:ea typeface="+mn-ea"/>
                <a:cs typeface="+mn-cs"/>
              </a:rPr>
              <a:t>DockerAPI</a:t>
            </a:r>
            <a:r>
              <a:rPr lang="ru-RU" sz="1200" b="0" i="0" kern="1200" dirty="0" smtClean="0">
                <a:solidFill>
                  <a:schemeClr val="tx1"/>
                </a:solidFill>
                <a:effectLst/>
                <a:latin typeface="+mn-lt"/>
                <a:ea typeface="+mn-ea"/>
                <a:cs typeface="+mn-cs"/>
              </a:rPr>
              <a:t> или CLI.</a:t>
            </a:r>
          </a:p>
          <a:p>
            <a:r>
              <a:rPr lang="ru-RU" sz="1200" b="0" i="0" kern="1200" dirty="0" smtClean="0">
                <a:solidFill>
                  <a:schemeClr val="tx1"/>
                </a:solidFill>
                <a:effectLst/>
                <a:latin typeface="+mn-lt"/>
                <a:ea typeface="+mn-ea"/>
                <a:cs typeface="+mn-cs"/>
              </a:rPr>
              <a:t>можно запускать на локальных машинах, виртуальных машинах или развертывать в облаке.</a:t>
            </a:r>
          </a:p>
          <a:p>
            <a:r>
              <a:rPr lang="ru-RU" sz="1200" b="0" i="0" kern="1200" dirty="0" smtClean="0">
                <a:solidFill>
                  <a:schemeClr val="tx1"/>
                </a:solidFill>
                <a:effectLst/>
                <a:latin typeface="+mn-lt"/>
                <a:ea typeface="+mn-ea"/>
                <a:cs typeface="+mn-cs"/>
              </a:rPr>
              <a:t>является переносимым (может работать на любой ОС).</a:t>
            </a:r>
          </a:p>
          <a:p>
            <a:r>
              <a:rPr lang="ru-RU" sz="1200" b="0" i="0" kern="1200" dirty="0" smtClean="0">
                <a:solidFill>
                  <a:schemeClr val="tx1"/>
                </a:solidFill>
                <a:effectLst/>
                <a:latin typeface="+mn-lt"/>
                <a:ea typeface="+mn-ea"/>
                <a:cs typeface="+mn-cs"/>
              </a:rPr>
              <a:t>изолирован от других контейнеров и запускает собственное программное обеспечение, двоичные файлы и конфигурации.</a:t>
            </a:r>
          </a:p>
          <a:p>
            <a:r>
              <a:rPr lang="ru-RU" sz="1200" b="0" i="0" kern="1200" dirty="0" smtClean="0">
                <a:solidFill>
                  <a:schemeClr val="tx1"/>
                </a:solidFill>
                <a:effectLst/>
                <a:latin typeface="+mn-lt"/>
                <a:ea typeface="+mn-ea"/>
                <a:cs typeface="+mn-cs"/>
              </a:rPr>
              <a:t>Что такое образ контейнера? </a:t>
            </a: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контейнера. Поскольку образ содержит файловую систему контейнера, он должен содержать все необходимое для запуска приложения — все зависимости, конфигурации,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p>
          <a:p>
            <a:r>
              <a:rPr lang="ru-RU" sz="1200" b="0" i="0"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110285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https://habr.com/ru/company/ruvds/blog/439978/</a:t>
            </a:r>
          </a:p>
          <a:p>
            <a:r>
              <a:rPr lang="ru-RU" sz="1200" b="0" i="0" u="none" strike="noStrike" kern="1200" baseline="0" dirty="0" smtClean="0">
                <a:solidFill>
                  <a:schemeClr val="tx1"/>
                </a:solidFill>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архитектуру клиент-сервер, которая включает в себя 3 основных компонента: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Client</a:t>
            </a:r>
            <a:r>
              <a:rPr lang="ru-RU" sz="1200" b="0" i="0" kern="1200" dirty="0" smtClean="0">
                <a:solidFill>
                  <a:schemeClr val="tx1"/>
                </a:solidFill>
                <a:effectLst/>
                <a:latin typeface="+mn-lt"/>
                <a:ea typeface="+mn-ea"/>
                <a:cs typeface="+mn-cs"/>
              </a:rPr>
              <a:t> ,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Registry</a:t>
            </a:r>
            <a:r>
              <a:rPr lang="ru-RU" sz="1200" b="1"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взаимодействует с демоном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который занимается созданием, запуском и распространением контейнеров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взаимодействуют с помощью REST API, через сокеты UNIX или сетевой интерфейс.</a:t>
            </a:r>
          </a:p>
          <a:p>
            <a:r>
              <a:rPr lang="en-US" sz="1200" b="0" i="0" kern="1200" dirty="0" smtClean="0">
                <a:solidFill>
                  <a:schemeClr val="tx1"/>
                </a:solidFill>
                <a:effectLst/>
                <a:latin typeface="+mn-lt"/>
                <a:ea typeface="+mn-ea"/>
                <a:cs typeface="+mn-cs"/>
              </a:rPr>
              <a:t>https://en.wikipedia.org/wiki/Docker_(software)</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Программное обеспечение: </a:t>
            </a:r>
            <a:r>
              <a:rPr lang="ru-RU" sz="1200" b="0" i="0" u="none" strike="noStrike" kern="1200" dirty="0" smtClean="0">
                <a:solidFill>
                  <a:schemeClr val="tx1"/>
                </a:solidFill>
                <a:effectLst/>
                <a:latin typeface="+mn-lt"/>
                <a:ea typeface="+mn-ea"/>
                <a:cs typeface="+mn-cs"/>
                <a:hlinkClick r:id="rId3" tooltip="Демон (вычисления)"/>
              </a:rPr>
              <a:t>демон</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называемый </a:t>
            </a:r>
            <a:r>
              <a:rPr lang="ru-RU" sz="1200" b="0"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представляет собой постоянный процесс, который управляет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обрабатывает объекты-контейнеры. </a:t>
            </a:r>
          </a:p>
          <a:p>
            <a:r>
              <a:rPr lang="ru-RU" sz="1200" b="0" i="0" kern="1200" dirty="0" smtClean="0">
                <a:solidFill>
                  <a:schemeClr val="tx1"/>
                </a:solidFill>
                <a:effectLst/>
                <a:latin typeface="+mn-lt"/>
                <a:ea typeface="+mn-ea"/>
                <a:cs typeface="+mn-cs"/>
              </a:rPr>
              <a:t>Демон прослушивает запросы, отправленные через API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и управляет объектами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такими как образы, контейнеры, сети и тома.</a:t>
            </a:r>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Клиентская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программа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0" i="0" u="none" strike="noStrike" kern="1200" dirty="0" smtClean="0">
                <a:solidFill>
                  <a:schemeClr val="tx1"/>
                </a:solidFill>
                <a:effectLst/>
                <a:latin typeface="+mn-lt"/>
                <a:ea typeface="+mn-ea"/>
                <a:cs typeface="+mn-cs"/>
                <a:hlinkClick r:id="rId4" tooltip="Интерфейс командной строки"/>
              </a:rPr>
              <a:t>интерфейс командной строки</a:t>
            </a:r>
            <a:r>
              <a:rPr lang="ru-RU" sz="1200" b="0" i="0" kern="1200" dirty="0" smtClean="0">
                <a:solidFill>
                  <a:schemeClr val="tx1"/>
                </a:solidFill>
                <a:effectLst/>
                <a:latin typeface="+mn-lt"/>
                <a:ea typeface="+mn-ea"/>
                <a:cs typeface="+mn-cs"/>
              </a:rPr>
              <a:t> (CLI), который позволяет пользователям взаимодействовать с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endParaRPr lang="ru-RU" sz="1200" b="0" i="0" u="none" strike="noStrike" kern="1200" baseline="300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предоставляет полную среду для выполнения и запуска приложений. Он состоит из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образов, контейнеров, сетей и хранилища.</a:t>
            </a:r>
          </a:p>
          <a:p>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Объекты:</a:t>
            </a:r>
            <a:r>
              <a:rPr lang="ru-RU" sz="1200" b="0" i="0" kern="1200" dirty="0" smtClean="0">
                <a:solidFill>
                  <a:schemeClr val="tx1"/>
                </a:solidFill>
                <a:effectLst/>
                <a:latin typeface="+mn-lt"/>
                <a:ea typeface="+mn-ea"/>
                <a:cs typeface="+mn-cs"/>
              </a:rPr>
              <a:t> объекты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различные сущности, используемые для сборки приложения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Основными классами объектов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образы, контейнеры и службы. </a:t>
            </a:r>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Контейнер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стандартизированная инкапсулированная среда, в которой выполняются приложения. </a:t>
            </a:r>
            <a:r>
              <a:rPr lang="ru-RU" sz="1200" b="0" i="0" u="none" strike="noStrike" kern="1200" baseline="30000" dirty="0" smtClean="0">
                <a:solidFill>
                  <a:schemeClr val="tx1"/>
                </a:solidFill>
                <a:effectLst/>
                <a:latin typeface="+mn-lt"/>
                <a:ea typeface="+mn-ea"/>
                <a:cs typeface="+mn-cs"/>
                <a:hlinkClick r:id="rId5"/>
              </a:rPr>
              <a:t>[26]</a:t>
            </a:r>
            <a:r>
              <a:rPr lang="ru-RU" sz="1200" b="0" i="0" kern="1200" dirty="0" smtClean="0">
                <a:solidFill>
                  <a:schemeClr val="tx1"/>
                </a:solidFill>
                <a:effectLst/>
                <a:latin typeface="+mn-lt"/>
                <a:ea typeface="+mn-ea"/>
                <a:cs typeface="+mn-cs"/>
              </a:rPr>
              <a:t> Контейнер управляется с помощью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 или </a:t>
            </a:r>
            <a:r>
              <a:rPr lang="ru-RU" sz="1200" b="0" i="0" u="none" strike="noStrike" kern="1200" dirty="0" smtClean="0">
                <a:solidFill>
                  <a:schemeClr val="tx1"/>
                </a:solidFill>
                <a:effectLst/>
                <a:latin typeface="+mn-lt"/>
                <a:ea typeface="+mn-ea"/>
                <a:cs typeface="+mn-cs"/>
                <a:hlinkClick r:id="rId4" tooltip="Интерфейс командной строки"/>
              </a:rPr>
              <a:t>CLI</a:t>
            </a:r>
            <a:r>
              <a:rPr lang="ru-RU" sz="1200" b="0" i="0" kern="1200" dirty="0" smtClean="0">
                <a:solidFill>
                  <a:schemeClr val="tx1"/>
                </a:solidFill>
                <a:effectLst/>
                <a:latin typeface="+mn-lt"/>
                <a:ea typeface="+mn-ea"/>
                <a:cs typeface="+mn-cs"/>
              </a:rPr>
              <a:t> . это программный пакет в логической коробке со всем, что необходимо приложению для запуска. Это включает в себя операционную систему, код приложения, среду выполнения, системные инструменты, системные библиотеки и т. д</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Образ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шаблон только для чтения, используемый для создания контейнеров. Образы используются для хранения и доставки приложений.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добавляет файловую систему для чтения и записи поверх файловой системы только для чтения образа для создания контейнера.</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Служба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позволяет масштабировать контейнеры между несколькими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Результат известен как </a:t>
            </a:r>
            <a:r>
              <a:rPr lang="ru-RU" sz="1200" b="0" i="1" kern="1200" dirty="0" smtClean="0">
                <a:solidFill>
                  <a:schemeClr val="tx1"/>
                </a:solidFill>
                <a:effectLst/>
                <a:latin typeface="+mn-lt"/>
                <a:ea typeface="+mn-ea"/>
                <a:cs typeface="+mn-cs"/>
              </a:rPr>
              <a:t>рой</a:t>
            </a:r>
            <a:r>
              <a:rPr lang="ru-RU" sz="1200" b="0" i="0" kern="1200" dirty="0" smtClean="0">
                <a:solidFill>
                  <a:schemeClr val="tx1"/>
                </a:solidFill>
                <a:effectLst/>
                <a:latin typeface="+mn-lt"/>
                <a:ea typeface="+mn-ea"/>
                <a:cs typeface="+mn-cs"/>
              </a:rPr>
              <a:t> , набор взаимодействующих демонов, которые взаимодействуют через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a:t>
            </a:r>
          </a:p>
          <a:p>
            <a:pPr lvl="1"/>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Реестры:</a:t>
            </a:r>
            <a:r>
              <a:rPr lang="ru-RU" sz="1200" b="0" i="0" kern="1200" dirty="0" smtClean="0">
                <a:solidFill>
                  <a:schemeClr val="tx1"/>
                </a:solidFill>
                <a:effectLst/>
                <a:latin typeface="+mn-lt"/>
                <a:ea typeface="+mn-ea"/>
                <a:cs typeface="+mn-cs"/>
              </a:rPr>
              <a:t> Реестр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хранилище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Клиенты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подключаются к реестрам, чтобы загружать («вытягивать») образы для использования или выгружать («проталкивать») созданные ими образы. Реестры могут быть публичными или частными. </a:t>
            </a:r>
          </a:p>
          <a:p>
            <a:r>
              <a:rPr lang="ru-RU" sz="1200" b="0" i="0" kern="1200" dirty="0" smtClean="0">
                <a:solidFill>
                  <a:schemeClr val="tx1"/>
                </a:solidFill>
                <a:effectLst/>
                <a:latin typeface="+mn-lt"/>
                <a:ea typeface="+mn-ea"/>
                <a:cs typeface="+mn-cs"/>
              </a:rPr>
              <a:t>Основной общедоступный реестр —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 это реестр по умолчанию, в котором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ищет образы.</a:t>
            </a:r>
          </a:p>
          <a:p>
            <a:r>
              <a:rPr lang="ru-RU" sz="1200" b="0" i="0" kern="1200" dirty="0" smtClean="0">
                <a:solidFill>
                  <a:schemeClr val="tx1"/>
                </a:solidFill>
                <a:effectLst/>
                <a:latin typeface="+mn-lt"/>
                <a:ea typeface="+mn-ea"/>
                <a:cs typeface="+mn-cs"/>
              </a:rPr>
              <a:t>Реестры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также позволяют создавать уведомления на основе событий.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поставщики облачных услуг могут поддерживать и собственные реестры. Например, это касается </a:t>
            </a:r>
            <a:r>
              <a:rPr lang="ru-RU" sz="1200" b="0" i="0" u="none" strike="noStrike" kern="1200" dirty="0" smtClean="0">
                <a:solidFill>
                  <a:schemeClr val="tx1"/>
                </a:solidFill>
                <a:effectLst/>
                <a:latin typeface="+mn-lt"/>
                <a:ea typeface="+mn-ea"/>
                <a:cs typeface="+mn-cs"/>
                <a:hlinkClick r:id="rId6"/>
              </a:rPr>
              <a:t>AWS</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7"/>
              </a:rPr>
              <a:t>Google</a:t>
            </a:r>
            <a:r>
              <a:rPr lang="ru-RU" sz="1200" b="0" i="0" u="none" strike="noStrike" kern="1200" dirty="0" smtClean="0">
                <a:solidFill>
                  <a:schemeClr val="tx1"/>
                </a:solidFill>
                <a:effectLst/>
                <a:latin typeface="+mn-lt"/>
                <a:ea typeface="+mn-ea"/>
                <a:cs typeface="+mn-cs"/>
                <a:hlinkClick r:id="rId7"/>
              </a:rPr>
              <a:t> </a:t>
            </a:r>
            <a:r>
              <a:rPr lang="ru-RU" sz="1200" b="0" i="0" u="none" strike="noStrike" kern="1200" dirty="0" err="1" smtClean="0">
                <a:solidFill>
                  <a:schemeClr val="tx1"/>
                </a:solidFill>
                <a:effectLst/>
                <a:latin typeface="+mn-lt"/>
                <a:ea typeface="+mn-ea"/>
                <a:cs typeface="+mn-cs"/>
                <a:hlinkClick r:id="rId7"/>
              </a:rPr>
              <a:t>Cloud</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Репозиторием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8"/>
              </a:rPr>
              <a:t>Docker</a:t>
            </a:r>
            <a:r>
              <a:rPr lang="ru-RU" sz="1200" b="0" i="0" u="none" strike="noStrike" kern="1200" dirty="0" smtClean="0">
                <a:solidFill>
                  <a:schemeClr val="tx1"/>
                </a:solidFill>
                <a:effectLst/>
                <a:latin typeface="+mn-lt"/>
                <a:ea typeface="+mn-ea"/>
                <a:cs typeface="+mn-cs"/>
                <a:hlinkClick r:id="rId8"/>
              </a:rPr>
              <a:t> </a:t>
            </a:r>
            <a:r>
              <a:rPr lang="ru-RU" sz="1200" b="0" i="0" u="none" strike="noStrike" kern="1200" dirty="0" err="1" smtClean="0">
                <a:solidFill>
                  <a:schemeClr val="tx1"/>
                </a:solidFill>
                <a:effectLst/>
                <a:latin typeface="+mn-lt"/>
                <a:ea typeface="+mn-ea"/>
                <a:cs typeface="+mn-cs"/>
                <a:hlinkClick r:id="rId8"/>
              </a:rPr>
              <a:t>Repository</a:t>
            </a:r>
            <a:r>
              <a:rPr lang="ru-RU" sz="1200" b="0" i="0" kern="1200" dirty="0" smtClean="0">
                <a:solidFill>
                  <a:schemeClr val="tx1"/>
                </a:solidFill>
                <a:effectLst/>
                <a:latin typeface="+mn-lt"/>
                <a:ea typeface="+mn-ea"/>
                <a:cs typeface="+mn-cs"/>
              </a:rPr>
              <a:t>) называют набор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обладающих одинаковыми именами и разными тегами. Теги — это идентификаторы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Обычно в </a:t>
            </a:r>
            <a:r>
              <a:rPr lang="ru-RU" sz="1200" b="0" i="0" kern="1200" dirty="0" err="1" smtClean="0">
                <a:solidFill>
                  <a:schemeClr val="tx1"/>
                </a:solidFill>
                <a:effectLst/>
                <a:latin typeface="+mn-lt"/>
                <a:ea typeface="+mn-ea"/>
                <a:cs typeface="+mn-cs"/>
              </a:rPr>
              <a:t>репозиториях</a:t>
            </a:r>
            <a:r>
              <a:rPr lang="ru-RU" sz="1200" b="0" i="0" kern="1200" dirty="0" smtClean="0">
                <a:solidFill>
                  <a:schemeClr val="tx1"/>
                </a:solidFill>
                <a:effectLst/>
                <a:latin typeface="+mn-lt"/>
                <a:ea typeface="+mn-ea"/>
                <a:cs typeface="+mn-cs"/>
              </a:rPr>
              <a:t> хранятся разные версии одних и тех же образов. Например, </a:t>
            </a:r>
            <a:r>
              <a:rPr lang="ru-RU" sz="1200" b="0" i="0" u="none" strike="noStrike" kern="1200" dirty="0" err="1" smtClean="0">
                <a:solidFill>
                  <a:schemeClr val="tx1"/>
                </a:solidFill>
                <a:effectLst/>
                <a:latin typeface="+mn-lt"/>
                <a:ea typeface="+mn-ea"/>
                <a:cs typeface="+mn-cs"/>
                <a:hlinkClick r:id="rId9"/>
              </a:rPr>
              <a:t>Python</a:t>
            </a:r>
            <a:r>
              <a:rPr lang="ru-RU" sz="1200" b="0" i="0" kern="1200" dirty="0" smtClean="0">
                <a:solidFill>
                  <a:schemeClr val="tx1"/>
                </a:solidFill>
                <a:effectLst/>
                <a:latin typeface="+mn-lt"/>
                <a:ea typeface="+mn-ea"/>
                <a:cs typeface="+mn-cs"/>
              </a:rPr>
              <a:t> — это имя популярнейшего официального </a:t>
            </a:r>
            <a:r>
              <a:rPr lang="ru-RU" sz="1200" b="0" i="0" kern="1200" dirty="0" err="1" smtClean="0">
                <a:solidFill>
                  <a:schemeClr val="tx1"/>
                </a:solidFill>
                <a:effectLst/>
                <a:latin typeface="+mn-lt"/>
                <a:ea typeface="+mn-ea"/>
                <a:cs typeface="+mn-cs"/>
              </a:rPr>
              <a:t>репозитория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хабе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 вот Python:3.7-slim — это версия образа с тегом 3.7-slim в </a:t>
            </a:r>
            <a:r>
              <a:rPr lang="ru-RU" sz="1200" b="0" i="0" kern="1200" dirty="0" err="1" smtClean="0">
                <a:solidFill>
                  <a:schemeClr val="tx1"/>
                </a:solidFill>
                <a:effectLst/>
                <a:latin typeface="+mn-lt"/>
                <a:ea typeface="+mn-ea"/>
                <a:cs typeface="+mn-cs"/>
              </a:rPr>
              <a:t>репозитории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реестр можно отправить как целый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так и отдельный образ.</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a:t>
            </a:r>
            <a:r>
              <a:rPr lang="ru-RU" sz="1200" b="0" i="0" u="none" strike="noStrike" kern="1200" dirty="0" smtClean="0">
                <a:solidFill>
                  <a:schemeClr val="tx1"/>
                </a:solidFill>
                <a:effectLst/>
                <a:latin typeface="+mn-lt"/>
                <a:ea typeface="+mn-ea"/>
                <a:cs typeface="+mn-cs"/>
                <a:hlinkClick r:id="rId10" tooltip="Компьютерная многозадачность"/>
              </a:rPr>
              <a:t>многозадачных</a:t>
            </a:r>
            <a:r>
              <a:rPr lang="ru-RU" sz="1200" b="0" i="0" kern="1200" dirty="0" smtClean="0">
                <a:solidFill>
                  <a:schemeClr val="tx1"/>
                </a:solidFill>
                <a:effectLst/>
                <a:latin typeface="+mn-lt"/>
                <a:ea typeface="+mn-ea"/>
                <a:cs typeface="+mn-cs"/>
              </a:rPr>
              <a:t> компьютерных </a:t>
            </a:r>
            <a:r>
              <a:rPr lang="ru-RU" sz="1200" b="0" i="0" u="none" strike="noStrike" kern="1200" dirty="0" smtClean="0">
                <a:solidFill>
                  <a:schemeClr val="tx1"/>
                </a:solidFill>
                <a:effectLst/>
                <a:latin typeface="+mn-lt"/>
                <a:ea typeface="+mn-ea"/>
                <a:cs typeface="+mn-cs"/>
                <a:hlinkClick r:id="rId11" tooltip="Операционная система"/>
              </a:rPr>
              <a:t>операционных системах </a:t>
            </a:r>
            <a:r>
              <a:rPr lang="ru-RU" sz="1200" b="1" i="0" kern="1200" dirty="0" smtClean="0">
                <a:solidFill>
                  <a:schemeClr val="tx1"/>
                </a:solidFill>
                <a:effectLst/>
                <a:latin typeface="+mn-lt"/>
                <a:ea typeface="+mn-ea"/>
                <a:cs typeface="+mn-cs"/>
              </a:rPr>
              <a:t>демон</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ˈd </a:t>
            </a:r>
            <a:r>
              <a:rPr lang="ru-RU" sz="1200" b="0" i="0" u="none" strike="noStrike" kern="1200" dirty="0" err="1" smtClean="0">
                <a:solidFill>
                  <a:schemeClr val="tx1"/>
                </a:solidFill>
                <a:effectLst/>
                <a:latin typeface="+mn-lt"/>
                <a:ea typeface="+mn-ea"/>
                <a:cs typeface="+mn-cs"/>
                <a:hlinkClick r:id="rId12" tooltip="Справка:IPA/Английский"/>
              </a:rPr>
              <a:t>iːmən</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kern="1200" dirty="0" smtClean="0">
                <a:solidFill>
                  <a:schemeClr val="tx1"/>
                </a:solidFill>
                <a:effectLst/>
                <a:latin typeface="+mn-lt"/>
                <a:ea typeface="+mn-ea"/>
                <a:cs typeface="+mn-cs"/>
              </a:rPr>
              <a:t> или </a:t>
            </a:r>
            <a:r>
              <a:rPr lang="ru-RU" sz="1200" b="0" i="0" u="none" strike="noStrike" kern="1200" dirty="0" smtClean="0">
                <a:solidFill>
                  <a:schemeClr val="tx1"/>
                </a:solidFill>
                <a:effectLst/>
                <a:latin typeface="+mn-lt"/>
                <a:ea typeface="+mn-ea"/>
                <a:cs typeface="+mn-cs"/>
                <a:hlinkClick r:id="rId12" tooltip="Справка:IPA/Английский"/>
              </a:rPr>
              <a:t>/ ˈd </a:t>
            </a:r>
            <a:r>
              <a:rPr lang="ru-RU" sz="1200" b="0" i="0" u="none" strike="noStrike" kern="1200" dirty="0" err="1" smtClean="0">
                <a:solidFill>
                  <a:schemeClr val="tx1"/>
                </a:solidFill>
                <a:effectLst/>
                <a:latin typeface="+mn-lt"/>
                <a:ea typeface="+mn-ea"/>
                <a:cs typeface="+mn-cs"/>
                <a:hlinkClick r:id="rId12" tooltip="Справка:IPA/Английский"/>
              </a:rPr>
              <a:t>eɪ</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u="none" strike="noStrike" kern="1200" dirty="0" err="1" smtClean="0">
                <a:solidFill>
                  <a:schemeClr val="tx1"/>
                </a:solidFill>
                <a:effectLst/>
                <a:latin typeface="+mn-lt"/>
                <a:ea typeface="+mn-ea"/>
                <a:cs typeface="+mn-cs"/>
                <a:hlinkClick r:id="rId12" tooltip="Справка:IPA/Английский"/>
              </a:rPr>
              <a:t>mən</a:t>
            </a:r>
            <a:r>
              <a:rPr lang="ru-RU" sz="1200" b="0" i="0" u="none" strike="noStrike" kern="1200" dirty="0" smtClean="0">
                <a:solidFill>
                  <a:schemeClr val="tx1"/>
                </a:solidFill>
                <a:effectLst/>
                <a:latin typeface="+mn-lt"/>
                <a:ea typeface="+mn-ea"/>
                <a:cs typeface="+mn-cs"/>
                <a:hlinkClick r:id="rId12" tooltip="Справка:IPA/Английский"/>
              </a:rPr>
              <a:t> / ) [</a:t>
            </a:r>
            <a:r>
              <a:rPr lang="ru-RU" sz="1200" b="0" i="0" u="none" strike="noStrike" kern="1200" baseline="30000" dirty="0" smtClean="0">
                <a:solidFill>
                  <a:schemeClr val="tx1"/>
                </a:solidFill>
                <a:effectLst/>
                <a:latin typeface="+mn-lt"/>
                <a:ea typeface="+mn-ea"/>
                <a:cs typeface="+mn-cs"/>
                <a:hlinkClick r:id="rId13"/>
              </a:rPr>
              <a:t> 1]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это компьютерная </a:t>
            </a:r>
            <a:r>
              <a:rPr lang="ru-RU" sz="1200" b="0" i="0" u="none" strike="noStrike" kern="1200" dirty="0" smtClean="0">
                <a:solidFill>
                  <a:schemeClr val="tx1"/>
                </a:solidFill>
                <a:effectLst/>
                <a:latin typeface="+mn-lt"/>
                <a:ea typeface="+mn-ea"/>
                <a:cs typeface="+mn-cs"/>
                <a:hlinkClick r:id="rId14" tooltip="Компьютерная программа"/>
              </a:rPr>
              <a:t>программа</a:t>
            </a:r>
            <a:r>
              <a:rPr lang="ru-RU" sz="1200" b="0" i="0" kern="1200" dirty="0" smtClean="0">
                <a:solidFill>
                  <a:schemeClr val="tx1"/>
                </a:solidFill>
                <a:effectLst/>
                <a:latin typeface="+mn-lt"/>
                <a:ea typeface="+mn-ea"/>
                <a:cs typeface="+mn-cs"/>
              </a:rPr>
              <a:t> , которая работает как </a:t>
            </a:r>
            <a:r>
              <a:rPr lang="ru-RU" sz="1200" b="0" i="0" u="none" strike="noStrike" kern="1200" dirty="0" smtClean="0">
                <a:solidFill>
                  <a:schemeClr val="tx1"/>
                </a:solidFill>
                <a:effectLst/>
                <a:latin typeface="+mn-lt"/>
                <a:ea typeface="+mn-ea"/>
                <a:cs typeface="+mn-cs"/>
                <a:hlinkClick r:id="rId12" tooltip="Справка:IPA/Английский"/>
              </a:rPr>
              <a:t>фоновый</a:t>
            </a:r>
            <a:r>
              <a:rPr lang="ru-RU" sz="1200" b="0" i="0" u="none" strike="noStrike" kern="1200" dirty="0" smtClean="0">
                <a:solidFill>
                  <a:schemeClr val="tx1"/>
                </a:solidFill>
                <a:effectLst/>
                <a:latin typeface="+mn-lt"/>
                <a:ea typeface="+mn-ea"/>
                <a:cs typeface="+mn-cs"/>
                <a:hlinkClick r:id="rId15" tooltip="Фоновый процесс"/>
              </a:rPr>
              <a:t> процесс</a:t>
            </a:r>
            <a:r>
              <a:rPr lang="ru-RU" sz="1200" b="0" i="0" kern="1200" dirty="0" smtClean="0">
                <a:solidFill>
                  <a:schemeClr val="tx1"/>
                </a:solidFill>
                <a:effectLst/>
                <a:latin typeface="+mn-lt"/>
                <a:ea typeface="+mn-ea"/>
                <a:cs typeface="+mn-cs"/>
              </a:rPr>
              <a:t> , а не находится под непосредственным контролем интерактивного пользователя. . Традиционно имена процессов демона заканчиваются буквой </a:t>
            </a:r>
            <a:r>
              <a:rPr lang="ru-RU" sz="1200" b="0" i="1" kern="1200" dirty="0" smtClean="0">
                <a:solidFill>
                  <a:schemeClr val="tx1"/>
                </a:solidFill>
                <a:effectLst/>
                <a:latin typeface="+mn-lt"/>
                <a:ea typeface="+mn-ea"/>
                <a:cs typeface="+mn-cs"/>
              </a:rPr>
              <a:t>d</a:t>
            </a:r>
            <a:r>
              <a:rPr lang="ru-RU" sz="1200" b="0" i="0" kern="1200" dirty="0" smtClean="0">
                <a:solidFill>
                  <a:schemeClr val="tx1"/>
                </a:solidFill>
                <a:effectLst/>
                <a:latin typeface="+mn-lt"/>
                <a:ea typeface="+mn-ea"/>
                <a:cs typeface="+mn-cs"/>
              </a:rPr>
              <a:t> для пояснения того, что процесс на самом деле является демоном, и для различия между демоном и обычной компьютерной программой.).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могут работать в одной системе или подключать клиента к удаленному демону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Они взаимодействуют с помощью REST API, через сокеты UNIX или сетевой интерфейс.</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новых возможностей в проект, вам стоит скачивать образы (</a:t>
            </a:r>
            <a:r>
              <a:rPr lang="ru-RU" sz="1200" b="1" i="0" kern="1200" dirty="0" err="1" smtClean="0">
                <a:solidFill>
                  <a:schemeClr val="tx1"/>
                </a:solidFill>
                <a:effectLst/>
                <a:latin typeface="+mn-lt"/>
                <a:ea typeface="+mn-ea"/>
                <a:cs typeface="+mn-cs"/>
              </a:rPr>
              <a:t>Image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Их может быть несколько и за счет них вы наполняете общий контейнер (проект). Контейнер состоит из образов (готовых решений) и вашего кода.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итогу вы получаете готовую закрытую среду, где сразу есть все технологии, код и даже операционная система.</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Контейнер — это изолированный процесс на вашем компьютере, который изолирован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16"/>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 Подводя итог, контейнер:</a:t>
            </a:r>
          </a:p>
          <a:p>
            <a:r>
              <a:rPr lang="ru-RU" sz="1200" b="0" i="0" kern="1200" dirty="0" smtClean="0">
                <a:solidFill>
                  <a:schemeClr val="tx1"/>
                </a:solidFill>
                <a:effectLst/>
                <a:latin typeface="+mn-lt"/>
                <a:ea typeface="+mn-ea"/>
                <a:cs typeface="+mn-cs"/>
              </a:rPr>
              <a:t>является исполняемым экземпляром образа. Вы можете создать, запустить, остановить, переместить или удалить контейнер с помощью </a:t>
            </a:r>
            <a:r>
              <a:rPr lang="ru-RU" sz="1200" b="0" i="0" kern="1200" dirty="0" err="1" smtClean="0">
                <a:solidFill>
                  <a:schemeClr val="tx1"/>
                </a:solidFill>
                <a:effectLst/>
                <a:latin typeface="+mn-lt"/>
                <a:ea typeface="+mn-ea"/>
                <a:cs typeface="+mn-cs"/>
              </a:rPr>
              <a:t>DockerAPI</a:t>
            </a:r>
            <a:r>
              <a:rPr lang="ru-RU" sz="1200" b="0" i="0" kern="1200" dirty="0" smtClean="0">
                <a:solidFill>
                  <a:schemeClr val="tx1"/>
                </a:solidFill>
                <a:effectLst/>
                <a:latin typeface="+mn-lt"/>
                <a:ea typeface="+mn-ea"/>
                <a:cs typeface="+mn-cs"/>
              </a:rPr>
              <a:t> или CLI.</a:t>
            </a:r>
          </a:p>
          <a:p>
            <a:r>
              <a:rPr lang="ru-RU" sz="1200" b="0" i="0" kern="1200" dirty="0" smtClean="0">
                <a:solidFill>
                  <a:schemeClr val="tx1"/>
                </a:solidFill>
                <a:effectLst/>
                <a:latin typeface="+mn-lt"/>
                <a:ea typeface="+mn-ea"/>
                <a:cs typeface="+mn-cs"/>
              </a:rPr>
              <a:t>можно запускать на локальных машинах, виртуальных машинах или развертывать в облаке.</a:t>
            </a:r>
          </a:p>
          <a:p>
            <a:r>
              <a:rPr lang="ru-RU" sz="1200" b="0" i="0" kern="1200" dirty="0" smtClean="0">
                <a:solidFill>
                  <a:schemeClr val="tx1"/>
                </a:solidFill>
                <a:effectLst/>
                <a:latin typeface="+mn-lt"/>
                <a:ea typeface="+mn-ea"/>
                <a:cs typeface="+mn-cs"/>
              </a:rPr>
              <a:t>является переносимым (может работать на любой ОС).</a:t>
            </a:r>
          </a:p>
          <a:p>
            <a:r>
              <a:rPr lang="ru-RU" sz="1200" b="0" i="0" kern="1200" dirty="0" smtClean="0">
                <a:solidFill>
                  <a:schemeClr val="tx1"/>
                </a:solidFill>
                <a:effectLst/>
                <a:latin typeface="+mn-lt"/>
                <a:ea typeface="+mn-ea"/>
                <a:cs typeface="+mn-cs"/>
              </a:rPr>
              <a:t>изолирован от других контейнеров и запускает собственное программное обеспечение, двоичные файлы и конфигурации.</a:t>
            </a:r>
          </a:p>
          <a:p>
            <a:r>
              <a:rPr lang="ru-RU" sz="1200" b="0" i="0" kern="1200" dirty="0" smtClean="0">
                <a:solidFill>
                  <a:schemeClr val="tx1"/>
                </a:solidFill>
                <a:effectLst/>
                <a:latin typeface="+mn-lt"/>
                <a:ea typeface="+mn-ea"/>
                <a:cs typeface="+mn-cs"/>
              </a:rPr>
              <a:t>Что такое образ контейнера? </a:t>
            </a: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контейнера. Поскольку образ содержит файловую систему контейнера, он должен содержать все необходимое для запуска приложения — все зависимости, конфигурации,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p>
          <a:p>
            <a:r>
              <a:rPr lang="ru-RU" sz="1200" b="0" i="0"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355326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err="1" smtClean="0">
                <a:solidFill>
                  <a:schemeClr val="tx1"/>
                </a:solidFill>
                <a:latin typeface="+mn-lt"/>
                <a:ea typeface="+mn-ea"/>
                <a:cs typeface="+mn-cs"/>
              </a:rPr>
              <a:t>Cgroups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это аббревиатура от </a:t>
            </a:r>
            <a:r>
              <a:rPr lang="en-US" sz="1200" b="0" i="0" u="none" strike="noStrike" kern="1200" baseline="0" dirty="0" smtClean="0">
                <a:solidFill>
                  <a:schemeClr val="tx1"/>
                </a:solidFill>
                <a:latin typeface="+mn-lt"/>
                <a:ea typeface="+mn-ea"/>
                <a:cs typeface="+mn-cs"/>
              </a:rPr>
              <a:t>Linux “control groups”</a:t>
            </a:r>
          </a:p>
          <a:p>
            <a:r>
              <a:rPr lang="ru-RU" sz="1200" b="0" i="0" u="none" strike="noStrike" kern="1200" baseline="0" dirty="0" smtClean="0">
                <a:solidFill>
                  <a:schemeClr val="tx1"/>
                </a:solidFill>
                <a:latin typeface="+mn-lt"/>
                <a:ea typeface="+mn-ea"/>
                <a:cs typeface="+mn-cs"/>
              </a:rPr>
              <a:t>Это функция ядра </a:t>
            </a:r>
            <a:r>
              <a:rPr lang="ru-RU" sz="1200" b="0" i="0" u="none" strike="noStrike" kern="1200" baseline="0" dirty="0" err="1" smtClean="0">
                <a:solidFill>
                  <a:schemeClr val="tx1"/>
                </a:solidFill>
                <a:latin typeface="+mn-lt"/>
                <a:ea typeface="+mn-ea"/>
                <a:cs typeface="+mn-cs"/>
              </a:rPr>
              <a:t>Linux</a:t>
            </a:r>
            <a:r>
              <a:rPr lang="ru-RU" sz="1200" b="0" i="0" u="none" strike="noStrike" kern="1200" baseline="0" dirty="0" smtClean="0">
                <a:solidFill>
                  <a:schemeClr val="tx1"/>
                </a:solidFill>
                <a:latin typeface="+mn-lt"/>
                <a:ea typeface="+mn-ea"/>
                <a:cs typeface="+mn-cs"/>
              </a:rPr>
              <a:t>, которая изолирует и контролирует использование</a:t>
            </a:r>
          </a:p>
          <a:p>
            <a:r>
              <a:rPr lang="ru-RU" sz="1200" b="0" i="0" u="none" strike="noStrike" kern="1200" baseline="0" dirty="0" smtClean="0">
                <a:solidFill>
                  <a:schemeClr val="tx1"/>
                </a:solidFill>
                <a:latin typeface="+mn-lt"/>
                <a:ea typeface="+mn-ea"/>
                <a:cs typeface="+mn-cs"/>
              </a:rPr>
              <a:t>ресурсов для пользовательских процессов. Её создали инженеры из </a:t>
            </a:r>
            <a:r>
              <a:rPr lang="ru-RU" sz="1200" b="0" i="0" u="none" strike="noStrike" kern="1200" baseline="0" dirty="0" err="1" smtClean="0">
                <a:solidFill>
                  <a:schemeClr val="tx1"/>
                </a:solidFill>
                <a:latin typeface="+mn-lt"/>
                <a:ea typeface="+mn-ea"/>
                <a:cs typeface="+mn-cs"/>
              </a:rPr>
              <a:t>Google</a:t>
            </a:r>
            <a:r>
              <a:rPr lang="ru-RU" sz="1200" b="0" i="0" u="none" strike="noStrike" kern="1200" baseline="0" dirty="0" smtClean="0">
                <a:solidFill>
                  <a:schemeClr val="tx1"/>
                </a:solidFill>
                <a:latin typeface="+mn-lt"/>
                <a:ea typeface="+mn-ea"/>
                <a:cs typeface="+mn-cs"/>
              </a:rPr>
              <a:t> в</a:t>
            </a:r>
          </a:p>
          <a:p>
            <a:r>
              <a:rPr lang="ru-RU" sz="1200" b="0" i="0" u="none" strike="noStrike" kern="1200" baseline="0" dirty="0" smtClean="0">
                <a:solidFill>
                  <a:schemeClr val="tx1"/>
                </a:solidFill>
                <a:latin typeface="+mn-lt"/>
                <a:ea typeface="+mn-ea"/>
                <a:cs typeface="+mn-cs"/>
              </a:rPr>
              <a:t>2006 году.</a:t>
            </a:r>
          </a:p>
          <a:p>
            <a:r>
              <a:rPr lang="ru-RU" sz="1200" b="0" i="0" u="none" strike="noStrike" kern="1200" baseline="0" dirty="0" smtClean="0">
                <a:solidFill>
                  <a:schemeClr val="tx1"/>
                </a:solidFill>
                <a:latin typeface="+mn-lt"/>
                <a:ea typeface="+mn-ea"/>
                <a:cs typeface="+mn-cs"/>
              </a:rPr>
              <a:t>Процессы могут быть помещены в пространства имён, то есть группы</a:t>
            </a:r>
          </a:p>
          <a:p>
            <a:r>
              <a:rPr lang="ru-RU" sz="1200" b="0" i="0" u="none" strike="noStrike" kern="1200" baseline="0" dirty="0" smtClean="0">
                <a:solidFill>
                  <a:schemeClr val="tx1"/>
                </a:solidFill>
                <a:latin typeface="+mn-lt"/>
                <a:ea typeface="+mn-ea"/>
                <a:cs typeface="+mn-cs"/>
              </a:rPr>
              <a:t>процессов, у которых общие ограниченные ресурсы. В компьютере может</a:t>
            </a:r>
          </a:p>
          <a:p>
            <a:r>
              <a:rPr lang="ru-RU" sz="1200" b="0" i="0" u="none" strike="noStrike" kern="1200" baseline="0" dirty="0" smtClean="0">
                <a:solidFill>
                  <a:schemeClr val="tx1"/>
                </a:solidFill>
                <a:latin typeface="+mn-lt"/>
                <a:ea typeface="+mn-ea"/>
                <a:cs typeface="+mn-cs"/>
              </a:rPr>
              <a:t>быть несколько пространств имен, у каждого из которых есть свойства</a:t>
            </a:r>
          </a:p>
          <a:p>
            <a:r>
              <a:rPr lang="ru-RU" sz="1200" b="0" i="0" u="none" strike="noStrike" kern="1200" baseline="0" dirty="0" smtClean="0">
                <a:solidFill>
                  <a:schemeClr val="tx1"/>
                </a:solidFill>
                <a:latin typeface="+mn-lt"/>
                <a:ea typeface="+mn-ea"/>
                <a:cs typeface="+mn-cs"/>
              </a:rPr>
              <a:t>ресурса, закрепленные ядром.</a:t>
            </a:r>
          </a:p>
          <a:p>
            <a:r>
              <a:rPr lang="ru-RU" sz="1200" b="0" i="0" u="none" strike="noStrike" kern="1200" baseline="0" dirty="0" smtClean="0">
                <a:solidFill>
                  <a:schemeClr val="tx1"/>
                </a:solidFill>
                <a:latin typeface="+mn-lt"/>
                <a:ea typeface="+mn-ea"/>
                <a:cs typeface="+mn-cs"/>
              </a:rPr>
              <a:t> </a:t>
            </a:r>
            <a:r>
              <a:rPr lang="ru-RU" sz="1200" b="1" i="0" kern="1200" dirty="0" smtClean="0">
                <a:solidFill>
                  <a:schemeClr val="tx1"/>
                </a:solidFill>
                <a:effectLst/>
                <a:latin typeface="+mn-lt"/>
                <a:ea typeface="+mn-ea"/>
                <a:cs typeface="+mn-cs"/>
              </a:rPr>
              <a:t>а) Пространство имен</a:t>
            </a:r>
            <a:r>
              <a:rPr lang="ru-RU" sz="1200" b="0" i="0" kern="1200" dirty="0" smtClean="0">
                <a:solidFill>
                  <a:schemeClr val="tx1"/>
                </a:solidFill>
                <a:effectLst/>
                <a:latin typeface="+mn-lt"/>
                <a:ea typeface="+mn-ea"/>
                <a:cs typeface="+mn-cs"/>
              </a:rPr>
              <a:t> обеспечивает уровень изоляции. пространство имен ограничивает то, что вы можете видеть. Когда мы запускаем контейнер,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создает набор пространств имен для этого контейнера. Существуют различные типы пространств имен </a:t>
            </a:r>
            <a:r>
              <a:rPr lang="ru-RU" sz="1200" b="1" i="0" kern="1200" dirty="0" err="1" smtClean="0">
                <a:solidFill>
                  <a:schemeClr val="tx1"/>
                </a:solidFill>
                <a:effectLst/>
                <a:latin typeface="+mn-lt"/>
                <a:ea typeface="+mn-ea"/>
                <a:cs typeface="+mn-cs"/>
              </a:rPr>
              <a:t>pid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mnt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uts</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ipc</a:t>
            </a:r>
            <a:r>
              <a:rPr lang="ru-RU" sz="1200" b="0" i="0" kern="1200" dirty="0" smtClean="0">
                <a:solidFill>
                  <a:schemeClr val="tx1"/>
                </a:solidFill>
                <a:effectLst/>
                <a:latin typeface="+mn-lt"/>
                <a:ea typeface="+mn-ea"/>
                <a:cs typeface="+mn-cs"/>
              </a:rPr>
              <a:t> .</a:t>
            </a:r>
          </a:p>
          <a:p>
            <a:r>
              <a:rPr lang="ru-RU" sz="1200" b="1" i="0" kern="1200" dirty="0" smtClean="0">
                <a:solidFill>
                  <a:schemeClr val="tx1"/>
                </a:solidFill>
                <a:effectLst/>
                <a:latin typeface="+mn-lt"/>
                <a:ea typeface="+mn-ea"/>
                <a:cs typeface="+mn-cs"/>
              </a:rPr>
              <a:t>б) Группы управления</a:t>
            </a:r>
            <a:r>
              <a:rPr lang="ru-RU" sz="1200" b="0" i="0" kern="1200" dirty="0" smtClean="0">
                <a:solidFill>
                  <a:schemeClr val="tx1"/>
                </a:solidFill>
                <a:effectLst/>
                <a:latin typeface="+mn-lt"/>
                <a:ea typeface="+mn-ea"/>
                <a:cs typeface="+mn-cs"/>
              </a:rPr>
              <a:t> ограничивают приложение определенным набором ресурсов. это ограничивает количество ресурсов, которые вы можете использовать. Это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совместно использовать доступные аппаратные ресурсы для контейнеров и при необходимости применять ограничения и ограничения.</a:t>
            </a:r>
          </a:p>
          <a:p>
            <a:r>
              <a:rPr lang="ru-RU" sz="1200" b="1" i="0" kern="1200" dirty="0" smtClean="0">
                <a:solidFill>
                  <a:schemeClr val="tx1"/>
                </a:solidFill>
                <a:effectLst/>
                <a:latin typeface="+mn-lt"/>
                <a:ea typeface="+mn-ea"/>
                <a:cs typeface="+mn-cs"/>
              </a:rPr>
              <a:t>c) Объединение файловых систем</a:t>
            </a:r>
            <a:r>
              <a:rPr lang="ru-RU" sz="1200" b="0" i="0" kern="1200" dirty="0" smtClean="0">
                <a:solidFill>
                  <a:schemeClr val="tx1"/>
                </a:solidFill>
                <a:effectLst/>
                <a:latin typeface="+mn-lt"/>
                <a:ea typeface="+mn-ea"/>
                <a:cs typeface="+mn-cs"/>
              </a:rPr>
              <a:t> , которые работают путем создания слоев, образ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состоит из файловых систем, наложенных друг на друга, что делает его очень легким и быстрым.</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Если у вас не было </a:t>
            </a:r>
            <a:r>
              <a:rPr lang="ru-RU" sz="1200" b="0" i="0" kern="1200" dirty="0" err="1" smtClean="0">
                <a:solidFill>
                  <a:schemeClr val="tx1"/>
                </a:solidFill>
                <a:effectLst/>
                <a:latin typeface="+mn-lt"/>
                <a:ea typeface="+mn-ea"/>
                <a:cs typeface="+mn-cs"/>
              </a:rPr>
              <a:t>UnionFS</a:t>
            </a:r>
            <a:r>
              <a:rPr lang="ru-RU" sz="1200" b="0" i="0" kern="1200" dirty="0" smtClean="0">
                <a:solidFill>
                  <a:schemeClr val="tx1"/>
                </a:solidFill>
                <a:effectLst/>
                <a:latin typeface="+mn-lt"/>
                <a:ea typeface="+mn-ea"/>
                <a:cs typeface="+mn-cs"/>
              </a:rPr>
              <a:t>, образ размером 200 МБ запускается 5 раз, поскольку 5 отдельных контейнеров будут означать 1 ГБ дискового пространства.</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1922959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err="1" smtClean="0">
                <a:solidFill>
                  <a:schemeClr val="tx1"/>
                </a:solidFill>
                <a:latin typeface="+mn-lt"/>
                <a:ea typeface="+mn-ea"/>
                <a:cs typeface="+mn-cs"/>
              </a:rPr>
              <a:t>Cgroups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это аббревиатура от </a:t>
            </a:r>
            <a:r>
              <a:rPr lang="en-US" sz="1200" b="0" i="0" u="none" strike="noStrike" kern="1200" baseline="0" dirty="0" smtClean="0">
                <a:solidFill>
                  <a:schemeClr val="tx1"/>
                </a:solidFill>
                <a:latin typeface="+mn-lt"/>
                <a:ea typeface="+mn-ea"/>
                <a:cs typeface="+mn-cs"/>
              </a:rPr>
              <a:t>Linux “control groups”</a:t>
            </a:r>
          </a:p>
          <a:p>
            <a:r>
              <a:rPr lang="ru-RU" sz="1200" b="0" i="0" u="none" strike="noStrike" kern="1200" baseline="0" dirty="0" smtClean="0">
                <a:solidFill>
                  <a:schemeClr val="tx1"/>
                </a:solidFill>
                <a:latin typeface="+mn-lt"/>
                <a:ea typeface="+mn-ea"/>
                <a:cs typeface="+mn-cs"/>
              </a:rPr>
              <a:t>Это функция ядра </a:t>
            </a:r>
            <a:r>
              <a:rPr lang="ru-RU" sz="1200" b="0" i="0" u="none" strike="noStrike" kern="1200" baseline="0" dirty="0" err="1" smtClean="0">
                <a:solidFill>
                  <a:schemeClr val="tx1"/>
                </a:solidFill>
                <a:latin typeface="+mn-lt"/>
                <a:ea typeface="+mn-ea"/>
                <a:cs typeface="+mn-cs"/>
              </a:rPr>
              <a:t>Linux</a:t>
            </a:r>
            <a:r>
              <a:rPr lang="ru-RU" sz="1200" b="0" i="0" u="none" strike="noStrike" kern="1200" baseline="0" dirty="0" smtClean="0">
                <a:solidFill>
                  <a:schemeClr val="tx1"/>
                </a:solidFill>
                <a:latin typeface="+mn-lt"/>
                <a:ea typeface="+mn-ea"/>
                <a:cs typeface="+mn-cs"/>
              </a:rPr>
              <a:t>, которая изолирует и контролирует использование</a:t>
            </a:r>
          </a:p>
          <a:p>
            <a:r>
              <a:rPr lang="ru-RU" sz="1200" b="0" i="0" u="none" strike="noStrike" kern="1200" baseline="0" dirty="0" smtClean="0">
                <a:solidFill>
                  <a:schemeClr val="tx1"/>
                </a:solidFill>
                <a:latin typeface="+mn-lt"/>
                <a:ea typeface="+mn-ea"/>
                <a:cs typeface="+mn-cs"/>
              </a:rPr>
              <a:t>ресурсов для пользовательских процессов. Её создали инженеры из </a:t>
            </a:r>
            <a:r>
              <a:rPr lang="ru-RU" sz="1200" b="0" i="0" u="none" strike="noStrike" kern="1200" baseline="0" dirty="0" err="1" smtClean="0">
                <a:solidFill>
                  <a:schemeClr val="tx1"/>
                </a:solidFill>
                <a:latin typeface="+mn-lt"/>
                <a:ea typeface="+mn-ea"/>
                <a:cs typeface="+mn-cs"/>
              </a:rPr>
              <a:t>Google</a:t>
            </a:r>
            <a:r>
              <a:rPr lang="ru-RU" sz="1200" b="0" i="0" u="none" strike="noStrike" kern="1200" baseline="0" dirty="0" smtClean="0">
                <a:solidFill>
                  <a:schemeClr val="tx1"/>
                </a:solidFill>
                <a:latin typeface="+mn-lt"/>
                <a:ea typeface="+mn-ea"/>
                <a:cs typeface="+mn-cs"/>
              </a:rPr>
              <a:t> в</a:t>
            </a:r>
          </a:p>
          <a:p>
            <a:r>
              <a:rPr lang="ru-RU" sz="1200" b="0" i="0" u="none" strike="noStrike" kern="1200" baseline="0" dirty="0" smtClean="0">
                <a:solidFill>
                  <a:schemeClr val="tx1"/>
                </a:solidFill>
                <a:latin typeface="+mn-lt"/>
                <a:ea typeface="+mn-ea"/>
                <a:cs typeface="+mn-cs"/>
              </a:rPr>
              <a:t>2006 году.</a:t>
            </a:r>
          </a:p>
          <a:p>
            <a:r>
              <a:rPr lang="ru-RU" sz="1200" b="0" i="0" u="none" strike="noStrike" kern="1200" baseline="0" dirty="0" smtClean="0">
                <a:solidFill>
                  <a:schemeClr val="tx1"/>
                </a:solidFill>
                <a:latin typeface="+mn-lt"/>
                <a:ea typeface="+mn-ea"/>
                <a:cs typeface="+mn-cs"/>
              </a:rPr>
              <a:t>Процессы могут быть помещены в пространства имён, то есть группы</a:t>
            </a:r>
          </a:p>
          <a:p>
            <a:r>
              <a:rPr lang="ru-RU" sz="1200" b="0" i="0" u="none" strike="noStrike" kern="1200" baseline="0" dirty="0" smtClean="0">
                <a:solidFill>
                  <a:schemeClr val="tx1"/>
                </a:solidFill>
                <a:latin typeface="+mn-lt"/>
                <a:ea typeface="+mn-ea"/>
                <a:cs typeface="+mn-cs"/>
              </a:rPr>
              <a:t>процессов, у которых общие ограниченные ресурсы. В компьютере может</a:t>
            </a:r>
          </a:p>
          <a:p>
            <a:r>
              <a:rPr lang="ru-RU" sz="1200" b="0" i="0" u="none" strike="noStrike" kern="1200" baseline="0" dirty="0" smtClean="0">
                <a:solidFill>
                  <a:schemeClr val="tx1"/>
                </a:solidFill>
                <a:latin typeface="+mn-lt"/>
                <a:ea typeface="+mn-ea"/>
                <a:cs typeface="+mn-cs"/>
              </a:rPr>
              <a:t>быть несколько пространств имен, у каждого из которых есть свойства</a:t>
            </a:r>
          </a:p>
          <a:p>
            <a:r>
              <a:rPr lang="ru-RU" sz="1200" b="0" i="0" u="none" strike="noStrike" kern="1200" baseline="0" dirty="0" smtClean="0">
                <a:solidFill>
                  <a:schemeClr val="tx1"/>
                </a:solidFill>
                <a:latin typeface="+mn-lt"/>
                <a:ea typeface="+mn-ea"/>
                <a:cs typeface="+mn-cs"/>
              </a:rPr>
              <a:t>ресурса, закрепленные ядром.</a:t>
            </a:r>
          </a:p>
          <a:p>
            <a:r>
              <a:rPr lang="ru-RU" sz="1200" b="0" i="0" u="none" strike="noStrike" kern="1200" baseline="0" dirty="0" smtClean="0">
                <a:solidFill>
                  <a:schemeClr val="tx1"/>
                </a:solidFill>
                <a:latin typeface="+mn-lt"/>
                <a:ea typeface="+mn-ea"/>
                <a:cs typeface="+mn-cs"/>
              </a:rPr>
              <a:t> </a:t>
            </a:r>
            <a:r>
              <a:rPr lang="ru-RU" sz="1200" b="1" i="0" kern="1200" dirty="0" smtClean="0">
                <a:solidFill>
                  <a:schemeClr val="tx1"/>
                </a:solidFill>
                <a:effectLst/>
                <a:latin typeface="+mn-lt"/>
                <a:ea typeface="+mn-ea"/>
                <a:cs typeface="+mn-cs"/>
              </a:rPr>
              <a:t>а) Пространство имен</a:t>
            </a:r>
            <a:r>
              <a:rPr lang="ru-RU" sz="1200" b="0" i="0" kern="1200" dirty="0" smtClean="0">
                <a:solidFill>
                  <a:schemeClr val="tx1"/>
                </a:solidFill>
                <a:effectLst/>
                <a:latin typeface="+mn-lt"/>
                <a:ea typeface="+mn-ea"/>
                <a:cs typeface="+mn-cs"/>
              </a:rPr>
              <a:t> обеспечивает уровень изоляции. пространство имен ограничивает то, что вы можете видеть. Когда мы запускаем контейнер,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создает набор пространств имен для этого контейнера. Существуют различные типы пространств имен </a:t>
            </a:r>
            <a:r>
              <a:rPr lang="ru-RU" sz="1200" b="1" i="0" kern="1200" dirty="0" err="1" smtClean="0">
                <a:solidFill>
                  <a:schemeClr val="tx1"/>
                </a:solidFill>
                <a:effectLst/>
                <a:latin typeface="+mn-lt"/>
                <a:ea typeface="+mn-ea"/>
                <a:cs typeface="+mn-cs"/>
              </a:rPr>
              <a:t>pid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mnt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uts</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ipc</a:t>
            </a:r>
            <a:r>
              <a:rPr lang="ru-RU" sz="1200" b="0" i="0" kern="1200" dirty="0" smtClean="0">
                <a:solidFill>
                  <a:schemeClr val="tx1"/>
                </a:solidFill>
                <a:effectLst/>
                <a:latin typeface="+mn-lt"/>
                <a:ea typeface="+mn-ea"/>
                <a:cs typeface="+mn-cs"/>
              </a:rPr>
              <a:t> .</a:t>
            </a:r>
          </a:p>
          <a:p>
            <a:r>
              <a:rPr lang="ru-RU" sz="1200" b="1" i="0" kern="1200" dirty="0" smtClean="0">
                <a:solidFill>
                  <a:schemeClr val="tx1"/>
                </a:solidFill>
                <a:effectLst/>
                <a:latin typeface="+mn-lt"/>
                <a:ea typeface="+mn-ea"/>
                <a:cs typeface="+mn-cs"/>
              </a:rPr>
              <a:t>б) Группы управления</a:t>
            </a:r>
            <a:r>
              <a:rPr lang="ru-RU" sz="1200" b="0" i="0" kern="1200" dirty="0" smtClean="0">
                <a:solidFill>
                  <a:schemeClr val="tx1"/>
                </a:solidFill>
                <a:effectLst/>
                <a:latin typeface="+mn-lt"/>
                <a:ea typeface="+mn-ea"/>
                <a:cs typeface="+mn-cs"/>
              </a:rPr>
              <a:t> ограничивают приложение определенным набором ресурсов. это ограничивает количество ресурсов, которые вы можете использовать. Это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совместно использовать доступные аппаратные ресурсы для контейнеров и при необходимости применять ограничения и ограничения.</a:t>
            </a:r>
          </a:p>
          <a:p>
            <a:r>
              <a:rPr lang="ru-RU" sz="1200" b="1" i="0" kern="1200" dirty="0" smtClean="0">
                <a:solidFill>
                  <a:schemeClr val="tx1"/>
                </a:solidFill>
                <a:effectLst/>
                <a:latin typeface="+mn-lt"/>
                <a:ea typeface="+mn-ea"/>
                <a:cs typeface="+mn-cs"/>
              </a:rPr>
              <a:t>c) Объединение файловых систем</a:t>
            </a:r>
            <a:r>
              <a:rPr lang="ru-RU" sz="1200" b="0" i="0" kern="1200" dirty="0" smtClean="0">
                <a:solidFill>
                  <a:schemeClr val="tx1"/>
                </a:solidFill>
                <a:effectLst/>
                <a:latin typeface="+mn-lt"/>
                <a:ea typeface="+mn-ea"/>
                <a:cs typeface="+mn-cs"/>
              </a:rPr>
              <a:t> , которые работают путем создания слоев, образ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состоит из файловых систем, наложенных друг на друга, что делает его очень легким и быстрым.</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Если у вас не было </a:t>
            </a:r>
            <a:r>
              <a:rPr lang="ru-RU" sz="1200" b="0" i="0" kern="1200" dirty="0" err="1" smtClean="0">
                <a:solidFill>
                  <a:schemeClr val="tx1"/>
                </a:solidFill>
                <a:effectLst/>
                <a:latin typeface="+mn-lt"/>
                <a:ea typeface="+mn-ea"/>
                <a:cs typeface="+mn-cs"/>
              </a:rPr>
              <a:t>UnionFS</a:t>
            </a:r>
            <a:r>
              <a:rPr lang="ru-RU" sz="1200" b="0" i="0" kern="1200" dirty="0" smtClean="0">
                <a:solidFill>
                  <a:schemeClr val="tx1"/>
                </a:solidFill>
                <a:effectLst/>
                <a:latin typeface="+mn-lt"/>
                <a:ea typeface="+mn-ea"/>
                <a:cs typeface="+mn-cs"/>
              </a:rPr>
              <a:t>, образ размером 200 МБ запускается 5 раз, поскольку 5 отдельных контейнеров будут означать 1 ГБ дискового пространства.</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374300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Engine:</a:t>
            </a:r>
            <a:r>
              <a:rPr lang="en-US" baseline="0" dirty="0" smtClean="0"/>
              <a:t> </a:t>
            </a:r>
          </a:p>
          <a:p>
            <a:endParaRPr lang="en-US" sz="1200" dirty="0" smtClean="0"/>
          </a:p>
          <a:p>
            <a:r>
              <a:rPr lang="ru-RU" sz="1200" dirty="0" smtClean="0"/>
              <a:t>● часть </a:t>
            </a:r>
            <a:r>
              <a:rPr lang="ru-RU" sz="1200" dirty="0" err="1" smtClean="0"/>
              <a:t>Docker</a:t>
            </a:r>
            <a:r>
              <a:rPr lang="ru-RU" sz="1200" dirty="0" smtClean="0"/>
              <a:t>, которая создает и запускает контейнеры </a:t>
            </a:r>
            <a:r>
              <a:rPr lang="ru-RU" sz="1200" dirty="0" err="1" smtClean="0"/>
              <a:t>Docker</a:t>
            </a:r>
            <a:endParaRPr lang="en-US" sz="1200" dirty="0" smtClean="0"/>
          </a:p>
          <a:p>
            <a:r>
              <a:rPr lang="ru-RU" sz="1200" dirty="0" smtClean="0"/>
              <a:t>● установлен на хост-машине</a:t>
            </a:r>
          </a:p>
          <a:p>
            <a:r>
              <a:rPr lang="ru-RU" sz="1200" dirty="0" smtClean="0"/>
              <a:t>● облегченная среда выполнения и инструментарий для управления контейнерами, образами, сборками и многим другим</a:t>
            </a:r>
            <a:endParaRPr lang="en-US" sz="1200" dirty="0" smtClean="0"/>
          </a:p>
          <a:p>
            <a:endParaRPr lang="en-US" baseline="0" dirty="0" smtClean="0"/>
          </a:p>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есть  </a:t>
            </a:r>
            <a:r>
              <a:rPr lang="ru-RU" sz="1200" b="1" i="0" kern="1200" dirty="0" smtClean="0">
                <a:solidFill>
                  <a:schemeClr val="tx1"/>
                </a:solidFill>
                <a:effectLst/>
                <a:latin typeface="+mn-lt"/>
                <a:ea typeface="+mn-ea"/>
                <a:cs typeface="+mn-cs"/>
              </a:rPr>
              <a:t>три</a:t>
            </a:r>
            <a:r>
              <a:rPr lang="ru-RU" sz="1200" b="0" i="0" kern="1200" dirty="0" smtClean="0">
                <a:solidFill>
                  <a:schemeClr val="tx1"/>
                </a:solidFill>
                <a:effectLst/>
                <a:latin typeface="+mn-lt"/>
                <a:ea typeface="+mn-ea"/>
                <a:cs typeface="+mn-cs"/>
              </a:rPr>
              <a:t>  компонента:</a:t>
            </a:r>
          </a:p>
          <a:p>
            <a:r>
              <a:rPr lang="ru-RU" sz="1200" b="1" i="0" kern="1200" dirty="0" smtClean="0">
                <a:solidFill>
                  <a:schemeClr val="tx1"/>
                </a:solidFill>
                <a:effectLst/>
                <a:latin typeface="+mn-lt"/>
                <a:ea typeface="+mn-ea"/>
                <a:cs typeface="+mn-cs"/>
              </a:rPr>
              <a:t>а) </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Сервер</a:t>
            </a:r>
            <a:r>
              <a:rPr lang="ru-RU" sz="1200" b="0" i="0" kern="1200" dirty="0" smtClean="0">
                <a:solidFill>
                  <a:schemeClr val="tx1"/>
                </a:solidFill>
                <a:effectLst/>
                <a:latin typeface="+mn-lt"/>
                <a:ea typeface="+mn-ea"/>
                <a:cs typeface="+mn-cs"/>
              </a:rPr>
              <a:t> : это демон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называемый  </a:t>
            </a:r>
            <a:r>
              <a:rPr lang="ru-RU" sz="1200" b="1"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 Он может создавать и управлять образами докеров, т.е. контейнерами, сетями.</a:t>
            </a:r>
          </a:p>
          <a:p>
            <a:r>
              <a:rPr lang="ru-RU" sz="1200" b="1" i="0" kern="1200" dirty="0" smtClean="0">
                <a:solidFill>
                  <a:schemeClr val="tx1"/>
                </a:solidFill>
                <a:effectLst/>
                <a:latin typeface="+mn-lt"/>
                <a:ea typeface="+mn-ea"/>
                <a:cs typeface="+mn-cs"/>
              </a:rPr>
              <a:t>b) </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Rest</a:t>
            </a:r>
            <a:r>
              <a:rPr lang="ru-RU" sz="1200" b="1" i="0" kern="1200" dirty="0" smtClean="0">
                <a:solidFill>
                  <a:schemeClr val="tx1"/>
                </a:solidFill>
                <a:effectLst/>
                <a:latin typeface="+mn-lt"/>
                <a:ea typeface="+mn-ea"/>
                <a:cs typeface="+mn-cs"/>
              </a:rPr>
              <a:t> API</a:t>
            </a:r>
            <a:r>
              <a:rPr lang="ru-RU" sz="1200" b="0" i="0" kern="1200" dirty="0" smtClean="0">
                <a:solidFill>
                  <a:schemeClr val="tx1"/>
                </a:solidFill>
                <a:effectLst/>
                <a:latin typeface="+mn-lt"/>
                <a:ea typeface="+mn-ea"/>
                <a:cs typeface="+mn-cs"/>
              </a:rPr>
              <a:t> : он используется для указания демону докера, что делать.</a:t>
            </a:r>
          </a:p>
          <a:p>
            <a:r>
              <a:rPr lang="ru-RU" sz="1200" b="1" i="0" kern="1200" dirty="0" smtClean="0">
                <a:solidFill>
                  <a:schemeClr val="tx1"/>
                </a:solidFill>
                <a:effectLst/>
                <a:latin typeface="+mn-lt"/>
                <a:ea typeface="+mn-ea"/>
                <a:cs typeface="+mn-cs"/>
              </a:rPr>
              <a:t>c) </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Интерфейс командной строки (CLI)</a:t>
            </a:r>
            <a:r>
              <a:rPr lang="ru-RU" sz="1200" b="0" i="0" kern="1200" dirty="0" smtClean="0">
                <a:solidFill>
                  <a:schemeClr val="tx1"/>
                </a:solidFill>
                <a:effectLst/>
                <a:latin typeface="+mn-lt"/>
                <a:ea typeface="+mn-ea"/>
                <a:cs typeface="+mn-cs"/>
              </a:rPr>
              <a:t> : это клиент, который используется для ввода команд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https://habr.com/ru/company/ruvds/blog/439978/</a:t>
            </a:r>
          </a:p>
          <a:p>
            <a:r>
              <a:rPr lang="ru-RU" sz="1200" b="0" i="0" kern="1200" dirty="0" smtClean="0">
                <a:solidFill>
                  <a:schemeClr val="tx1"/>
                </a:solidFill>
                <a:effectLst/>
                <a:latin typeface="+mn-lt"/>
                <a:ea typeface="+mn-ea"/>
                <a:cs typeface="+mn-cs"/>
              </a:rPr>
              <a:t>Движок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3"/>
              </a:rPr>
              <a:t>Docker</a:t>
            </a:r>
            <a:r>
              <a:rPr lang="ru-RU" sz="1200" b="0" i="0" u="none" strike="noStrike" kern="1200" dirty="0" smtClean="0">
                <a:solidFill>
                  <a:schemeClr val="tx1"/>
                </a:solidFill>
                <a:effectLst/>
                <a:latin typeface="+mn-lt"/>
                <a:ea typeface="+mn-ea"/>
                <a:cs typeface="+mn-cs"/>
                <a:hlinkClick r:id="rId3"/>
              </a:rPr>
              <a:t> </a:t>
            </a:r>
            <a:r>
              <a:rPr lang="ru-RU" sz="1200" b="0" i="0" u="none" strike="noStrike" kern="1200" dirty="0" err="1" smtClean="0">
                <a:solidFill>
                  <a:schemeClr val="tx1"/>
                </a:solidFill>
                <a:effectLst/>
                <a:latin typeface="+mn-lt"/>
                <a:ea typeface="+mn-ea"/>
                <a:cs typeface="+mn-cs"/>
                <a:hlinkClick r:id="rId3"/>
              </a:rPr>
              <a:t>Engine</a:t>
            </a:r>
            <a:r>
              <a:rPr lang="ru-RU" sz="1200" b="0" i="0" kern="1200" dirty="0" smtClean="0">
                <a:solidFill>
                  <a:schemeClr val="tx1"/>
                </a:solidFill>
                <a:effectLst/>
                <a:latin typeface="+mn-lt"/>
                <a:ea typeface="+mn-ea"/>
                <a:cs typeface="+mn-cs"/>
              </a:rPr>
              <a:t>) — это клиент-серверное приложение. Компания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разделила движок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два продукта. </a:t>
            </a:r>
            <a:r>
              <a:rPr lang="ru-RU" sz="1200" b="0" i="0" u="none" strike="noStrike" kern="1200" dirty="0" err="1" smtClean="0">
                <a:solidFill>
                  <a:schemeClr val="tx1"/>
                </a:solidFill>
                <a:effectLst/>
                <a:latin typeface="+mn-lt"/>
                <a:ea typeface="+mn-ea"/>
                <a:cs typeface="+mn-cs"/>
                <a:hlinkClick r:id="rId4"/>
              </a:rPr>
              <a:t>Docker</a:t>
            </a:r>
            <a:r>
              <a:rPr lang="ru-RU" sz="1200" b="0" i="0" u="none" strike="noStrike" kern="1200" dirty="0" smtClean="0">
                <a:solidFill>
                  <a:schemeClr val="tx1"/>
                </a:solidFill>
                <a:effectLst/>
                <a:latin typeface="+mn-lt"/>
                <a:ea typeface="+mn-ea"/>
                <a:cs typeface="+mn-cs"/>
                <a:hlinkClick r:id="rId4"/>
              </a:rPr>
              <a:t> </a:t>
            </a:r>
            <a:r>
              <a:rPr lang="ru-RU" sz="1200" b="0" i="0" u="none" strike="noStrike" kern="1200" dirty="0" err="1" smtClean="0">
                <a:solidFill>
                  <a:schemeClr val="tx1"/>
                </a:solidFill>
                <a:effectLst/>
                <a:latin typeface="+mn-lt"/>
                <a:ea typeface="+mn-ea"/>
                <a:cs typeface="+mn-cs"/>
                <a:hlinkClick r:id="rId4"/>
              </a:rPr>
              <a:t>Community</a:t>
            </a:r>
            <a:r>
              <a:rPr lang="ru-RU" sz="1200" b="0" i="0" u="none" strike="noStrike" kern="1200" dirty="0" smtClean="0">
                <a:solidFill>
                  <a:schemeClr val="tx1"/>
                </a:solidFill>
                <a:effectLst/>
                <a:latin typeface="+mn-lt"/>
                <a:ea typeface="+mn-ea"/>
                <a:cs typeface="+mn-cs"/>
                <a:hlinkClick r:id="rId4"/>
              </a:rPr>
              <a:t> </a:t>
            </a:r>
            <a:r>
              <a:rPr lang="ru-RU" sz="1200" b="0" i="0" u="none" strike="noStrike" kern="1200" dirty="0" err="1" smtClean="0">
                <a:solidFill>
                  <a:schemeClr val="tx1"/>
                </a:solidFill>
                <a:effectLst/>
                <a:latin typeface="+mn-lt"/>
                <a:ea typeface="+mn-ea"/>
                <a:cs typeface="+mn-cs"/>
                <a:hlinkClick r:id="rId4"/>
              </a:rPr>
              <a:t>Edition</a:t>
            </a:r>
            <a:r>
              <a:rPr lang="ru-RU" sz="1200" b="0" i="0" kern="1200" dirty="0" smtClean="0">
                <a:solidFill>
                  <a:schemeClr val="tx1"/>
                </a:solidFill>
                <a:effectLst/>
                <a:latin typeface="+mn-lt"/>
                <a:ea typeface="+mn-ea"/>
                <a:cs typeface="+mn-cs"/>
              </a:rPr>
              <a:t> (CE) — это бесплатное ПО, во многом основанное на </a:t>
            </a:r>
            <a:r>
              <a:rPr lang="ru-RU" sz="1200" b="0" i="0" u="none" strike="noStrike" kern="1200" dirty="0" err="1" smtClean="0">
                <a:solidFill>
                  <a:schemeClr val="tx1"/>
                </a:solidFill>
                <a:effectLst/>
                <a:latin typeface="+mn-lt"/>
                <a:ea typeface="+mn-ea"/>
                <a:cs typeface="+mn-cs"/>
                <a:hlinkClick r:id="rId5"/>
              </a:rPr>
              <a:t>опенсорсных</a:t>
            </a:r>
            <a:r>
              <a:rPr lang="ru-RU" sz="1200" b="0" i="0" u="none" strike="noStrike" kern="1200" dirty="0" smtClean="0">
                <a:solidFill>
                  <a:schemeClr val="tx1"/>
                </a:solidFill>
                <a:effectLst/>
                <a:latin typeface="+mn-lt"/>
                <a:ea typeface="+mn-ea"/>
                <a:cs typeface="+mn-cs"/>
                <a:hlinkClick r:id="rId5"/>
              </a:rPr>
              <a:t> инструментах</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Вероятно, вы будете пользоваться именно этой версией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6"/>
              </a:rPr>
              <a:t>Docker</a:t>
            </a:r>
            <a:r>
              <a:rPr lang="ru-RU" sz="1200" b="0" i="0" u="none" strike="noStrike" kern="1200" dirty="0" smtClean="0">
                <a:solidFill>
                  <a:schemeClr val="tx1"/>
                </a:solidFill>
                <a:effectLst/>
                <a:latin typeface="+mn-lt"/>
                <a:ea typeface="+mn-ea"/>
                <a:cs typeface="+mn-cs"/>
                <a:hlinkClick r:id="rId6"/>
              </a:rPr>
              <a:t> </a:t>
            </a:r>
            <a:r>
              <a:rPr lang="ru-RU" sz="1200" b="0" i="0" u="none" strike="noStrike" kern="1200" dirty="0" err="1" smtClean="0">
                <a:solidFill>
                  <a:schemeClr val="tx1"/>
                </a:solidFill>
                <a:effectLst/>
                <a:latin typeface="+mn-lt"/>
                <a:ea typeface="+mn-ea"/>
                <a:cs typeface="+mn-cs"/>
                <a:hlinkClick r:id="rId6"/>
              </a:rPr>
              <a:t>Enterprise</a:t>
            </a:r>
            <a:r>
              <a:rPr lang="ru-RU" sz="1200" b="0" i="0" kern="1200" dirty="0" smtClean="0">
                <a:solidFill>
                  <a:schemeClr val="tx1"/>
                </a:solidFill>
                <a:effectLst/>
                <a:latin typeface="+mn-lt"/>
                <a:ea typeface="+mn-ea"/>
                <a:cs typeface="+mn-cs"/>
              </a:rPr>
              <a:t> — это платная версия системы, дающая пользователям дополнительные возможности в области поддержки систем, управления ими и безопасности. Платная версия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даёт компании средства, необходимые для её существования.</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343265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Docker Desktop — </a:t>
            </a:r>
            <a:r>
              <a:rPr lang="ru-RU" sz="1200" b="0" i="0" kern="1200" dirty="0" smtClean="0">
                <a:solidFill>
                  <a:schemeClr val="tx1"/>
                </a:solidFill>
                <a:effectLst/>
                <a:latin typeface="+mn-lt"/>
                <a:ea typeface="+mn-ea"/>
                <a:cs typeface="+mn-cs"/>
              </a:rPr>
              <a:t>это простое в установке приложение , которое </a:t>
            </a:r>
            <a:r>
              <a:rPr lang="ru-RU" sz="1200" b="1" i="0" kern="1200" dirty="0" smtClean="0">
                <a:solidFill>
                  <a:schemeClr val="tx1"/>
                </a:solidFill>
                <a:effectLst/>
                <a:latin typeface="+mn-lt"/>
                <a:ea typeface="+mn-ea"/>
                <a:cs typeface="+mn-cs"/>
              </a:rPr>
              <a:t>включает в себя </a:t>
            </a:r>
            <a:r>
              <a:rPr lang="en-US" sz="1200" b="1" i="0" kern="1200" dirty="0" smtClean="0">
                <a:solidFill>
                  <a:schemeClr val="tx1"/>
                </a:solidFill>
                <a:effectLst/>
                <a:latin typeface="+mn-lt"/>
                <a:ea typeface="+mn-ea"/>
                <a:cs typeface="+mn-cs"/>
              </a:rPr>
              <a:t>Docker Engine, </a:t>
            </a:r>
            <a:r>
              <a:rPr lang="ru-RU" sz="1200" b="1" i="0" kern="1200" dirty="0" smtClean="0">
                <a:solidFill>
                  <a:schemeClr val="tx1"/>
                </a:solidFill>
                <a:effectLst/>
                <a:latin typeface="+mn-lt"/>
                <a:ea typeface="+mn-ea"/>
                <a:cs typeface="+mn-cs"/>
              </a:rPr>
              <a:t>клиент </a:t>
            </a:r>
            <a:r>
              <a:rPr lang="en-US" sz="1200" b="1" i="0" kern="1200" dirty="0" smtClean="0">
                <a:solidFill>
                  <a:schemeClr val="tx1"/>
                </a:solidFill>
                <a:effectLst/>
                <a:latin typeface="+mn-lt"/>
                <a:ea typeface="+mn-ea"/>
                <a:cs typeface="+mn-cs"/>
              </a:rPr>
              <a:t>Docker CLI</a:t>
            </a:r>
            <a:r>
              <a:rPr lang="en-US" sz="1200" b="0" i="0" kern="1200" dirty="0" smtClean="0">
                <a:solidFill>
                  <a:schemeClr val="tx1"/>
                </a:solidFill>
                <a:effectLst/>
                <a:latin typeface="+mn-lt"/>
                <a:ea typeface="+mn-ea"/>
                <a:cs typeface="+mn-cs"/>
              </a:rPr>
              <a:t> , Docker Compose, Docker Content Trust, Kubernetes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Credential Helper.</a:t>
            </a: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1" i="0" kern="1200" dirty="0" smtClean="0">
                <a:solidFill>
                  <a:schemeClr val="tx1"/>
                </a:solidFill>
                <a:effectLst/>
                <a:latin typeface="+mn-lt"/>
                <a:ea typeface="+mn-ea"/>
                <a:cs typeface="+mn-cs"/>
              </a:rPr>
              <a:t>интерфейс командной строки</a:t>
            </a:r>
            <a:r>
              <a:rPr lang="ru-RU" sz="1200" b="0" i="0" kern="1200" dirty="0" smtClean="0">
                <a:solidFill>
                  <a:schemeClr val="tx1"/>
                </a:solidFill>
                <a:effectLst/>
                <a:latin typeface="+mn-lt"/>
                <a:ea typeface="+mn-ea"/>
                <a:cs typeface="+mn-cs"/>
              </a:rPr>
              <a:t> (CLI), который позволяет создавать, запускать и останавливать команды приложения для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Основная цель клиента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предоставить средства для прямого извлечения образов из реестра и их запуска на хосте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127601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4021039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скопировать команду в терминал</a:t>
            </a:r>
          </a:p>
          <a:p>
            <a:r>
              <a:rPr lang="en-US" baseline="0" dirty="0" err="1" smtClean="0"/>
              <a:t>docker</a:t>
            </a:r>
            <a:r>
              <a:rPr lang="en-US" baseline="0" dirty="0" smtClean="0"/>
              <a:t> run -d -p 80:80 </a:t>
            </a:r>
            <a:r>
              <a:rPr lang="en-US" baseline="0" dirty="0" err="1" smtClean="0"/>
              <a:t>docker</a:t>
            </a:r>
            <a:r>
              <a:rPr lang="en-US" baseline="0" dirty="0" smtClean="0"/>
              <a:t>/getting-started</a:t>
            </a:r>
            <a:r>
              <a:rPr lang="ru-RU" baseline="0" dirty="0" smtClean="0"/>
              <a:t> –</a:t>
            </a:r>
          </a:p>
          <a:p>
            <a:r>
              <a:rPr lang="ru-RU" baseline="0" dirty="0" smtClean="0"/>
              <a:t>Обращаемся к докеру</a:t>
            </a:r>
          </a:p>
          <a:p>
            <a:r>
              <a:rPr lang="ru-RU" baseline="0" dirty="0" smtClean="0"/>
              <a:t>Запускаем контейнер  </a:t>
            </a:r>
            <a:r>
              <a:rPr lang="en-US" baseline="0" dirty="0" smtClean="0"/>
              <a:t>run </a:t>
            </a:r>
            <a:r>
              <a:rPr lang="ru-RU" baseline="0" dirty="0" smtClean="0"/>
              <a:t>- если нет проекта, то </a:t>
            </a:r>
            <a:r>
              <a:rPr lang="ru-RU" baseline="0" dirty="0" err="1" smtClean="0"/>
              <a:t>докачивает</a:t>
            </a:r>
            <a:r>
              <a:rPr lang="ru-RU" baseline="0" dirty="0" smtClean="0"/>
              <a:t> и запускает – используется команда:</a:t>
            </a:r>
            <a:endParaRPr lang="en-US" baseline="0" dirty="0" smtClean="0"/>
          </a:p>
          <a:p>
            <a:r>
              <a:rPr lang="en-US" baseline="0" dirty="0" smtClean="0"/>
              <a:t>pull </a:t>
            </a:r>
            <a:r>
              <a:rPr lang="ru-RU" baseline="0" dirty="0" smtClean="0"/>
              <a:t>–</a:t>
            </a:r>
            <a:r>
              <a:rPr lang="en-US" baseline="0" dirty="0" smtClean="0"/>
              <a:t> </a:t>
            </a:r>
            <a:r>
              <a:rPr lang="ru-RU" baseline="0" dirty="0" smtClean="0"/>
              <a:t>скачиваем контейнер (есть еще такая команда)</a:t>
            </a:r>
          </a:p>
          <a:p>
            <a:r>
              <a:rPr lang="ru-RU" baseline="0" dirty="0" smtClean="0"/>
              <a:t>-</a:t>
            </a:r>
            <a:r>
              <a:rPr lang="en-US" baseline="0" dirty="0" smtClean="0"/>
              <a:t>d</a:t>
            </a:r>
            <a:r>
              <a:rPr lang="ru-RU" baseline="0" dirty="0" smtClean="0"/>
              <a:t> </a:t>
            </a:r>
            <a:r>
              <a:rPr lang="en-US" baseline="0" dirty="0" smtClean="0"/>
              <a:t>  </a:t>
            </a:r>
            <a:r>
              <a:rPr lang="ru-RU" baseline="0" dirty="0" smtClean="0"/>
              <a:t>запускаем контейнер на заднем фоне (фоновый режим)</a:t>
            </a:r>
          </a:p>
          <a:p>
            <a:r>
              <a:rPr lang="ru-RU" baseline="0" dirty="0" smtClean="0"/>
              <a:t>-</a:t>
            </a:r>
            <a:r>
              <a:rPr lang="en-US" baseline="0" dirty="0" smtClean="0"/>
              <a:t>p</a:t>
            </a:r>
            <a:r>
              <a:rPr lang="ru-RU" baseline="0" dirty="0" smtClean="0"/>
              <a:t>   связываем порты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 80:80- сопоставить порт 80 хоста с портом 80 в контейнере</a:t>
            </a:r>
          </a:p>
          <a:p>
            <a:endParaRPr lang="ru-RU" baseline="0" dirty="0" smtClean="0"/>
          </a:p>
          <a:p>
            <a:r>
              <a:rPr lang="en-US" baseline="0" dirty="0" smtClean="0"/>
              <a:t>80:80</a:t>
            </a:r>
            <a:r>
              <a:rPr lang="ru-RU" baseline="0" dirty="0" smtClean="0"/>
              <a:t> – весь проект работает по порту 80(порт нашей локальной машины): порт внутри приложения 80</a:t>
            </a:r>
          </a:p>
          <a:p>
            <a:endParaRPr lang="ru-RU" baseline="0" dirty="0" smtClean="0"/>
          </a:p>
          <a:p>
            <a:r>
              <a:rPr lang="en-US" baseline="0" dirty="0" err="1" smtClean="0"/>
              <a:t>docker</a:t>
            </a:r>
            <a:r>
              <a:rPr lang="en-US" baseline="0" dirty="0" smtClean="0"/>
              <a:t>/getting-started</a:t>
            </a:r>
            <a:r>
              <a:rPr lang="ru-RU" baseline="0" dirty="0" smtClean="0"/>
              <a:t> – проект который устанавливаем (название контейнера)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3177143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скопировать команду в терминал</a:t>
            </a:r>
          </a:p>
          <a:p>
            <a:r>
              <a:rPr lang="en-US" baseline="0" dirty="0" err="1" smtClean="0"/>
              <a:t>docker</a:t>
            </a:r>
            <a:r>
              <a:rPr lang="en-US" baseline="0" dirty="0" smtClean="0"/>
              <a:t> run -d -p 80:80 </a:t>
            </a:r>
            <a:r>
              <a:rPr lang="en-US" baseline="0" dirty="0" err="1" smtClean="0"/>
              <a:t>docker</a:t>
            </a:r>
            <a:r>
              <a:rPr lang="en-US" baseline="0" dirty="0" smtClean="0"/>
              <a:t>/getting-started</a:t>
            </a:r>
            <a:r>
              <a:rPr lang="ru-RU" baseline="0" dirty="0" smtClean="0"/>
              <a:t> –</a:t>
            </a:r>
          </a:p>
          <a:p>
            <a:r>
              <a:rPr lang="ru-RU" baseline="0" dirty="0" smtClean="0"/>
              <a:t>Обращаемся к докеру</a:t>
            </a:r>
          </a:p>
          <a:p>
            <a:r>
              <a:rPr lang="ru-RU" baseline="0" dirty="0" smtClean="0"/>
              <a:t>Запускаем контейнер  </a:t>
            </a:r>
            <a:r>
              <a:rPr lang="en-US" baseline="0" dirty="0" smtClean="0"/>
              <a:t>run </a:t>
            </a:r>
            <a:r>
              <a:rPr lang="ru-RU" baseline="0" dirty="0" smtClean="0"/>
              <a:t>- если нет проекта, то </a:t>
            </a:r>
            <a:r>
              <a:rPr lang="ru-RU" baseline="0" dirty="0" err="1" smtClean="0"/>
              <a:t>докачивает</a:t>
            </a:r>
            <a:r>
              <a:rPr lang="ru-RU" baseline="0" dirty="0" smtClean="0"/>
              <a:t> и запускает – используется команда:</a:t>
            </a:r>
            <a:endParaRPr lang="en-US" baseline="0" dirty="0" smtClean="0"/>
          </a:p>
          <a:p>
            <a:r>
              <a:rPr lang="en-US" baseline="0" dirty="0" smtClean="0"/>
              <a:t>pull </a:t>
            </a:r>
            <a:r>
              <a:rPr lang="ru-RU" baseline="0" dirty="0" smtClean="0"/>
              <a:t>–</a:t>
            </a:r>
            <a:r>
              <a:rPr lang="en-US" baseline="0" dirty="0" smtClean="0"/>
              <a:t> </a:t>
            </a:r>
            <a:r>
              <a:rPr lang="ru-RU" baseline="0" dirty="0" smtClean="0"/>
              <a:t>скачиваем контейнер (есть еще такая команда)</a:t>
            </a:r>
          </a:p>
          <a:p>
            <a:r>
              <a:rPr lang="ru-RU" baseline="0" dirty="0" smtClean="0"/>
              <a:t>-</a:t>
            </a:r>
            <a:r>
              <a:rPr lang="en-US" baseline="0" dirty="0" smtClean="0"/>
              <a:t>d</a:t>
            </a:r>
            <a:r>
              <a:rPr lang="ru-RU" baseline="0" dirty="0" smtClean="0"/>
              <a:t> </a:t>
            </a:r>
            <a:r>
              <a:rPr lang="en-US" baseline="0" dirty="0" smtClean="0"/>
              <a:t>  </a:t>
            </a:r>
            <a:r>
              <a:rPr lang="ru-RU" baseline="0" dirty="0" smtClean="0"/>
              <a:t>запускаем контейнер на заднем фоне (фоновый режим)</a:t>
            </a:r>
          </a:p>
          <a:p>
            <a:r>
              <a:rPr lang="ru-RU" baseline="0" dirty="0" smtClean="0"/>
              <a:t>-</a:t>
            </a:r>
            <a:r>
              <a:rPr lang="en-US" baseline="0" dirty="0" smtClean="0"/>
              <a:t>p</a:t>
            </a:r>
            <a:r>
              <a:rPr lang="ru-RU" baseline="0" dirty="0" smtClean="0"/>
              <a:t>   связываем порты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 80:80- сопоставить порт 80 хоста с портом 80 в контейнере</a:t>
            </a:r>
          </a:p>
          <a:p>
            <a:endParaRPr lang="ru-RU" baseline="0" dirty="0" smtClean="0"/>
          </a:p>
          <a:p>
            <a:r>
              <a:rPr lang="en-US" baseline="0" dirty="0" smtClean="0"/>
              <a:t>80:80</a:t>
            </a:r>
            <a:r>
              <a:rPr lang="ru-RU" baseline="0" dirty="0" smtClean="0"/>
              <a:t> – весь проект работает по порту 80( порт нашей локальной машины): порт внутри приложения 80</a:t>
            </a:r>
          </a:p>
          <a:p>
            <a:endParaRPr lang="ru-RU" baseline="0" dirty="0" smtClean="0"/>
          </a:p>
          <a:p>
            <a:r>
              <a:rPr lang="en-US" baseline="0" dirty="0" err="1" smtClean="0"/>
              <a:t>docker</a:t>
            </a:r>
            <a:r>
              <a:rPr lang="en-US" baseline="0" dirty="0" smtClean="0"/>
              <a:t>/getting-started</a:t>
            </a:r>
            <a:r>
              <a:rPr lang="ru-RU" baseline="0" dirty="0" smtClean="0"/>
              <a:t> – проект который устанавливаем (название контейнера)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192572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https://github.com/docker/for-win/issues/9272</a:t>
            </a:r>
            <a:r>
              <a:rPr lang="ru-RU" baseline="0" dirty="0" smtClean="0"/>
              <a:t> – ошибка от демона</a:t>
            </a:r>
          </a:p>
          <a:p>
            <a:r>
              <a:rPr lang="ru-RU" baseline="0" dirty="0" smtClean="0"/>
              <a:t>Еще предлагалось ввести в терминал</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C:\Users\ANNA&gt;docker run -d -P --name </a:t>
            </a:r>
            <a:r>
              <a:rPr lang="en-US" dirty="0" err="1" smtClean="0"/>
              <a:t>docker</a:t>
            </a:r>
            <a:r>
              <a:rPr lang="en-US" dirty="0" smtClean="0"/>
              <a:t>-tutorial docker101tutorial</a:t>
            </a:r>
            <a:endParaRPr lang="ru-RU" dirty="0" smtClean="0"/>
          </a:p>
          <a:p>
            <a:r>
              <a:rPr lang="ru-RU" baseline="0" dirty="0" smtClean="0"/>
              <a:t>А потом </a:t>
            </a:r>
            <a:r>
              <a:rPr lang="en-US" baseline="0" dirty="0" err="1" smtClean="0"/>
              <a:t>docker</a:t>
            </a:r>
            <a:r>
              <a:rPr lang="en-US" baseline="0" dirty="0" smtClean="0"/>
              <a:t> </a:t>
            </a:r>
            <a:r>
              <a:rPr lang="en-US" baseline="0" dirty="0" err="1" smtClean="0"/>
              <a:t>ps</a:t>
            </a:r>
            <a:r>
              <a:rPr lang="en-US" baseline="0" dirty="0" smtClean="0"/>
              <a:t> – </a:t>
            </a:r>
            <a:r>
              <a:rPr lang="ru-RU" baseline="0" dirty="0" smtClean="0"/>
              <a:t>чтобы узнать разрешенный порт.</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2634748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В </a:t>
            </a:r>
            <a:r>
              <a:rPr lang="en-US" baseline="0" dirty="0" smtClean="0"/>
              <a:t>Docker Desktop</a:t>
            </a:r>
            <a:r>
              <a:rPr lang="ru-RU" baseline="0" dirty="0" smtClean="0"/>
              <a:t> появляется </a:t>
            </a:r>
            <a:r>
              <a:rPr lang="en-US" baseline="0" dirty="0" smtClean="0"/>
              <a:t>Container</a:t>
            </a:r>
            <a:r>
              <a:rPr lang="ru-RU" baseline="0" dirty="0" smtClean="0"/>
              <a:t>(приложение) и </a:t>
            </a:r>
            <a:r>
              <a:rPr lang="en-US" baseline="0" dirty="0" smtClean="0"/>
              <a:t>Image</a:t>
            </a:r>
            <a:r>
              <a:rPr lang="ru-RU" baseline="0" dirty="0" smtClean="0"/>
              <a:t>(образ – некоторый пакет)</a:t>
            </a:r>
            <a:endParaRPr lang="en-US" baseline="0" dirty="0" smtClean="0"/>
          </a:p>
          <a:p>
            <a:r>
              <a:rPr lang="ru-RU" baseline="0" dirty="0" smtClean="0"/>
              <a:t>И запускается приложение</a:t>
            </a:r>
            <a:endParaRPr lang="en-US" baseline="0" dirty="0" smtClean="0"/>
          </a:p>
          <a:p>
            <a:r>
              <a:rPr lang="ru-RU" baseline="0" dirty="0" smtClean="0"/>
              <a:t>Можно открыть терминал, остановить, перезапустить , удалить</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2496579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Чтобы проверить работу приложения, открываем его в браузере и видим страницу</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3415351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Image</a:t>
            </a:r>
            <a:endParaRPr lang="ru-RU" baseline="0" dirty="0" smtClean="0"/>
          </a:p>
          <a:p>
            <a:r>
              <a:rPr lang="en-US" baseline="0" dirty="0" smtClean="0"/>
              <a:t>TAG -</a:t>
            </a:r>
            <a:r>
              <a:rPr lang="ru-RU" baseline="0" dirty="0" smtClean="0"/>
              <a:t> версия</a:t>
            </a:r>
          </a:p>
          <a:p>
            <a:endParaRPr lang="ru-RU" baseline="0" dirty="0" smtClean="0"/>
          </a:p>
          <a:p>
            <a:r>
              <a:rPr lang="ru-RU" baseline="0" dirty="0" smtClean="0"/>
              <a:t>Можно запустить, скачать(</a:t>
            </a:r>
            <a:r>
              <a:rPr lang="en-US" baseline="0" dirty="0" smtClean="0"/>
              <a:t>PULL</a:t>
            </a:r>
            <a:r>
              <a:rPr lang="ru-RU" baseline="0" dirty="0" smtClean="0"/>
              <a:t>), удалить</a:t>
            </a:r>
            <a:endParaRPr lang="en-US" baseline="0" dirty="0" smtClean="0"/>
          </a:p>
          <a:p>
            <a:endParaRPr lang="ru-RU" baseline="0" dirty="0" smtClean="0"/>
          </a:p>
          <a:p>
            <a:r>
              <a:rPr lang="ru-RU" sz="1200" b="0" i="0" u="none" strike="noStrike" kern="1200" baseline="0" dirty="0" smtClean="0">
                <a:solidFill>
                  <a:schemeClr val="tx1"/>
                </a:solidFill>
                <a:latin typeface="+mn-lt"/>
                <a:ea typeface="+mn-ea"/>
                <a:cs typeface="+mn-cs"/>
              </a:rPr>
              <a:t>Для запуска контейнеров вначале необходимо собрать </a:t>
            </a:r>
            <a:r>
              <a:rPr lang="ru-RU" sz="1200" b="0" i="0" u="none" strike="noStrike" kern="1200" baseline="0" dirty="0" err="1" smtClean="0">
                <a:solidFill>
                  <a:schemeClr val="tx1"/>
                </a:solidFill>
                <a:latin typeface="+mn-lt"/>
                <a:ea typeface="+mn-ea"/>
                <a:cs typeface="+mn-cs"/>
              </a:rPr>
              <a:t>docker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image</a:t>
            </a:r>
            <a:r>
              <a:rPr lang="ru-RU" sz="1200" b="0" i="0" u="none" strike="noStrike" kern="1200" baseline="0" dirty="0" smtClean="0">
                <a:solidFill>
                  <a:schemeClr val="tx1"/>
                </a:solidFill>
                <a:latin typeface="+mn-lt"/>
                <a:ea typeface="+mn-ea"/>
                <a:cs typeface="+mn-cs"/>
              </a:rPr>
              <a:t> (образ), который включает</a:t>
            </a:r>
          </a:p>
          <a:p>
            <a:r>
              <a:rPr lang="ru-RU" sz="1200" b="0" i="0" u="none" strike="noStrike" kern="1200" baseline="0" dirty="0" smtClean="0">
                <a:solidFill>
                  <a:schemeClr val="tx1"/>
                </a:solidFill>
                <a:latin typeface="+mn-lt"/>
                <a:ea typeface="+mn-ea"/>
                <a:cs typeface="+mn-cs"/>
              </a:rPr>
              <a:t>Исходный код или </a:t>
            </a:r>
            <a:r>
              <a:rPr lang="ru-RU" sz="1200" b="0" i="0" u="none" strike="noStrike" kern="1200" baseline="0" dirty="0" err="1" smtClean="0">
                <a:solidFill>
                  <a:schemeClr val="tx1"/>
                </a:solidFill>
                <a:latin typeface="+mn-lt"/>
                <a:ea typeface="+mn-ea"/>
                <a:cs typeface="+mn-cs"/>
              </a:rPr>
              <a:t>бинарники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Зависимости приложений</a:t>
            </a:r>
          </a:p>
          <a:p>
            <a:r>
              <a:rPr lang="ru-RU" sz="1200" b="0" i="0" u="none" strike="noStrike" kern="1200" baseline="0" dirty="0" smtClean="0">
                <a:solidFill>
                  <a:schemeClr val="tx1"/>
                </a:solidFill>
                <a:latin typeface="+mn-lt"/>
                <a:ea typeface="+mn-ea"/>
                <a:cs typeface="+mn-cs"/>
              </a:rPr>
              <a:t>Необходимые файлы ОС</a:t>
            </a:r>
          </a:p>
          <a:p>
            <a:endParaRPr lang="ru-RU" sz="1200" b="0" i="0" u="none" strike="noStrike" kern="1200" baseline="0" dirty="0" smtClean="0">
              <a:solidFill>
                <a:schemeClr val="tx1"/>
              </a:solidFill>
              <a:latin typeface="+mn-lt"/>
              <a:ea typeface="+mn-ea"/>
              <a:cs typeface="+mn-cs"/>
            </a:endParaRPr>
          </a:p>
          <a:p>
            <a:r>
              <a:rPr lang="ru-RU" baseline="0" dirty="0" smtClean="0"/>
              <a:t>Название </a:t>
            </a:r>
            <a:r>
              <a:rPr lang="en-US" baseline="0" dirty="0" err="1" smtClean="0"/>
              <a:t>docker</a:t>
            </a:r>
            <a:r>
              <a:rPr lang="ru-RU" baseline="0" dirty="0" smtClean="0"/>
              <a:t> образа состоит из разделенных слешем частей, где префиксом иногда может служить хост-имя </a:t>
            </a:r>
            <a:r>
              <a:rPr lang="ru-RU" baseline="0" dirty="0" err="1" smtClean="0"/>
              <a:t>репозитория</a:t>
            </a:r>
            <a:r>
              <a:rPr lang="ru-RU" baseline="0" dirty="0" smtClean="0"/>
              <a:t> с образами.</a:t>
            </a:r>
          </a:p>
          <a:p>
            <a:r>
              <a:rPr lang="ru-RU" baseline="0" dirty="0" smtClean="0"/>
              <a:t>Хост-имя должно соответствовать стандартам </a:t>
            </a:r>
            <a:r>
              <a:rPr lang="en-US" baseline="0" dirty="0" smtClean="0"/>
              <a:t>DNS</a:t>
            </a:r>
            <a:r>
              <a:rPr lang="ru-RU" baseline="0" dirty="0" smtClean="0"/>
              <a:t>, однако не может содержать нижних подчеркиваний</a:t>
            </a:r>
          </a:p>
          <a:p>
            <a:r>
              <a:rPr lang="ru-RU" baseline="0" dirty="0" smtClean="0"/>
              <a:t>У каждого образа есть тэг</a:t>
            </a:r>
          </a:p>
          <a:p>
            <a:r>
              <a:rPr lang="en-US" baseline="0" dirty="0" err="1" smtClean="0"/>
              <a:t>Dockerfile</a:t>
            </a:r>
            <a:r>
              <a:rPr lang="en-US" baseline="0" dirty="0" smtClean="0"/>
              <a:t> – </a:t>
            </a:r>
            <a:r>
              <a:rPr lang="ru-RU" baseline="0" dirty="0" smtClean="0"/>
              <a:t>описание докер образа. Содержит в себе информацию о том, на базе какой ОС будет контейнер и описание необходимых зависимостей и библиотек</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133003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Image</a:t>
            </a:r>
            <a:endParaRPr lang="ru-RU" baseline="0" dirty="0" smtClean="0"/>
          </a:p>
          <a:p>
            <a:r>
              <a:rPr lang="en-US" baseline="0" dirty="0" smtClean="0"/>
              <a:t>TAG -</a:t>
            </a:r>
            <a:r>
              <a:rPr lang="ru-RU" baseline="0" dirty="0" smtClean="0"/>
              <a:t> версия</a:t>
            </a:r>
          </a:p>
          <a:p>
            <a:endParaRPr lang="ru-RU" baseline="0" dirty="0" smtClean="0"/>
          </a:p>
          <a:p>
            <a:r>
              <a:rPr lang="ru-RU" baseline="0" dirty="0" smtClean="0"/>
              <a:t>Можно запустить, скачать(</a:t>
            </a:r>
            <a:r>
              <a:rPr lang="en-US" baseline="0" dirty="0" smtClean="0"/>
              <a:t>PULL</a:t>
            </a:r>
            <a:r>
              <a:rPr lang="ru-RU" baseline="0" dirty="0" smtClean="0"/>
              <a:t>), удалить</a:t>
            </a:r>
            <a:endParaRPr lang="en-US" baseline="0" dirty="0" smtClean="0"/>
          </a:p>
          <a:p>
            <a:endParaRPr lang="ru-RU" baseline="0" dirty="0" smtClean="0"/>
          </a:p>
          <a:p>
            <a:r>
              <a:rPr lang="ru-RU" sz="1200" b="0" i="0" u="none" strike="noStrike" kern="1200" baseline="0" dirty="0" smtClean="0">
                <a:solidFill>
                  <a:schemeClr val="tx1"/>
                </a:solidFill>
                <a:latin typeface="+mn-lt"/>
                <a:ea typeface="+mn-ea"/>
                <a:cs typeface="+mn-cs"/>
              </a:rPr>
              <a:t>Для запуска контейнеров вначале необходимо собрать </a:t>
            </a:r>
            <a:r>
              <a:rPr lang="ru-RU" sz="1200" b="0" i="0" u="none" strike="noStrike" kern="1200" baseline="0" dirty="0" err="1" smtClean="0">
                <a:solidFill>
                  <a:schemeClr val="tx1"/>
                </a:solidFill>
                <a:latin typeface="+mn-lt"/>
                <a:ea typeface="+mn-ea"/>
                <a:cs typeface="+mn-cs"/>
              </a:rPr>
              <a:t>docker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image</a:t>
            </a:r>
            <a:r>
              <a:rPr lang="ru-RU" sz="1200" b="0" i="0" u="none" strike="noStrike" kern="1200" baseline="0" dirty="0" smtClean="0">
                <a:solidFill>
                  <a:schemeClr val="tx1"/>
                </a:solidFill>
                <a:latin typeface="+mn-lt"/>
                <a:ea typeface="+mn-ea"/>
                <a:cs typeface="+mn-cs"/>
              </a:rPr>
              <a:t> (образ), который включает</a:t>
            </a:r>
          </a:p>
          <a:p>
            <a:r>
              <a:rPr lang="ru-RU" sz="1200" b="0" i="0" u="none" strike="noStrike" kern="1200" baseline="0" dirty="0" smtClean="0">
                <a:solidFill>
                  <a:schemeClr val="tx1"/>
                </a:solidFill>
                <a:latin typeface="+mn-lt"/>
                <a:ea typeface="+mn-ea"/>
                <a:cs typeface="+mn-cs"/>
              </a:rPr>
              <a:t>Исходный код или </a:t>
            </a:r>
            <a:r>
              <a:rPr lang="ru-RU" sz="1200" b="0" i="0" u="none" strike="noStrike" kern="1200" baseline="0" dirty="0" err="1" smtClean="0">
                <a:solidFill>
                  <a:schemeClr val="tx1"/>
                </a:solidFill>
                <a:latin typeface="+mn-lt"/>
                <a:ea typeface="+mn-ea"/>
                <a:cs typeface="+mn-cs"/>
              </a:rPr>
              <a:t>бинарники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Зависимости приложений</a:t>
            </a:r>
          </a:p>
          <a:p>
            <a:r>
              <a:rPr lang="ru-RU" sz="1200" b="0" i="0" u="none" strike="noStrike" kern="1200" baseline="0" dirty="0" smtClean="0">
                <a:solidFill>
                  <a:schemeClr val="tx1"/>
                </a:solidFill>
                <a:latin typeface="+mn-lt"/>
                <a:ea typeface="+mn-ea"/>
                <a:cs typeface="+mn-cs"/>
              </a:rPr>
              <a:t>Необходимые файлы ОС</a:t>
            </a:r>
          </a:p>
          <a:p>
            <a:endParaRPr lang="ru-RU" sz="1200" b="0" i="0" u="none" strike="noStrike" kern="1200" baseline="0" dirty="0" smtClean="0">
              <a:solidFill>
                <a:schemeClr val="tx1"/>
              </a:solidFill>
              <a:latin typeface="+mn-lt"/>
              <a:ea typeface="+mn-ea"/>
              <a:cs typeface="+mn-cs"/>
            </a:endParaRPr>
          </a:p>
          <a:p>
            <a:r>
              <a:rPr lang="ru-RU" baseline="0" dirty="0" smtClean="0"/>
              <a:t>Название </a:t>
            </a:r>
            <a:r>
              <a:rPr lang="en-US" baseline="0" dirty="0" err="1" smtClean="0"/>
              <a:t>docker</a:t>
            </a:r>
            <a:r>
              <a:rPr lang="ru-RU" baseline="0" dirty="0" smtClean="0"/>
              <a:t> образа состоит из разделенных слешем частей, где префиксом иногда может служить хост-имя </a:t>
            </a:r>
            <a:r>
              <a:rPr lang="ru-RU" baseline="0" dirty="0" err="1" smtClean="0"/>
              <a:t>репозитория</a:t>
            </a:r>
            <a:r>
              <a:rPr lang="ru-RU" baseline="0" dirty="0" smtClean="0"/>
              <a:t> с образами.</a:t>
            </a:r>
          </a:p>
          <a:p>
            <a:r>
              <a:rPr lang="ru-RU" baseline="0" dirty="0" smtClean="0"/>
              <a:t>Хост-имя должно соответствовать стандартам </a:t>
            </a:r>
            <a:r>
              <a:rPr lang="en-US" baseline="0" dirty="0" smtClean="0"/>
              <a:t>DNS</a:t>
            </a:r>
            <a:r>
              <a:rPr lang="ru-RU" baseline="0" dirty="0" smtClean="0"/>
              <a:t>, однако не может содержать нижних подчеркиваний</a:t>
            </a:r>
          </a:p>
          <a:p>
            <a:r>
              <a:rPr lang="ru-RU" baseline="0" dirty="0" smtClean="0"/>
              <a:t>У каждого образа есть тэг</a:t>
            </a:r>
          </a:p>
          <a:p>
            <a:r>
              <a:rPr lang="en-US" baseline="0" dirty="0" err="1" smtClean="0"/>
              <a:t>Dockerfile</a:t>
            </a:r>
            <a:r>
              <a:rPr lang="en-US" baseline="0" dirty="0" smtClean="0"/>
              <a:t> – </a:t>
            </a:r>
            <a:r>
              <a:rPr lang="ru-RU" baseline="0" dirty="0" smtClean="0"/>
              <a:t>описание докер образа. Содержит в себе информацию о том, на базе какой ОС будет контейнер и описание необходимых зависимостей и библиотек</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1039186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Один контейнер, запущен</a:t>
            </a:r>
          </a:p>
          <a:p>
            <a:r>
              <a:rPr lang="ru-RU" baseline="0" dirty="0" smtClean="0"/>
              <a:t>Один образ</a:t>
            </a:r>
          </a:p>
          <a:p>
            <a:r>
              <a:rPr lang="ru-RU" baseline="0" dirty="0" smtClean="0"/>
              <a:t>Имя контейнера – случайно созданное имя – у каждого может быть разным</a:t>
            </a:r>
          </a:p>
          <a:p>
            <a:endParaRPr lang="ru-RU" baseline="0" dirty="0" smtClean="0"/>
          </a:p>
          <a:p>
            <a:r>
              <a:rPr lang="ru-RU" sz="1200" b="0" i="0" kern="1200" dirty="0" smtClean="0">
                <a:solidFill>
                  <a:schemeClr val="tx1"/>
                </a:solidFill>
                <a:effectLst/>
                <a:latin typeface="+mn-lt"/>
                <a:ea typeface="+mn-ea"/>
                <a:cs typeface="+mn-cs"/>
              </a:rPr>
              <a:t>контейнер — это еще один процесс на вашем компьютере, изолированный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3"/>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a:t>
            </a:r>
            <a:r>
              <a:rPr lang="ru-RU" sz="1200" b="1" i="0" kern="1200" dirty="0" smtClean="0">
                <a:solidFill>
                  <a:schemeClr val="tx1"/>
                </a:solidFill>
                <a:effectLst/>
                <a:latin typeface="+mn-lt"/>
                <a:ea typeface="+mn-ea"/>
                <a:cs typeface="+mn-cs"/>
              </a:rPr>
              <a:t>контейнера</a:t>
            </a:r>
            <a:r>
              <a:rPr lang="ru-RU" sz="1200" b="0" i="0" kern="1200" dirty="0" smtClean="0">
                <a:solidFill>
                  <a:schemeClr val="tx1"/>
                </a:solidFill>
                <a:effectLst/>
                <a:latin typeface="+mn-lt"/>
                <a:ea typeface="+mn-ea"/>
                <a:cs typeface="+mn-cs"/>
              </a:rPr>
              <a:t> . Поскольку образ содержит файловую систему контейнера, он должен включать в себя все необходимое для запуска приложения — все зависимости, конфигурацию,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414515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114714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Существуют разные этапы создания контейнера, который известен как жизненный цикл контейнера, т. е. создание, запуск, приостановка, удаление и остановка. </a:t>
            </a:r>
            <a:r>
              <a:rPr lang="en-US" sz="1200" b="0" i="0" kern="1200" dirty="0" smtClean="0">
                <a:solidFill>
                  <a:schemeClr val="tx1"/>
                </a:solidFill>
                <a:effectLst/>
                <a:latin typeface="+mn-lt"/>
                <a:ea typeface="+mn-ea"/>
                <a:cs typeface="+mn-cs"/>
              </a:rPr>
              <a:t>create, run, pause, delete &amp; stopped</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Первая фаза – это созданное состояние. Далее контейнер переходит в рабочее состояние, пока мы используем команду </a:t>
            </a:r>
            <a:r>
              <a:rPr lang="en-US" sz="1200" b="1" i="0" kern="1200" dirty="0" smtClean="0">
                <a:solidFill>
                  <a:schemeClr val="tx1"/>
                </a:solidFill>
                <a:effectLst/>
                <a:latin typeface="+mn-lt"/>
                <a:ea typeface="+mn-ea"/>
                <a:cs typeface="+mn-cs"/>
              </a:rPr>
              <a:t>Docker run</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Мы можем остановить или приостановить работу контейнера с помощью команды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stop</a:t>
            </a:r>
            <a:r>
              <a:rPr lang="ru-RU" sz="1200" b="1" i="0" kern="1200" dirty="0" smtClean="0">
                <a:solidFill>
                  <a:schemeClr val="tx1"/>
                </a:solidFill>
                <a:effectLst/>
                <a:latin typeface="+mn-lt"/>
                <a:ea typeface="+mn-ea"/>
                <a:cs typeface="+mn-cs"/>
              </a:rPr>
              <a:t>/</a:t>
            </a:r>
            <a:r>
              <a:rPr lang="ru-RU" sz="1200" b="1" i="0" kern="1200" dirty="0" err="1" smtClean="0">
                <a:solidFill>
                  <a:schemeClr val="tx1"/>
                </a:solidFill>
                <a:effectLst/>
                <a:latin typeface="+mn-lt"/>
                <a:ea typeface="+mn-ea"/>
                <a:cs typeface="+mn-cs"/>
              </a:rPr>
              <a:t>pause</a:t>
            </a:r>
            <a:r>
              <a:rPr lang="ru-RU" sz="1200" b="0" i="0" kern="1200" dirty="0" smtClean="0">
                <a:solidFill>
                  <a:schemeClr val="tx1"/>
                </a:solidFill>
                <a:effectLst/>
                <a:latin typeface="+mn-lt"/>
                <a:ea typeface="+mn-ea"/>
                <a:cs typeface="+mn-cs"/>
              </a:rPr>
              <a:t> . А чтобы вернуть контейнер из остановленного состояния в работающее, мы используем команду </a:t>
            </a:r>
            <a:r>
              <a:rPr lang="ru-RU" sz="1200" b="1" i="0" kern="1200" dirty="0" smtClean="0">
                <a:solidFill>
                  <a:schemeClr val="tx1"/>
                </a:solidFill>
                <a:effectLst/>
                <a:latin typeface="+mn-lt"/>
                <a:ea typeface="+mn-ea"/>
                <a:cs typeface="+mn-cs"/>
              </a:rPr>
              <a:t>запуска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Мы можем удалить запущенный или остановленный контейнер с помощью команды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rm</a:t>
            </a:r>
            <a:r>
              <a:rPr lang="ru-RU" sz="1200" b="0" i="0" kern="1200" dirty="0" smtClean="0">
                <a:solidFill>
                  <a:schemeClr val="tx1"/>
                </a:solidFill>
                <a:effectLst/>
                <a:latin typeface="+mn-lt"/>
                <a:ea typeface="+mn-ea"/>
                <a:cs typeface="+mn-cs"/>
              </a:rPr>
              <a:t> .</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3502371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Один контейнер, запущен</a:t>
            </a:r>
          </a:p>
          <a:p>
            <a:r>
              <a:rPr lang="ru-RU" baseline="0" dirty="0" smtClean="0"/>
              <a:t>Один образ</a:t>
            </a:r>
          </a:p>
          <a:p>
            <a:r>
              <a:rPr lang="ru-RU" baseline="0" dirty="0" smtClean="0"/>
              <a:t>Имя контейнера – случайно созданное имя – у каждого может быть разным</a:t>
            </a:r>
          </a:p>
          <a:p>
            <a:endParaRPr lang="ru-RU" baseline="0" dirty="0" smtClean="0"/>
          </a:p>
          <a:p>
            <a:r>
              <a:rPr lang="ru-RU" sz="1200" b="0" i="0" kern="1200" dirty="0" smtClean="0">
                <a:solidFill>
                  <a:schemeClr val="tx1"/>
                </a:solidFill>
                <a:effectLst/>
                <a:latin typeface="+mn-lt"/>
                <a:ea typeface="+mn-ea"/>
                <a:cs typeface="+mn-cs"/>
              </a:rPr>
              <a:t>контейнер — это еще один процесс на вашем компьютере, изолированный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3"/>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a:t>
            </a:r>
            <a:r>
              <a:rPr lang="ru-RU" sz="1200" b="1" i="0" kern="1200" dirty="0" smtClean="0">
                <a:solidFill>
                  <a:schemeClr val="tx1"/>
                </a:solidFill>
                <a:effectLst/>
                <a:latin typeface="+mn-lt"/>
                <a:ea typeface="+mn-ea"/>
                <a:cs typeface="+mn-cs"/>
              </a:rPr>
              <a:t>контейнера</a:t>
            </a:r>
            <a:r>
              <a:rPr lang="ru-RU" sz="1200" b="0" i="0" kern="1200" dirty="0" smtClean="0">
                <a:solidFill>
                  <a:schemeClr val="tx1"/>
                </a:solidFill>
                <a:effectLst/>
                <a:latin typeface="+mn-lt"/>
                <a:ea typeface="+mn-ea"/>
                <a:cs typeface="+mn-cs"/>
              </a:rPr>
              <a:t> . Поскольку образ содержит файловую систему контейнера, он должен включать в себя все необходимое для запуска приложения — все зависимости, конфигурацию,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2408038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161004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https://heaad.ru/blog/arkhitektura-prilozheniy/</a:t>
            </a: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 </a:t>
            </a:r>
            <a:r>
              <a:rPr lang="ru-RU" sz="1200" b="0" i="0" kern="1200" dirty="0" smtClean="0">
                <a:solidFill>
                  <a:schemeClr val="tx1"/>
                </a:solidFill>
                <a:effectLst/>
                <a:latin typeface="+mn-lt"/>
                <a:ea typeface="+mn-ea"/>
                <a:cs typeface="+mn-cs"/>
              </a:rPr>
              <a:t>Монолитная архитектура используется для традиционных серверных систем. Работа всей системы основана на одном приложении. Эта система имеет различные преимущества; во-первых, вы можете быстрее развиваться с основными требованиями. Это также делает приложение быстрее, так как не используются API. Сопровождение приложений становится проблематичным, если они плохо спроектированы. И это потому, что процессы, вероятно, будут тесно связаны. Кроме того, </a:t>
            </a:r>
            <a:r>
              <a:rPr lang="ru-RU" sz="1200" b="0" i="0" kern="1200" dirty="0" err="1" smtClean="0">
                <a:solidFill>
                  <a:schemeClr val="tx1"/>
                </a:solidFill>
                <a:effectLst/>
                <a:latin typeface="+mn-lt"/>
                <a:ea typeface="+mn-ea"/>
                <a:cs typeface="+mn-cs"/>
              </a:rPr>
              <a:t>Monolithic</a:t>
            </a:r>
            <a:r>
              <a:rPr lang="ru-RU" sz="1200" b="0" i="0" kern="1200" dirty="0" smtClean="0">
                <a:solidFill>
                  <a:schemeClr val="tx1"/>
                </a:solidFill>
                <a:effectLst/>
                <a:latin typeface="+mn-lt"/>
                <a:ea typeface="+mn-ea"/>
                <a:cs typeface="+mn-cs"/>
              </a:rPr>
              <a:t> объединяет все функциональные возможности в одном процессе. Мониторинг процессов становится чертовски сложной задачей! Таким образом, масштабируемость, доступность и надежность усложняются по той же причине.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3112587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dirty="0" err="1" smtClean="0"/>
              <a:t>docker</a:t>
            </a:r>
            <a:r>
              <a:rPr lang="en-US" sz="1200" dirty="0" smtClean="0"/>
              <a:t> login – </a:t>
            </a:r>
            <a:r>
              <a:rPr lang="ru-RU" sz="1200" dirty="0" smtClean="0"/>
              <a:t>авторизация внутри приложения и терминала, чтобы отправлять созданные образы в </a:t>
            </a:r>
            <a:r>
              <a:rPr lang="en-US" sz="1200" dirty="0" err="1" smtClean="0"/>
              <a:t>dockerhub</a:t>
            </a:r>
            <a:r>
              <a:rPr lang="en-US" sz="1200" dirty="0" smtClean="0"/>
              <a:t> </a:t>
            </a:r>
          </a:p>
          <a:p>
            <a:r>
              <a:rPr lang="en-US" sz="1200" dirty="0" smtClean="0"/>
              <a:t>&gt;</a:t>
            </a:r>
            <a:r>
              <a:rPr lang="en-US" sz="1200" dirty="0" err="1" smtClean="0"/>
              <a:t>docker</a:t>
            </a:r>
            <a:r>
              <a:rPr lang="en-US" sz="1200" dirty="0" smtClean="0"/>
              <a:t> logout </a:t>
            </a:r>
            <a:endParaRPr lang="ru-RU" sz="1200" dirty="0" smtClean="0"/>
          </a:p>
          <a:p>
            <a:endParaRPr lang="en-US" baseline="0" dirty="0" smtClean="0"/>
          </a:p>
          <a:p>
            <a:r>
              <a:rPr lang="ru-RU" baseline="0" dirty="0" smtClean="0"/>
              <a:t>В строке поиска пишем что нам надо и копирует в командную строку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pull python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3788593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dirty="0" err="1" smtClean="0"/>
              <a:t>docker</a:t>
            </a:r>
            <a:r>
              <a:rPr lang="en-US" sz="1200" dirty="0" smtClean="0"/>
              <a:t> login – </a:t>
            </a:r>
            <a:r>
              <a:rPr lang="ru-RU" sz="1200" dirty="0" smtClean="0"/>
              <a:t>авторизация внутри приложения и терминала, чтобы отправлять созданные образы в </a:t>
            </a:r>
            <a:r>
              <a:rPr lang="en-US" sz="1200" dirty="0" err="1" smtClean="0"/>
              <a:t>dockerhub</a:t>
            </a:r>
            <a:r>
              <a:rPr lang="en-US" sz="1200" dirty="0" smtClean="0"/>
              <a:t> </a:t>
            </a:r>
          </a:p>
          <a:p>
            <a:r>
              <a:rPr lang="en-US" sz="1200" dirty="0" smtClean="0"/>
              <a:t>&gt;</a:t>
            </a:r>
            <a:r>
              <a:rPr lang="en-US" sz="1200" dirty="0" err="1" smtClean="0"/>
              <a:t>docker</a:t>
            </a:r>
            <a:r>
              <a:rPr lang="en-US" sz="1200" dirty="0" smtClean="0"/>
              <a:t> logout </a:t>
            </a:r>
            <a:endParaRPr lang="ru-RU" sz="1200" dirty="0" smtClean="0"/>
          </a:p>
          <a:p>
            <a:endParaRPr lang="en-US" baseline="0" dirty="0" smtClean="0"/>
          </a:p>
          <a:p>
            <a:r>
              <a:rPr lang="ru-RU" baseline="0" dirty="0" smtClean="0"/>
              <a:t>В строке поиска пишем что нам надо и копирует в командную строку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pull python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1685271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dirty="0" err="1" smtClean="0"/>
              <a:t>docker</a:t>
            </a:r>
            <a:r>
              <a:rPr lang="en-US" sz="1200" dirty="0" smtClean="0"/>
              <a:t> login – </a:t>
            </a:r>
            <a:r>
              <a:rPr lang="ru-RU" sz="1200" dirty="0" smtClean="0"/>
              <a:t>авторизация внутри приложения и терминала, чтобы отправлять созданные образы в </a:t>
            </a:r>
            <a:r>
              <a:rPr lang="en-US" sz="1200" dirty="0" err="1" smtClean="0"/>
              <a:t>dockerhub</a:t>
            </a:r>
            <a:r>
              <a:rPr lang="en-US" sz="1200" dirty="0" smtClean="0"/>
              <a:t> </a:t>
            </a:r>
          </a:p>
          <a:p>
            <a:r>
              <a:rPr lang="en-US" sz="1200" dirty="0" smtClean="0"/>
              <a:t>&gt;</a:t>
            </a:r>
            <a:r>
              <a:rPr lang="en-US" sz="1200" dirty="0" err="1" smtClean="0"/>
              <a:t>docker</a:t>
            </a:r>
            <a:r>
              <a:rPr lang="en-US" sz="1200" dirty="0" smtClean="0"/>
              <a:t> logout </a:t>
            </a:r>
            <a:endParaRPr lang="ru-RU" sz="1200" dirty="0" smtClean="0"/>
          </a:p>
          <a:p>
            <a:endParaRPr lang="en-US" baseline="0" dirty="0" smtClean="0"/>
          </a:p>
          <a:p>
            <a:r>
              <a:rPr lang="ru-RU" baseline="0" dirty="0" smtClean="0"/>
              <a:t>В строке поиска пишем что нам надо и копирует в командную строку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pull python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3919172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Добавился образ</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3506736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baseline="0" dirty="0" smtClean="0"/>
              <a:t>При запуске образа автоматически создается контейнер каждый раз, когда запускается образ ( образ – готовый функционал, на основе которого создается контейнер, в котором сразу есть необходимый функционал для написания </a:t>
            </a:r>
            <a:r>
              <a:rPr lang="ru-RU" baseline="0" dirty="0" err="1" smtClean="0"/>
              <a:t>прогр</a:t>
            </a:r>
            <a:r>
              <a:rPr lang="ru-RU" baseline="0" dirty="0" smtClean="0"/>
              <a:t> на любом языке </a:t>
            </a:r>
            <a:r>
              <a:rPr lang="ru-RU" baseline="0" dirty="0" err="1" smtClean="0"/>
              <a:t>прогр</a:t>
            </a:r>
            <a:r>
              <a:rPr lang="ru-RU" baseline="0" dirty="0" smtClean="0"/>
              <a:t> и сразу с ним взаимодействовать)</a:t>
            </a:r>
            <a:endParaRPr lang="en-US" baseline="0" dirty="0" smtClean="0"/>
          </a:p>
          <a:p>
            <a:r>
              <a:rPr lang="ru-RU" baseline="0" dirty="0" smtClean="0"/>
              <a:t>Указываем имя образа добавленного из </a:t>
            </a:r>
            <a:r>
              <a:rPr lang="en-US" baseline="0" dirty="0" err="1" smtClean="0"/>
              <a:t>dockerhub</a:t>
            </a:r>
            <a:endParaRPr lang="en-US" baseline="0" dirty="0" smtClean="0"/>
          </a:p>
          <a:p>
            <a:r>
              <a:rPr lang="en-US" baseline="0" dirty="0" err="1" smtClean="0"/>
              <a:t>docker</a:t>
            </a:r>
            <a:r>
              <a:rPr lang="en-US" baseline="0" dirty="0" smtClean="0"/>
              <a:t> </a:t>
            </a:r>
            <a:r>
              <a:rPr lang="en-US" baseline="0" dirty="0" err="1" smtClean="0"/>
              <a:t>ps</a:t>
            </a:r>
            <a:r>
              <a:rPr lang="en-US" baseline="0" dirty="0" smtClean="0"/>
              <a:t> –a – </a:t>
            </a:r>
            <a:r>
              <a:rPr lang="ru-RU" baseline="0" dirty="0" smtClean="0"/>
              <a:t>увидеть все контейнеры, включая незапущенные</a:t>
            </a:r>
          </a:p>
          <a:p>
            <a:r>
              <a:rPr lang="ru-RU" baseline="0" dirty="0" smtClean="0"/>
              <a:t>Без –а  только запущенные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2160008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baseline="0" dirty="0" smtClean="0"/>
              <a:t>При запуске образа автоматически создается контейнер каждый раз, когда запускается образ ( образ – готовый функционал, на основе которого создается контейнер, в котором сразу есть необходимый функционал для написания </a:t>
            </a:r>
            <a:r>
              <a:rPr lang="ru-RU" baseline="0" dirty="0" err="1" smtClean="0"/>
              <a:t>прогр</a:t>
            </a:r>
            <a:r>
              <a:rPr lang="ru-RU" baseline="0" dirty="0" smtClean="0"/>
              <a:t> на любом языке </a:t>
            </a:r>
            <a:r>
              <a:rPr lang="ru-RU" baseline="0" dirty="0" err="1" smtClean="0"/>
              <a:t>прогр</a:t>
            </a:r>
            <a:r>
              <a:rPr lang="ru-RU" baseline="0" dirty="0" smtClean="0"/>
              <a:t> и сразу с ним взаимодействовать)</a:t>
            </a:r>
            <a:endParaRPr lang="en-US" baseline="0" dirty="0" smtClean="0"/>
          </a:p>
          <a:p>
            <a:r>
              <a:rPr lang="ru-RU" baseline="0" dirty="0" smtClean="0"/>
              <a:t>Указываем имя образа добавленного из </a:t>
            </a:r>
            <a:r>
              <a:rPr lang="en-US" baseline="0" dirty="0" err="1" smtClean="0"/>
              <a:t>dockerhub</a:t>
            </a:r>
            <a:endParaRPr lang="en-US" baseline="0" dirty="0" smtClean="0"/>
          </a:p>
          <a:p>
            <a:r>
              <a:rPr lang="en-US" baseline="0" dirty="0" err="1" smtClean="0"/>
              <a:t>docker</a:t>
            </a:r>
            <a:r>
              <a:rPr lang="en-US" baseline="0" dirty="0" smtClean="0"/>
              <a:t> </a:t>
            </a:r>
            <a:r>
              <a:rPr lang="en-US" baseline="0" dirty="0" err="1" smtClean="0"/>
              <a:t>ps</a:t>
            </a:r>
            <a:r>
              <a:rPr lang="en-US" baseline="0" dirty="0" smtClean="0"/>
              <a:t> –a – </a:t>
            </a:r>
            <a:r>
              <a:rPr lang="ru-RU" baseline="0" dirty="0" smtClean="0"/>
              <a:t>увидеть все контейнеры, включая незапущенные</a:t>
            </a:r>
          </a:p>
          <a:p>
            <a:r>
              <a:rPr lang="ru-RU" baseline="0" dirty="0" smtClean="0"/>
              <a:t>Без –а  только запущенные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2025993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dirty="0" smtClean="0"/>
              <a:t>Запустить образ в интерактивном режиме – запустить</a:t>
            </a:r>
            <a:r>
              <a:rPr lang="ru-RU" baseline="0" dirty="0" smtClean="0"/>
              <a:t> образ и сразу с ним взаимодействовать</a:t>
            </a:r>
            <a:endParaRPr lang="ru-RU" dirty="0" smtClean="0"/>
          </a:p>
          <a:p>
            <a:r>
              <a:rPr lang="ru-RU" baseline="0" dirty="0" smtClean="0"/>
              <a:t>Можно запустить все что угодно: любой язык и ОС</a:t>
            </a:r>
            <a:endParaRPr lang="en-US" baseline="0" dirty="0" smtClean="0"/>
          </a:p>
          <a:p>
            <a:endParaRPr lang="en-US" baseline="0" dirty="0" smtClean="0"/>
          </a:p>
          <a:p>
            <a:r>
              <a:rPr lang="en-US" baseline="0" dirty="0" smtClean="0"/>
              <a:t>-d    (</a:t>
            </a:r>
            <a:r>
              <a:rPr lang="en-US" sz="1200" b="0" i="0" kern="1200" dirty="0" smtClean="0">
                <a:solidFill>
                  <a:schemeClr val="tx1"/>
                </a:solidFill>
                <a:effectLst/>
                <a:latin typeface="+mn-lt"/>
                <a:ea typeface="+mn-ea"/>
                <a:cs typeface="+mn-cs"/>
              </a:rPr>
              <a:t>“detached” mode</a:t>
            </a:r>
            <a:r>
              <a:rPr lang="en-US" baseline="0" dirty="0" smtClean="0"/>
              <a:t>)</a:t>
            </a:r>
          </a:p>
          <a:p>
            <a:r>
              <a:rPr lang="ru-RU" sz="1200" b="0" i="0" kern="1200" dirty="0" smtClean="0">
                <a:solidFill>
                  <a:schemeClr val="tx1"/>
                </a:solidFill>
                <a:effectLst/>
                <a:latin typeface="+mn-lt"/>
                <a:ea typeface="+mn-ea"/>
                <a:cs typeface="+mn-cs"/>
              </a:rPr>
              <a:t>Чтобы запустить контейнер в отсоединенном режиме, вы используете опцию </a:t>
            </a:r>
            <a:r>
              <a:rPr lang="ru-RU" dirty="0" smtClean="0"/>
              <a:t>-d=</a:t>
            </a:r>
            <a:r>
              <a:rPr lang="ru-RU" dirty="0" err="1" smtClean="0"/>
              <a:t>true</a:t>
            </a:r>
            <a:r>
              <a:rPr lang="ru-RU" sz="1200" b="0" i="0" kern="1200" dirty="0" err="1" smtClean="0">
                <a:solidFill>
                  <a:schemeClr val="tx1"/>
                </a:solidFill>
                <a:effectLst/>
                <a:latin typeface="+mn-lt"/>
                <a:ea typeface="+mn-ea"/>
                <a:cs typeface="+mn-cs"/>
              </a:rPr>
              <a:t>или</a:t>
            </a:r>
            <a:r>
              <a:rPr lang="ru-RU" sz="1200" b="0" i="0" kern="1200" dirty="0" smtClean="0">
                <a:solidFill>
                  <a:schemeClr val="tx1"/>
                </a:solidFill>
                <a:effectLst/>
                <a:latin typeface="+mn-lt"/>
                <a:ea typeface="+mn-ea"/>
                <a:cs typeface="+mn-cs"/>
              </a:rPr>
              <a:t> просто . </a:t>
            </a:r>
            <a:r>
              <a:rPr lang="ru-RU" dirty="0" smtClean="0"/>
              <a:t>-</a:t>
            </a:r>
            <a:r>
              <a:rPr lang="ru-RU" dirty="0" err="1" smtClean="0"/>
              <a:t>d</a:t>
            </a:r>
            <a:r>
              <a:rPr lang="ru-RU" sz="1200" b="0" i="0" kern="1200" dirty="0" err="1" smtClean="0">
                <a:solidFill>
                  <a:schemeClr val="tx1"/>
                </a:solidFill>
                <a:effectLst/>
                <a:latin typeface="+mn-lt"/>
                <a:ea typeface="+mn-ea"/>
                <a:cs typeface="+mn-cs"/>
              </a:rPr>
              <a:t>По</a:t>
            </a:r>
            <a:r>
              <a:rPr lang="ru-RU" sz="1200" b="0" i="0" kern="1200" dirty="0" smtClean="0">
                <a:solidFill>
                  <a:schemeClr val="tx1"/>
                </a:solidFill>
                <a:effectLst/>
                <a:latin typeface="+mn-lt"/>
                <a:ea typeface="+mn-ea"/>
                <a:cs typeface="+mn-cs"/>
              </a:rPr>
              <a:t> замыслу контейнеры, запущенные в автономном режиме, завершают работу, когда завершается корневой процесс, используемый для запуска контейнера, если только вы не укажете этот </a:t>
            </a:r>
            <a:r>
              <a:rPr lang="ru-RU" dirty="0" smtClean="0"/>
              <a:t>--</a:t>
            </a:r>
            <a:r>
              <a:rPr lang="en-US" dirty="0" smtClean="0"/>
              <a:t> </a:t>
            </a:r>
            <a:r>
              <a:rPr lang="ru-RU" dirty="0" err="1" smtClean="0"/>
              <a:t>rm</a:t>
            </a:r>
            <a:r>
              <a:rPr lang="ru-RU" sz="1200" b="0" i="0" kern="1200" dirty="0" err="1" smtClean="0">
                <a:solidFill>
                  <a:schemeClr val="tx1"/>
                </a:solidFill>
                <a:effectLst/>
                <a:latin typeface="+mn-lt"/>
                <a:ea typeface="+mn-ea"/>
                <a:cs typeface="+mn-cs"/>
              </a:rPr>
              <a:t>параметр</a:t>
            </a:r>
            <a:r>
              <a:rPr lang="ru-RU" sz="1200" b="0" i="0" kern="1200" dirty="0" smtClean="0">
                <a:solidFill>
                  <a:schemeClr val="tx1"/>
                </a:solidFill>
                <a:effectLst/>
                <a:latin typeface="+mn-lt"/>
                <a:ea typeface="+mn-ea"/>
                <a:cs typeface="+mn-cs"/>
              </a:rPr>
              <a:t>. Если вы используете </a:t>
            </a:r>
            <a:r>
              <a:rPr lang="ru-RU" dirty="0" smtClean="0"/>
              <a:t>-</a:t>
            </a:r>
            <a:r>
              <a:rPr lang="ru-RU" dirty="0" err="1" smtClean="0"/>
              <a:t>d</a:t>
            </a:r>
            <a:r>
              <a:rPr lang="ru-RU" sz="1200" b="0" i="0" kern="1200" dirty="0" err="1" smtClean="0">
                <a:solidFill>
                  <a:schemeClr val="tx1"/>
                </a:solidFill>
                <a:effectLst/>
                <a:latin typeface="+mn-lt"/>
                <a:ea typeface="+mn-ea"/>
                <a:cs typeface="+mn-cs"/>
              </a:rPr>
              <a:t>with</a:t>
            </a:r>
            <a:r>
              <a:rPr lang="ru-RU" sz="1200" b="0" i="0" kern="1200" dirty="0" smtClean="0">
                <a:solidFill>
                  <a:schemeClr val="tx1"/>
                </a:solidFill>
                <a:effectLst/>
                <a:latin typeface="+mn-lt"/>
                <a:ea typeface="+mn-ea"/>
                <a:cs typeface="+mn-cs"/>
              </a:rPr>
              <a:t> </a:t>
            </a:r>
            <a:r>
              <a:rPr lang="ru-RU" dirty="0" smtClean="0"/>
              <a:t>--</a:t>
            </a:r>
            <a:r>
              <a:rPr lang="ru-RU" dirty="0" err="1" smtClean="0"/>
              <a:t>rm</a:t>
            </a:r>
            <a:r>
              <a:rPr lang="ru-RU" sz="1200" b="0" i="0" kern="1200" dirty="0" smtClean="0">
                <a:solidFill>
                  <a:schemeClr val="tx1"/>
                </a:solidFill>
                <a:effectLst/>
                <a:latin typeface="+mn-lt"/>
                <a:ea typeface="+mn-ea"/>
                <a:cs typeface="+mn-cs"/>
              </a:rPr>
              <a:t>, контейнер удаляется при его выходе </a:t>
            </a:r>
            <a:r>
              <a:rPr lang="ru-RU" sz="1200" b="1" i="0" kern="1200" dirty="0" smtClean="0">
                <a:solidFill>
                  <a:schemeClr val="tx1"/>
                </a:solidFill>
                <a:effectLst/>
                <a:latin typeface="+mn-lt"/>
                <a:ea typeface="+mn-ea"/>
                <a:cs typeface="+mn-cs"/>
              </a:rPr>
              <a:t>или</a:t>
            </a:r>
            <a:r>
              <a:rPr lang="ru-RU" sz="1200" b="0" i="0" kern="1200" dirty="0" smtClean="0">
                <a:solidFill>
                  <a:schemeClr val="tx1"/>
                </a:solidFill>
                <a:effectLst/>
                <a:latin typeface="+mn-lt"/>
                <a:ea typeface="+mn-ea"/>
                <a:cs typeface="+mn-cs"/>
              </a:rPr>
              <a:t> при выходе из демона, в зависимости от того, что произойдет раньше.</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dirty="0" smtClean="0"/>
              <a:t>$ </a:t>
            </a:r>
            <a:r>
              <a:rPr lang="en-US" dirty="0" err="1" smtClean="0"/>
              <a:t>docker</a:t>
            </a:r>
            <a:r>
              <a:rPr lang="en-US" dirty="0" smtClean="0"/>
              <a:t> run -d -p 80:80 </a:t>
            </a:r>
            <a:r>
              <a:rPr lang="en-US" dirty="0" err="1" smtClean="0"/>
              <a:t>my_image</a:t>
            </a:r>
            <a:r>
              <a:rPr lang="en-US" dirty="0" smtClean="0"/>
              <a:t> </a:t>
            </a:r>
            <a:r>
              <a:rPr lang="en-US" dirty="0" err="1" smtClean="0"/>
              <a:t>nginx</a:t>
            </a:r>
            <a:r>
              <a:rPr lang="en-US" dirty="0" smtClean="0"/>
              <a:t> -g 'daemon off;'</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2989302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&lt;</a:t>
            </a:r>
            <a:r>
              <a:rPr lang="en-US" sz="1200" b="1" dirty="0" err="1" smtClean="0"/>
              <a:t>Ctrl+d</a:t>
            </a:r>
            <a:r>
              <a:rPr lang="en-US" sz="1200" b="1" dirty="0" smtClean="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Контейнер остановится при этом тоже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При запуске пустого контейнера выведется только его имя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1908273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Сразу оказываемся в среде </a:t>
            </a:r>
            <a:r>
              <a:rPr lang="en-US" baseline="0" dirty="0" err="1" smtClean="0"/>
              <a:t>ubuntu</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Стандартный пользователь </a:t>
            </a:r>
            <a:r>
              <a:rPr lang="en-US" baseline="0" dirty="0" smtClean="0"/>
              <a:t>root</a:t>
            </a:r>
            <a:r>
              <a:rPr lang="ru-RU" baseline="0" dirty="0" smtClean="0"/>
              <a:t> и можем выполнять команды: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ls     </a:t>
            </a:r>
            <a:r>
              <a:rPr lang="ru-RU" baseline="0" dirty="0" smtClean="0"/>
              <a:t>просмотр содержимого</a:t>
            </a:r>
            <a:r>
              <a:rPr lang="en-US" baseline="0" dirty="0" smtClean="0"/>
              <a:t>(</a:t>
            </a:r>
            <a:r>
              <a:rPr lang="ru-RU" baseline="0" dirty="0" smtClean="0"/>
              <a:t>маленькое </a:t>
            </a:r>
            <a:r>
              <a:rPr lang="en-US" baseline="0" dirty="0" smtClean="0"/>
              <a:t>Ls)</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cd</a:t>
            </a:r>
            <a:r>
              <a:rPr lang="ru-RU" baseline="0" dirty="0" smtClean="0"/>
              <a:t>    перейти в другой каталог</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touch file.txt</a:t>
            </a:r>
            <a:r>
              <a:rPr lang="ru-RU" baseline="0" dirty="0" smtClean="0"/>
              <a:t>     создать файл</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252539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https://doka.guide/tools/dockerfile/</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https://habr.com/ru/company/ruvds/blog/439980/</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Прототипом контейнера является образ, в </a:t>
            </a:r>
            <a:r>
              <a:rPr lang="ru-RU" sz="1200" b="1" i="0" kern="1200" dirty="0" err="1" smtClean="0">
                <a:solidFill>
                  <a:schemeClr val="tx1"/>
                </a:solidFill>
                <a:effectLst/>
                <a:latin typeface="+mn-lt"/>
                <a:ea typeface="+mn-ea"/>
                <a:cs typeface="+mn-cs"/>
              </a:rPr>
              <a:t>Dockerfile</a:t>
            </a:r>
            <a:r>
              <a:rPr lang="ru-RU" sz="1200" b="1" i="0" kern="1200" dirty="0" smtClean="0">
                <a:solidFill>
                  <a:schemeClr val="tx1"/>
                </a:solidFill>
                <a:effectLst/>
                <a:latin typeface="+mn-lt"/>
                <a:ea typeface="+mn-ea"/>
                <a:cs typeface="+mn-cs"/>
              </a:rPr>
              <a:t> описывают процесс его создания в виде набора инструкций</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Инструкции записываются построчно. На первом месте указывается команда для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которую нужно выполнить, а затем — список аргументов этой команды:</a:t>
            </a:r>
          </a:p>
          <a:p>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Comment</a:t>
            </a: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INSTRUCTION </a:t>
            </a:r>
            <a:r>
              <a:rPr lang="ru-RU" sz="1200" kern="1200" dirty="0" err="1" smtClean="0">
                <a:solidFill>
                  <a:schemeClr val="tx1"/>
                </a:solidFill>
                <a:effectLst/>
                <a:latin typeface="+mn-lt"/>
                <a:ea typeface="+mn-ea"/>
                <a:cs typeface="+mn-cs"/>
              </a:rPr>
              <a:t>arguments</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Каждая новая инструкция — новый слой. В качестве инструкции можно выполнить команду в терминале, скопировать файлы внутрь образа или настроить связь с внешним миром с помощью сетевого окружения и томов.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объединяет файловые системы отдельных слоёв в одну во время сборки, используя механизм </a:t>
            </a:r>
            <a:r>
              <a:rPr lang="ru-RU" sz="1200" b="0" i="0" kern="1200" dirty="0" err="1" smtClean="0">
                <a:solidFill>
                  <a:schemeClr val="tx1"/>
                </a:solidFill>
                <a:effectLst/>
                <a:latin typeface="+mn-lt"/>
                <a:ea typeface="+mn-ea"/>
                <a:cs typeface="+mn-cs"/>
                <a:hlinkClick r:id="rId3"/>
              </a:rPr>
              <a:t>Union</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File</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Systems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Концепция слоёв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оптимальным образом хранить данные на жёстком диске.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загружает только те слои, которых не было на компьютере прежде. При этом слой из одного образа может подойти и к другому.</a:t>
            </a:r>
          </a:p>
          <a:p>
            <a:r>
              <a:rPr lang="ru-RU" sz="1200" b="0" i="0" kern="1200" dirty="0" smtClean="0">
                <a:solidFill>
                  <a:schemeClr val="tx1"/>
                </a:solidFill>
                <a:effectLst/>
                <a:latin typeface="+mn-lt"/>
                <a:ea typeface="+mn-ea"/>
                <a:cs typeface="+mn-cs"/>
              </a:rPr>
              <a:t>После того как слои образа описаны в файле конфигурации, необходимо произвести сборку образа с помощью команды:</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a:t>
            </a:r>
          </a:p>
          <a:p>
            <a:endParaRPr lang="ru-RU"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5331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ru-RU" sz="1200" b="0" i="0" kern="1200" dirty="0" smtClean="0">
                <a:solidFill>
                  <a:schemeClr val="tx1"/>
                </a:solidFill>
                <a:effectLst/>
                <a:latin typeface="+mn-lt"/>
                <a:ea typeface="+mn-ea"/>
                <a:cs typeface="+mn-cs"/>
              </a:rPr>
              <a:t>У монолита было много недостатков, которые привели к изобретению </a:t>
            </a:r>
            <a:r>
              <a:rPr lang="ru-RU" sz="1200" b="0" i="0" kern="1200" dirty="0" err="1" smtClean="0">
                <a:solidFill>
                  <a:schemeClr val="tx1"/>
                </a:solidFill>
                <a:effectLst/>
                <a:latin typeface="+mn-lt"/>
                <a:ea typeface="+mn-ea"/>
                <a:cs typeface="+mn-cs"/>
              </a:rPr>
              <a:t>микросервисов</a:t>
            </a:r>
            <a:r>
              <a:rPr lang="ru-RU" sz="1200" b="0" i="0" kern="1200" dirty="0" smtClean="0">
                <a:solidFill>
                  <a:schemeClr val="tx1"/>
                </a:solidFill>
                <a:effectLst/>
                <a:latin typeface="+mn-lt"/>
                <a:ea typeface="+mn-ea"/>
                <a:cs typeface="+mn-cs"/>
              </a:rPr>
              <a:t>. Он разбивает весь процесс на более мелкие, слабо связанные </a:t>
            </a:r>
            <a:r>
              <a:rPr lang="ru-RU" sz="1200" b="0" i="0" kern="1200" dirty="0" err="1" smtClean="0">
                <a:solidFill>
                  <a:schemeClr val="tx1"/>
                </a:solidFill>
                <a:effectLst/>
                <a:latin typeface="+mn-lt"/>
                <a:ea typeface="+mn-ea"/>
                <a:cs typeface="+mn-cs"/>
              </a:rPr>
              <a:t>микросервисы</a:t>
            </a:r>
            <a:r>
              <a:rPr lang="ru-RU" sz="1200" b="0" i="0" kern="1200" dirty="0" smtClean="0">
                <a:solidFill>
                  <a:schemeClr val="tx1"/>
                </a:solidFill>
                <a:effectLst/>
                <a:latin typeface="+mn-lt"/>
                <a:ea typeface="+mn-ea"/>
                <a:cs typeface="+mn-cs"/>
              </a:rPr>
              <a:t>. В модели </a:t>
            </a:r>
            <a:r>
              <a:rPr lang="ru-RU" sz="1200" b="0" i="0" kern="1200" dirty="0" err="1" smtClean="0">
                <a:solidFill>
                  <a:schemeClr val="tx1"/>
                </a:solidFill>
                <a:effectLst/>
                <a:latin typeface="+mn-lt"/>
                <a:ea typeface="+mn-ea"/>
                <a:cs typeface="+mn-cs"/>
              </a:rPr>
              <a:t>микрослужб</a:t>
            </a:r>
            <a:r>
              <a:rPr lang="ru-RU" sz="1200" b="0" i="0" kern="1200" dirty="0" smtClean="0">
                <a:solidFill>
                  <a:schemeClr val="tx1"/>
                </a:solidFill>
                <a:effectLst/>
                <a:latin typeface="+mn-lt"/>
                <a:ea typeface="+mn-ea"/>
                <a:cs typeface="+mn-cs"/>
              </a:rPr>
              <a:t> одна отдельная бизнес-функция будет объединена с другими </a:t>
            </a:r>
            <a:r>
              <a:rPr lang="ru-RU" sz="1200" b="0" i="0" kern="1200" dirty="0" err="1" smtClean="0">
                <a:solidFill>
                  <a:schemeClr val="tx1"/>
                </a:solidFill>
                <a:effectLst/>
                <a:latin typeface="+mn-lt"/>
                <a:ea typeface="+mn-ea"/>
                <a:cs typeface="+mn-cs"/>
              </a:rPr>
              <a:t>микрослужбами</a:t>
            </a:r>
            <a:r>
              <a:rPr lang="ru-RU" sz="1200" b="0" i="0" kern="1200" dirty="0" smtClean="0">
                <a:solidFill>
                  <a:schemeClr val="tx1"/>
                </a:solidFill>
                <a:effectLst/>
                <a:latin typeface="+mn-lt"/>
                <a:ea typeface="+mn-ea"/>
                <a:cs typeface="+mn-cs"/>
              </a:rPr>
              <a:t>, чтобы обеспечить полное бизнес-приложение в этом подходе. Связь между </a:t>
            </a:r>
            <a:r>
              <a:rPr lang="ru-RU" sz="1200" b="0" i="0" kern="1200" dirty="0" err="1" smtClean="0">
                <a:solidFill>
                  <a:schemeClr val="tx1"/>
                </a:solidFill>
                <a:effectLst/>
                <a:latin typeface="+mn-lt"/>
                <a:ea typeface="+mn-ea"/>
                <a:cs typeface="+mn-cs"/>
              </a:rPr>
              <a:t>микросервисами</a:t>
            </a:r>
            <a:r>
              <a:rPr lang="ru-RU" sz="1200" b="0" i="0" kern="1200" dirty="0" smtClean="0">
                <a:solidFill>
                  <a:schemeClr val="tx1"/>
                </a:solidFill>
                <a:effectLst/>
                <a:latin typeface="+mn-lt"/>
                <a:ea typeface="+mn-ea"/>
                <a:cs typeface="+mn-cs"/>
              </a:rPr>
              <a:t> в основном осуществляется через API, каждый из которых предоставляет свою функциональность в виде четко определенного интерфейса. Каждый процесс связан только со своими данными, что делает дизайн намного лучше. Следовательно, такие факторы, как масштабируемость, надежность и доступность, становятся намного лучше.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137787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https://doka.guide/tools/dockerfile/</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https://habr.com/ru/company/ruvds/blog/439980/</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Прототипом контейнера является образ, в </a:t>
            </a:r>
            <a:r>
              <a:rPr lang="ru-RU" sz="1200" b="1" i="0" kern="1200" dirty="0" err="1" smtClean="0">
                <a:solidFill>
                  <a:schemeClr val="tx1"/>
                </a:solidFill>
                <a:effectLst/>
                <a:latin typeface="+mn-lt"/>
                <a:ea typeface="+mn-ea"/>
                <a:cs typeface="+mn-cs"/>
              </a:rPr>
              <a:t>Dockerfile</a:t>
            </a:r>
            <a:r>
              <a:rPr lang="ru-RU" sz="1200" b="1" i="0" kern="1200" dirty="0" smtClean="0">
                <a:solidFill>
                  <a:schemeClr val="tx1"/>
                </a:solidFill>
                <a:effectLst/>
                <a:latin typeface="+mn-lt"/>
                <a:ea typeface="+mn-ea"/>
                <a:cs typeface="+mn-cs"/>
              </a:rPr>
              <a:t> описывают процесс его создания в виде набора инструкций</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Инструкции записываются построчно. На первом месте указывается команда для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которую нужно выполнить, а затем — список аргументов этой команды:</a:t>
            </a:r>
          </a:p>
          <a:p>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Comment</a:t>
            </a: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INSTRUCTION </a:t>
            </a:r>
            <a:r>
              <a:rPr lang="ru-RU" sz="1200" kern="1200" dirty="0" err="1" smtClean="0">
                <a:solidFill>
                  <a:schemeClr val="tx1"/>
                </a:solidFill>
                <a:effectLst/>
                <a:latin typeface="+mn-lt"/>
                <a:ea typeface="+mn-ea"/>
                <a:cs typeface="+mn-cs"/>
              </a:rPr>
              <a:t>arguments</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Каждая новая инструкция — новый слой. В качестве инструкции можно выполнить команду в терминале, скопировать файлы внутрь образа или настроить связь с внешним миром с помощью сетевого окружения и томов.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объединяет файловые системы отдельных слоёв в одну во время сборки, используя механизм </a:t>
            </a:r>
            <a:r>
              <a:rPr lang="ru-RU" sz="1200" b="0" i="0" kern="1200" dirty="0" err="1" smtClean="0">
                <a:solidFill>
                  <a:schemeClr val="tx1"/>
                </a:solidFill>
                <a:effectLst/>
                <a:latin typeface="+mn-lt"/>
                <a:ea typeface="+mn-ea"/>
                <a:cs typeface="+mn-cs"/>
                <a:hlinkClick r:id="rId3"/>
              </a:rPr>
              <a:t>Union</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File</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Systems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Концепция слоёв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оптимальным образом хранить данные на жёстком диске.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загружает только те слои, которых не было на компьютере прежде. При этом слой из одного образа может подойти и к другому.</a:t>
            </a:r>
          </a:p>
          <a:p>
            <a:r>
              <a:rPr lang="ru-RU" sz="1200" b="0" i="0" kern="1200" dirty="0" smtClean="0">
                <a:solidFill>
                  <a:schemeClr val="tx1"/>
                </a:solidFill>
                <a:effectLst/>
                <a:latin typeface="+mn-lt"/>
                <a:ea typeface="+mn-ea"/>
                <a:cs typeface="+mn-cs"/>
              </a:rPr>
              <a:t>После того как слои образа описаны в файле конфигурации, необходимо произвести сборку образа с помощью команды:</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a:t>
            </a:r>
          </a:p>
          <a:p>
            <a:endParaRPr lang="ru-RU"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1525128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RUN — выполняет команду и создаёт слой образа. Используется для установки в контейнер пакетов.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CMD — описывает команду с аргументами, которую нужно выполнить когда контейнер будет запущен. Аргументы могут быть переопределены при запуске контейнера. </a:t>
            </a:r>
            <a:r>
              <a:rPr lang="ru-RU" sz="1200" b="1" i="0" kern="1200" dirty="0" smtClean="0">
                <a:solidFill>
                  <a:schemeClr val="tx1"/>
                </a:solidFill>
                <a:effectLst/>
                <a:latin typeface="+mn-lt"/>
                <a:ea typeface="+mn-ea"/>
                <a:cs typeface="+mn-cs"/>
              </a:rPr>
              <a:t>В файле может присутствовать лишь одна инструкция CMD</a:t>
            </a:r>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Если в файле есть несколько таких инструкций, система проигнорирует все кроме последней.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WORKDIR — задаёт рабочую директорию для следующей инструкции.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COPY</a:t>
            </a:r>
            <a:r>
              <a:rPr lang="ru-RU"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COPY . /</a:t>
            </a:r>
            <a:r>
              <a:rPr lang="ru-RU" dirty="0" err="1" smtClean="0"/>
              <a:t>app</a:t>
            </a:r>
            <a:r>
              <a:rPr lang="ru-RU" dirty="0" smtClean="0"/>
              <a:t>   </a:t>
            </a:r>
            <a:r>
              <a:rPr lang="ru-RU" sz="1200" b="0" i="0" kern="1200" dirty="0" smtClean="0">
                <a:solidFill>
                  <a:schemeClr val="tx1"/>
                </a:solidFill>
                <a:effectLst/>
                <a:latin typeface="+mn-lt"/>
                <a:ea typeface="+mn-ea"/>
                <a:cs typeface="+mn-cs"/>
              </a:rPr>
              <a:t>перенесём все содержимое папки, где лежит </a:t>
            </a:r>
            <a:r>
              <a:rPr lang="ru-RU" dirty="0" err="1" smtClean="0"/>
              <a:t>Dockerfile</a:t>
            </a:r>
            <a:r>
              <a:rPr lang="ru-RU" sz="1200" b="0" i="0" kern="1200" dirty="0" smtClean="0">
                <a:solidFill>
                  <a:schemeClr val="tx1"/>
                </a:solidFill>
                <a:effectLst/>
                <a:latin typeface="+mn-lt"/>
                <a:ea typeface="+mn-ea"/>
                <a:cs typeface="+mn-cs"/>
              </a:rPr>
              <a:t> в папку </a:t>
            </a:r>
            <a:r>
              <a:rPr lang="ru-RU" dirty="0" smtClean="0"/>
              <a:t>/</a:t>
            </a:r>
            <a:r>
              <a:rPr lang="ru-RU" dirty="0" err="1" smtClean="0"/>
              <a:t>app</a:t>
            </a:r>
            <a:r>
              <a:rPr lang="ru-RU" sz="1200" b="0" i="0" kern="1200" dirty="0" smtClean="0">
                <a:solidFill>
                  <a:schemeClr val="tx1"/>
                </a:solidFill>
                <a:effectLst/>
                <a:latin typeface="+mn-lt"/>
                <a:ea typeface="+mn-ea"/>
                <a:cs typeface="+mn-cs"/>
              </a:rPr>
              <a:t> внутри образа в текущую рабочую директорию образа. Если целевая директория не существует, эта инструкция её создаст.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Терминал удобен для выполнения небольших команд.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Когда кода становиться слишком много, то всегда проще поместить его в некий файл, а позже выполнить.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 можете помещать описание образов в отдельный файл, что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Он позволяет описать характеристики подключаемого образа и сообщает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 том, как собирать образы, на основе которых создаются контейнеры.</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Файл </a:t>
            </a:r>
            <a:r>
              <a:rPr lang="ru-RU" sz="1200" b="0" i="0" u="none" strike="noStrike" kern="1200" dirty="0" err="1" smtClean="0">
                <a:solidFill>
                  <a:schemeClr val="tx1"/>
                </a:solidFill>
                <a:effectLst/>
                <a:latin typeface="+mn-lt"/>
                <a:ea typeface="+mn-ea"/>
                <a:cs typeface="+mn-cs"/>
                <a:hlinkClick r:id="rId4"/>
              </a:rPr>
              <a:t>Dockerfile</a:t>
            </a:r>
            <a:r>
              <a:rPr lang="ru-RU" sz="1200" b="0" i="0" kern="1200" dirty="0" smtClean="0">
                <a:solidFill>
                  <a:schemeClr val="tx1"/>
                </a:solidFill>
                <a:effectLst/>
                <a:latin typeface="+mn-lt"/>
                <a:ea typeface="+mn-ea"/>
                <a:cs typeface="+mn-cs"/>
              </a:rPr>
              <a:t> содержит набор инструкций, следуя которым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будет собирать образ контейнера. Этот файл содержит описание базового образа, который будет представлять собой исходный слой образа. Среди популярных официальных базовых образов можно отметить </a:t>
            </a:r>
            <a:r>
              <a:rPr lang="ru-RU" sz="1200" b="0" i="0" u="none" strike="noStrike" kern="1200" dirty="0" err="1" smtClean="0">
                <a:solidFill>
                  <a:schemeClr val="tx1"/>
                </a:solidFill>
                <a:effectLst/>
                <a:latin typeface="+mn-lt"/>
                <a:ea typeface="+mn-ea"/>
                <a:cs typeface="+mn-cs"/>
                <a:hlinkClick r:id="rId5"/>
              </a:rPr>
              <a:t>python</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6"/>
              </a:rPr>
              <a:t>ubuntu</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7"/>
              </a:rPr>
              <a:t>alpine</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образ контейнера, поверх базового образа, можно добавлять дополнительные слои. Делается это в соответствии с инструкциями из </a:t>
            </a:r>
            <a:r>
              <a:rPr lang="ru-RU" dirty="0" err="1" smtClean="0"/>
              <a:t>Dockerfile</a:t>
            </a:r>
            <a:r>
              <a:rPr lang="ru-RU" sz="1200" b="0" i="0" kern="1200" dirty="0" smtClean="0">
                <a:solidFill>
                  <a:schemeClr val="tx1"/>
                </a:solidFill>
                <a:effectLst/>
                <a:latin typeface="+mn-lt"/>
                <a:ea typeface="+mn-ea"/>
                <a:cs typeface="+mn-cs"/>
              </a:rPr>
              <a:t>. Например, если </a:t>
            </a:r>
            <a:r>
              <a:rPr lang="ru-RU" dirty="0" err="1" smtClean="0"/>
              <a:t>Dockerfile</a:t>
            </a:r>
            <a:r>
              <a:rPr lang="ru-RU" sz="1200" b="0" i="0" kern="1200" dirty="0" smtClean="0">
                <a:solidFill>
                  <a:schemeClr val="tx1"/>
                </a:solidFill>
                <a:effectLst/>
                <a:latin typeface="+mn-lt"/>
                <a:ea typeface="+mn-ea"/>
                <a:cs typeface="+mn-cs"/>
              </a:rPr>
              <a:t> описывает образ, который планируется использовать для решения задач машинного обучения, то в нём могут быть инструкции для включения в промежуточный слой такого образа библиотек </a:t>
            </a:r>
            <a:r>
              <a:rPr lang="ru-RU" sz="1200" b="0" i="0" kern="1200" dirty="0" err="1" smtClean="0">
                <a:solidFill>
                  <a:schemeClr val="tx1"/>
                </a:solidFill>
                <a:effectLst/>
                <a:latin typeface="+mn-lt"/>
                <a:ea typeface="+mn-ea"/>
                <a:cs typeface="+mn-cs"/>
              </a:rPr>
              <a:t>NumPy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Pandas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Scikit-learn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 наконец, в образе может содержаться, поверх всех остальных, ещё один тонкий слой, данные, хранящиеся в котором, поддаются изменению. Это — небольшой по объёму слой, содержащий программу, которую планируется запускать в контейнере.</a:t>
            </a:r>
            <a:r>
              <a:rPr lang="ru-RU" dirty="0" smtClean="0"/>
              <a:t/>
            </a:r>
            <a:br>
              <a:rPr lang="ru-RU" dirty="0" smtClean="0"/>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Инструкция </a:t>
            </a:r>
            <a:r>
              <a:rPr lang="ru-RU" sz="1200" b="0" i="0" u="none" strike="noStrike" kern="1200" dirty="0" smtClean="0">
                <a:solidFill>
                  <a:schemeClr val="tx1"/>
                </a:solidFill>
                <a:effectLst/>
                <a:latin typeface="+mn-lt"/>
                <a:ea typeface="+mn-ea"/>
                <a:cs typeface="+mn-cs"/>
                <a:hlinkClick r:id="rId8"/>
              </a:rPr>
              <a:t>RUN</a:t>
            </a:r>
            <a:r>
              <a:rPr lang="ru-RU" sz="1200" b="0" i="0" kern="1200" dirty="0" smtClean="0">
                <a:solidFill>
                  <a:schemeClr val="tx1"/>
                </a:solidFill>
                <a:effectLst/>
                <a:latin typeface="+mn-lt"/>
                <a:ea typeface="+mn-ea"/>
                <a:cs typeface="+mn-cs"/>
              </a:rPr>
              <a:t> позволяет создать слой во время сборки образа. После её выполнения в образ добавляется новый слой, его состояние фиксируется. Инструкция </a:t>
            </a:r>
            <a:r>
              <a:rPr lang="ru-RU" dirty="0" smtClean="0"/>
              <a:t>RUN</a:t>
            </a:r>
            <a:r>
              <a:rPr lang="ru-RU" sz="1200" b="0" i="0" kern="1200" dirty="0" smtClean="0">
                <a:solidFill>
                  <a:schemeClr val="tx1"/>
                </a:solidFill>
                <a:effectLst/>
                <a:latin typeface="+mn-lt"/>
                <a:ea typeface="+mn-ea"/>
                <a:cs typeface="+mn-cs"/>
              </a:rPr>
              <a:t> часто используется для установки в образы дополнительных пакетов. В предыдущем примере инструкция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sz="1200" b="0" i="0" kern="1200" dirty="0" smtClean="0">
                <a:solidFill>
                  <a:schemeClr val="tx1"/>
                </a:solidFill>
                <a:effectLst/>
                <a:latin typeface="+mn-lt"/>
                <a:ea typeface="+mn-ea"/>
                <a:cs typeface="+mn-cs"/>
              </a:rPr>
              <a:t> сообщает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 том, что системе нужно обновить пакеты из базового образа. Вслед за этими двумя командами идёт команда </a:t>
            </a:r>
            <a:r>
              <a:rPr lang="ru-RU" dirty="0" smtClean="0"/>
              <a:t>&amp;&amp;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 указывающая на то, что в образ нужно установить </a:t>
            </a:r>
            <a:r>
              <a:rPr lang="ru-RU" sz="1200" b="0" i="0" kern="1200" dirty="0" err="1" smtClean="0">
                <a:solidFill>
                  <a:schemeClr val="tx1"/>
                </a:solidFill>
                <a:effectLst/>
                <a:latin typeface="+mn-lt"/>
                <a:ea typeface="+mn-ea"/>
                <a:cs typeface="+mn-cs"/>
              </a:rPr>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То, что в командах выглядит как </a:t>
            </a:r>
            <a:r>
              <a:rPr lang="ru-RU" dirty="0" err="1" smtClean="0"/>
              <a:t>apk</a:t>
            </a:r>
            <a:r>
              <a:rPr lang="ru-RU" sz="1200" b="0" i="0" kern="1200" dirty="0" smtClean="0">
                <a:solidFill>
                  <a:schemeClr val="tx1"/>
                </a:solidFill>
                <a:effectLst/>
                <a:latin typeface="+mn-lt"/>
                <a:ea typeface="+mn-ea"/>
                <a:cs typeface="+mn-cs"/>
              </a:rPr>
              <a:t> — это сокращение от </a:t>
            </a:r>
            <a:r>
              <a:rPr lang="ru-RU" sz="1200" b="0" i="0" u="none" strike="noStrike" kern="1200" dirty="0" err="1" smtClean="0">
                <a:solidFill>
                  <a:schemeClr val="tx1"/>
                </a:solidFill>
                <a:effectLst/>
                <a:latin typeface="+mn-lt"/>
                <a:ea typeface="+mn-ea"/>
                <a:cs typeface="+mn-cs"/>
                <a:hlinkClick r:id="rId9"/>
              </a:rPr>
              <a:t>Alpine</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Linux</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package</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manager</a:t>
            </a:r>
            <a:r>
              <a:rPr lang="ru-RU" sz="1200" b="0" i="0" kern="1200" dirty="0" smtClean="0">
                <a:solidFill>
                  <a:schemeClr val="tx1"/>
                </a:solidFill>
                <a:effectLst/>
                <a:latin typeface="+mn-lt"/>
                <a:ea typeface="+mn-ea"/>
                <a:cs typeface="+mn-cs"/>
              </a:rPr>
              <a:t> (менеджер пакетов </a:t>
            </a:r>
            <a:r>
              <a:rPr lang="ru-RU" sz="1200" b="0" i="0" kern="1200" dirty="0" err="1" smtClean="0">
                <a:solidFill>
                  <a:schemeClr val="tx1"/>
                </a:solidFill>
                <a:effectLst/>
                <a:latin typeface="+mn-lt"/>
                <a:ea typeface="+mn-ea"/>
                <a:cs typeface="+mn-cs"/>
              </a:rPr>
              <a:t>Alpine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Если вы используете базовый образ какой-то другой ОС семейства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тогда вам, например, при использовании </a:t>
            </a:r>
            <a:r>
              <a:rPr lang="ru-RU" sz="1200" b="0" i="0" kern="1200" dirty="0" err="1" smtClean="0">
                <a:solidFill>
                  <a:schemeClr val="tx1"/>
                </a:solidFill>
                <a:effectLst/>
                <a:latin typeface="+mn-lt"/>
                <a:ea typeface="+mn-ea"/>
                <a:cs typeface="+mn-cs"/>
              </a:rPr>
              <a:t>Ubuntu</a:t>
            </a:r>
            <a:r>
              <a:rPr lang="ru-RU" sz="1200" b="0" i="0" kern="1200" dirty="0" smtClean="0">
                <a:solidFill>
                  <a:schemeClr val="tx1"/>
                </a:solidFill>
                <a:effectLst/>
                <a:latin typeface="+mn-lt"/>
                <a:ea typeface="+mn-ea"/>
                <a:cs typeface="+mn-cs"/>
              </a:rPr>
              <a:t>, для установки пакетов может понадобиться команда вида </a:t>
            </a:r>
            <a:r>
              <a:rPr lang="ru-RU" dirty="0" smtClean="0"/>
              <a:t>RUN </a:t>
            </a:r>
            <a:r>
              <a:rPr lang="ru-RU" dirty="0" err="1" smtClean="0"/>
              <a:t>apt-get</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
            </a:r>
            <a:br>
              <a:rPr lang="ru-RU" dirty="0" smtClean="0"/>
            </a:br>
            <a:r>
              <a:rPr lang="ru-RU" sz="1200" b="0" i="0" kern="1200" dirty="0" smtClean="0">
                <a:solidFill>
                  <a:schemeClr val="tx1"/>
                </a:solidFill>
                <a:effectLst/>
                <a:latin typeface="+mn-lt"/>
                <a:ea typeface="+mn-ea"/>
                <a:cs typeface="+mn-cs"/>
              </a:rPr>
              <a:t>Инструкция </a:t>
            </a:r>
            <a:r>
              <a:rPr lang="ru-RU" dirty="0" smtClean="0"/>
              <a:t>RUN</a:t>
            </a:r>
            <a:r>
              <a:rPr lang="ru-RU" sz="1200" b="0" i="0" kern="1200" dirty="0" smtClean="0">
                <a:solidFill>
                  <a:schemeClr val="tx1"/>
                </a:solidFill>
                <a:effectLst/>
                <a:latin typeface="+mn-lt"/>
                <a:ea typeface="+mn-ea"/>
                <a:cs typeface="+mn-cs"/>
              </a:rPr>
              <a:t> и схожие с ней инструкции — такие, как </a:t>
            </a:r>
            <a:r>
              <a:rPr lang="ru-RU" dirty="0" smtClean="0"/>
              <a:t>CMD</a:t>
            </a:r>
            <a:r>
              <a:rPr lang="ru-RU" sz="1200" b="0" i="0" kern="1200" dirty="0" smtClean="0">
                <a:solidFill>
                  <a:schemeClr val="tx1"/>
                </a:solidFill>
                <a:effectLst/>
                <a:latin typeface="+mn-lt"/>
                <a:ea typeface="+mn-ea"/>
                <a:cs typeface="+mn-cs"/>
              </a:rPr>
              <a:t> и </a:t>
            </a:r>
            <a:r>
              <a:rPr lang="ru-RU" dirty="0" smtClean="0"/>
              <a:t>ENTRYPOINT</a:t>
            </a:r>
            <a:r>
              <a:rPr lang="ru-RU" sz="1200" b="0" i="0" kern="1200" dirty="0" smtClean="0">
                <a:solidFill>
                  <a:schemeClr val="tx1"/>
                </a:solidFill>
                <a:effectLst/>
                <a:latin typeface="+mn-lt"/>
                <a:ea typeface="+mn-ea"/>
                <a:cs typeface="+mn-cs"/>
              </a:rPr>
              <a:t>, могут быть использованы либо в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-форме, либо в </a:t>
            </a:r>
            <a:r>
              <a:rPr lang="ru-RU" sz="1200" b="0" i="0" kern="1200" dirty="0" err="1" smtClean="0">
                <a:solidFill>
                  <a:schemeClr val="tx1"/>
                </a:solidFill>
                <a:effectLst/>
                <a:latin typeface="+mn-lt"/>
                <a:ea typeface="+mn-ea"/>
                <a:cs typeface="+mn-cs"/>
              </a:rPr>
              <a:t>shell</a:t>
            </a:r>
            <a:r>
              <a:rPr lang="ru-RU" sz="1200" b="0" i="0" kern="1200" dirty="0" smtClean="0">
                <a:solidFill>
                  <a:schemeClr val="tx1"/>
                </a:solidFill>
                <a:effectLst/>
                <a:latin typeface="+mn-lt"/>
                <a:ea typeface="+mn-ea"/>
                <a:cs typeface="+mn-cs"/>
              </a:rPr>
              <a:t>-форме.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-форма использует синтаксис, напоминающий описание JSON-массива. Например, это может выглядеть так: </a:t>
            </a:r>
            <a:r>
              <a:rPr lang="ru-RU" dirty="0" smtClean="0"/>
              <a:t>RUN ["</a:t>
            </a:r>
            <a:r>
              <a:rPr lang="ru-RU" dirty="0" err="1" smtClean="0"/>
              <a:t>my_executable</a:t>
            </a:r>
            <a:r>
              <a:rPr lang="ru-RU" dirty="0" smtClean="0"/>
              <a:t>", "my_first_param1", "my_second_param2"]</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предыдущем примере мы использовали </a:t>
            </a:r>
            <a:r>
              <a:rPr lang="ru-RU" sz="1200" b="0" i="0" kern="1200" dirty="0" err="1" smtClean="0">
                <a:solidFill>
                  <a:schemeClr val="tx1"/>
                </a:solidFill>
                <a:effectLst/>
                <a:latin typeface="+mn-lt"/>
                <a:ea typeface="+mn-ea"/>
                <a:cs typeface="+mn-cs"/>
              </a:rPr>
              <a:t>shell</a:t>
            </a:r>
            <a:r>
              <a:rPr lang="ru-RU" sz="1200" b="0" i="0" kern="1200" dirty="0" smtClean="0">
                <a:solidFill>
                  <a:schemeClr val="tx1"/>
                </a:solidFill>
                <a:effectLst/>
                <a:latin typeface="+mn-lt"/>
                <a:ea typeface="+mn-ea"/>
                <a:cs typeface="+mn-cs"/>
              </a:rPr>
              <a:t>-форму инструкции RUN в таком виде: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dirty="0" smtClean="0"/>
              <a:t> &amp;&amp;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Позже в нашем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использована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-форма инструкции </a:t>
            </a:r>
            <a:r>
              <a:rPr lang="ru-RU" dirty="0" smtClean="0"/>
              <a:t>RUN</a:t>
            </a:r>
            <a:r>
              <a:rPr lang="ru-RU" sz="1200" b="0" i="0" kern="1200" dirty="0" smtClean="0">
                <a:solidFill>
                  <a:schemeClr val="tx1"/>
                </a:solidFill>
                <a:effectLst/>
                <a:latin typeface="+mn-lt"/>
                <a:ea typeface="+mn-ea"/>
                <a:cs typeface="+mn-cs"/>
              </a:rPr>
              <a:t>, в виде </a:t>
            </a:r>
            <a:r>
              <a:rPr lang="ru-RU" dirty="0" smtClean="0"/>
              <a:t>RUN ["</a:t>
            </a:r>
            <a:r>
              <a:rPr lang="ru-RU" dirty="0" err="1" smtClean="0"/>
              <a:t>mkdir</a:t>
            </a:r>
            <a:r>
              <a:rPr lang="ru-RU" dirty="0" smtClean="0"/>
              <a:t>", "/</a:t>
            </a:r>
            <a:r>
              <a:rPr lang="ru-RU" dirty="0" err="1" smtClean="0"/>
              <a:t>a_directory</a:t>
            </a:r>
            <a:r>
              <a:rPr lang="ru-RU" dirty="0" smtClean="0"/>
              <a:t>"]</a:t>
            </a:r>
            <a:r>
              <a:rPr lang="ru-RU" sz="1200" b="0" i="0" kern="1200" dirty="0" smtClean="0">
                <a:solidFill>
                  <a:schemeClr val="tx1"/>
                </a:solidFill>
                <a:effectLst/>
                <a:latin typeface="+mn-lt"/>
                <a:ea typeface="+mn-ea"/>
                <a:cs typeface="+mn-cs"/>
              </a:rPr>
              <a:t> для создания директории. При этом, используя инструкцию в такой форме, нужно помнить о необходимости оформления строк с помощью двойных кавычек, как это принято в формате JSON.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1208612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LABEL</a:t>
            </a:r>
            <a:r>
              <a:rPr lang="ru-RU" sz="1200" b="0" i="0" kern="1200" dirty="0" smtClean="0">
                <a:solidFill>
                  <a:schemeClr val="tx1"/>
                </a:solidFill>
                <a:effectLst/>
                <a:latin typeface="+mn-lt"/>
                <a:ea typeface="+mn-ea"/>
                <a:cs typeface="+mn-cs"/>
              </a:rPr>
              <a:t> (метка) позволяет добавлять в образ метаданные. В случае с рассматриваемым сейчас файлом, она включает в себя контактные сведения создателя образа. Объявление меток не замедляет процесс сборки образа и не увеличивает его размер. Они лишь содержат в себе полезную информацию об образе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поэтому их рекомендуется включать в файл. Подробности о работе с метаданными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можно прочитать </a:t>
            </a:r>
            <a:r>
              <a:rPr lang="ru-RU" sz="1200" b="0" i="0" u="none" strike="noStrike" kern="1200" dirty="0" smtClean="0">
                <a:solidFill>
                  <a:schemeClr val="tx1"/>
                </a:solidFill>
                <a:effectLst/>
                <a:latin typeface="+mn-lt"/>
                <a:ea typeface="+mn-ea"/>
                <a:cs typeface="+mn-cs"/>
                <a:hlinkClick r:id="rId4"/>
              </a:rPr>
              <a:t>здесь</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5"/>
              </a:rPr>
              <a:t>ENV</a:t>
            </a:r>
            <a:r>
              <a:rPr lang="ru-RU" sz="1200" b="0" i="0" kern="1200" dirty="0" smtClean="0">
                <a:solidFill>
                  <a:schemeClr val="tx1"/>
                </a:solidFill>
                <a:effectLst/>
                <a:latin typeface="+mn-lt"/>
                <a:ea typeface="+mn-ea"/>
                <a:cs typeface="+mn-cs"/>
              </a:rPr>
              <a:t> позволяет задавать постоянные переменные среды, которые будут доступны в контейнере во время его выполнения(ключи и пароли к сервисам, режим работы).  В предыдущем примере после создания контейнера можно пользоваться переменной </a:t>
            </a:r>
            <a:r>
              <a:rPr lang="ru-RU" dirty="0" smtClean="0"/>
              <a:t>ADMIN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Подстановка переменных среды будет использовать одно и то же значение для каждой переменной на протяжении всей инструкции. Другими словами, в этом примере:</a:t>
            </a:r>
          </a:p>
          <a:p>
            <a:r>
              <a:rPr lang="ru-RU" sz="1200" b="0" i="0" kern="1200" dirty="0" smtClean="0">
                <a:solidFill>
                  <a:schemeClr val="tx1"/>
                </a:solidFill>
                <a:effectLst/>
                <a:latin typeface="+mn-lt"/>
                <a:ea typeface="+mn-ea"/>
                <a:cs typeface="+mn-cs"/>
              </a:rPr>
              <a:t>ENV </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ENV </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 </a:t>
            </a:r>
          </a:p>
          <a:p>
            <a:r>
              <a:rPr lang="ru-RU" sz="1200" b="0" i="0" kern="1200" dirty="0" err="1" smtClean="0">
                <a:solidFill>
                  <a:schemeClr val="tx1"/>
                </a:solidFill>
                <a:effectLst/>
                <a:latin typeface="+mn-lt"/>
                <a:ea typeface="+mn-ea"/>
                <a:cs typeface="+mn-cs"/>
              </a:rPr>
              <a:t>def</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 ENV </a:t>
            </a:r>
          </a:p>
          <a:p>
            <a:r>
              <a:rPr lang="ru-RU" sz="1200" b="0" i="0" kern="1200" dirty="0" err="1" smtClean="0">
                <a:solidFill>
                  <a:schemeClr val="tx1"/>
                </a:solidFill>
                <a:effectLst/>
                <a:latin typeface="+mn-lt"/>
                <a:ea typeface="+mn-ea"/>
                <a:cs typeface="+mn-cs"/>
              </a:rPr>
              <a:t>ghi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приведет </a:t>
            </a:r>
            <a:r>
              <a:rPr lang="ru-RU"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 значению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а не </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 Однако </a:t>
            </a:r>
            <a:r>
              <a:rPr lang="ru-RU" sz="1200" b="0" i="0" kern="1200" dirty="0" err="1" smtClean="0">
                <a:solidFill>
                  <a:schemeClr val="tx1"/>
                </a:solidFill>
                <a:effectLst/>
                <a:latin typeface="+mn-lt"/>
                <a:ea typeface="+mn-ea"/>
                <a:cs typeface="+mn-cs"/>
              </a:rPr>
              <a:t>ghi</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будет иметь значение , </a:t>
            </a:r>
            <a:r>
              <a:rPr lang="ru-RU" sz="1200" b="0" i="0" kern="1200" dirty="0" err="1" smtClean="0">
                <a:solidFill>
                  <a:schemeClr val="tx1"/>
                </a:solidFill>
                <a:effectLst/>
                <a:latin typeface="+mn-lt"/>
                <a:ea typeface="+mn-ea"/>
                <a:cs typeface="+mn-cs"/>
              </a:rPr>
              <a:t>bye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поскольку оно не является частью той же инструкции, для которой задано </a:t>
            </a:r>
            <a:r>
              <a:rPr lang="ru-RU" sz="1200" b="0" i="0" kern="1200" dirty="0" err="1" smtClean="0">
                <a:solidFill>
                  <a:schemeClr val="tx1"/>
                </a:solidFill>
                <a:effectLst/>
                <a:latin typeface="+mn-lt"/>
                <a:ea typeface="+mn-ea"/>
                <a:cs typeface="+mn-cs"/>
              </a:rPr>
              <a:t>abc</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значение </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ENV ADMIN="</a:t>
            </a:r>
            <a:r>
              <a:rPr lang="en-US" sz="1200" b="0" i="0" kern="1200" dirty="0" err="1" smtClean="0">
                <a:solidFill>
                  <a:schemeClr val="tx1"/>
                </a:solidFill>
                <a:effectLst/>
                <a:latin typeface="+mn-lt"/>
                <a:ea typeface="+mn-ea"/>
                <a:cs typeface="+mn-cs"/>
              </a:rPr>
              <a:t>jeff</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ENV NODE_ENV=production</a:t>
            </a:r>
            <a:r>
              <a:rPr lang="ru-RU" sz="1200" b="0" i="0" kern="1200" dirty="0" smtClean="0">
                <a:solidFill>
                  <a:schemeClr val="tx1"/>
                </a:solidFill>
                <a:effectLst/>
                <a:latin typeface="+mn-lt"/>
                <a:ea typeface="+mn-ea"/>
                <a:cs typeface="+mn-cs"/>
              </a:rPr>
              <a:t> - запуск приложения Node.js для конечного пользователя</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ARG. </a:t>
            </a:r>
            <a:r>
              <a:rPr lang="ru-RU" sz="1200" b="1" i="0" kern="1200" dirty="0" smtClean="0">
                <a:solidFill>
                  <a:schemeClr val="tx1"/>
                </a:solidFill>
                <a:effectLst/>
                <a:latin typeface="+mn-lt"/>
                <a:ea typeface="+mn-ea"/>
                <a:cs typeface="+mn-cs"/>
              </a:rPr>
              <a:t>Аргументы командной строки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ARG user=deploy</a:t>
            </a:r>
          </a:p>
          <a:p>
            <a:r>
              <a:rPr lang="ru-RU" sz="1200" b="0" i="0" kern="1200" dirty="0" smtClean="0">
                <a:solidFill>
                  <a:schemeClr val="tx1"/>
                </a:solidFill>
                <a:effectLst/>
                <a:latin typeface="+mn-lt"/>
                <a:ea typeface="+mn-ea"/>
                <a:cs typeface="+mn-cs"/>
              </a:rPr>
              <a:t>Во время сборки эти аргументы можно использовать как переменные, достаточно их определить инструкцией ARG. Можно задать и значения по умолчанию на тот случай, если пользователь не укажет нужные аргументы. Например, передать имя пользователя внутрь контейнера можно следующим образом:</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build-arg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user</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node_user</a:t>
            </a:r>
            <a:r>
              <a:rPr lang="ru-RU" sz="120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6"/>
              </a:rPr>
              <a:t>ADD</a:t>
            </a:r>
            <a:r>
              <a:rPr lang="ru-RU" sz="1200" b="0" i="0" kern="1200" dirty="0" smtClean="0">
                <a:solidFill>
                  <a:schemeClr val="tx1"/>
                </a:solidFill>
                <a:effectLst/>
                <a:latin typeface="+mn-lt"/>
                <a:ea typeface="+mn-ea"/>
                <a:cs typeface="+mn-cs"/>
              </a:rPr>
              <a:t> позволяет решать те же задачи, что и </a:t>
            </a:r>
            <a:r>
              <a:rPr lang="ru-RU" dirty="0" smtClean="0"/>
              <a:t>COPY</a:t>
            </a:r>
            <a:r>
              <a:rPr lang="ru-RU" sz="1200" b="0" i="0" kern="1200" dirty="0" smtClean="0">
                <a:solidFill>
                  <a:schemeClr val="tx1"/>
                </a:solidFill>
                <a:effectLst/>
                <a:latin typeface="+mn-lt"/>
                <a:ea typeface="+mn-ea"/>
                <a:cs typeface="+mn-cs"/>
              </a:rPr>
              <a:t>, но с ней связана ещё пара вариантов использования. Так, с помощью этой инструкции можно добавлять в контейнер файлы, загруженные из удалённых источников-интернет, а также распаковывать локальные .</a:t>
            </a:r>
            <a:r>
              <a:rPr lang="ru-RU" sz="1200" b="0" i="0" kern="1200" dirty="0" err="1" smtClean="0">
                <a:solidFill>
                  <a:schemeClr val="tx1"/>
                </a:solidFill>
                <a:effectLst/>
                <a:latin typeface="+mn-lt"/>
                <a:ea typeface="+mn-ea"/>
                <a:cs typeface="+mn-cs"/>
              </a:rPr>
              <a:t>tar</a:t>
            </a:r>
            <a:r>
              <a:rPr lang="ru-RU" sz="1200" b="0" i="0" kern="1200" dirty="0" smtClean="0">
                <a:solidFill>
                  <a:schemeClr val="tx1"/>
                </a:solidFill>
                <a:effectLst/>
                <a:latin typeface="+mn-lt"/>
                <a:ea typeface="+mn-ea"/>
                <a:cs typeface="+mn-cs"/>
              </a:rPr>
              <a:t>-файлы.</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этом примере инструкция </a:t>
            </a:r>
            <a:r>
              <a:rPr lang="ru-RU" dirty="0" smtClean="0"/>
              <a:t>ADD</a:t>
            </a:r>
            <a:r>
              <a:rPr lang="ru-RU" sz="1200" b="0" i="0" kern="1200" dirty="0" smtClean="0">
                <a:solidFill>
                  <a:schemeClr val="tx1"/>
                </a:solidFill>
                <a:effectLst/>
                <a:latin typeface="+mn-lt"/>
                <a:ea typeface="+mn-ea"/>
                <a:cs typeface="+mn-cs"/>
              </a:rPr>
              <a:t> была использована для копирования файла, доступного по URL, в директорию контейнера </a:t>
            </a:r>
            <a:r>
              <a:rPr lang="ru-RU" dirty="0" err="1" smtClean="0"/>
              <a:t>my_app_directory</a:t>
            </a:r>
            <a:r>
              <a:rPr lang="ru-RU" sz="1200" b="0" i="0" kern="1200" dirty="0" smtClean="0">
                <a:solidFill>
                  <a:schemeClr val="tx1"/>
                </a:solidFill>
                <a:effectLst/>
                <a:latin typeface="+mn-lt"/>
                <a:ea typeface="+mn-ea"/>
                <a:cs typeface="+mn-cs"/>
              </a:rPr>
              <a:t>. Надо отметить, однако, что </a:t>
            </a:r>
            <a:r>
              <a:rPr lang="ru-RU" sz="1200" b="0" i="0" u="none" strike="noStrike" kern="1200" dirty="0" smtClean="0">
                <a:solidFill>
                  <a:schemeClr val="tx1"/>
                </a:solidFill>
                <a:effectLst/>
                <a:latin typeface="+mn-lt"/>
                <a:ea typeface="+mn-ea"/>
                <a:cs typeface="+mn-cs"/>
                <a:hlinkClick r:id="rId7"/>
              </a:rPr>
              <a:t>документация </a:t>
            </a:r>
            <a:r>
              <a:rPr lang="ru-RU" sz="1200" b="0" i="0" u="none" strike="noStrike" kern="1200" dirty="0" err="1" smtClean="0">
                <a:solidFill>
                  <a:schemeClr val="tx1"/>
                </a:solidFill>
                <a:effectLst/>
                <a:latin typeface="+mn-lt"/>
                <a:ea typeface="+mn-ea"/>
                <a:cs typeface="+mn-cs"/>
                <a:hlinkClick r:id="rId7"/>
              </a:rPr>
              <a:t>Docker</a:t>
            </a:r>
            <a:r>
              <a:rPr lang="ru-RU" sz="1200" b="0" i="0" kern="1200" dirty="0" smtClean="0">
                <a:solidFill>
                  <a:schemeClr val="tx1"/>
                </a:solidFill>
                <a:effectLst/>
                <a:latin typeface="+mn-lt"/>
                <a:ea typeface="+mn-ea"/>
                <a:cs typeface="+mn-cs"/>
              </a:rPr>
              <a:t> не рекомендует использование подобных файлов, полученных по URL, так как удалить их нельзя, и так как они увеличивают размер образа.</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a:t>
            </a:r>
            <a:r>
              <a:rPr lang="ru-RU" sz="1200" b="0" i="0" u="none" strike="noStrike" kern="1200" dirty="0" smtClean="0">
                <a:solidFill>
                  <a:schemeClr val="tx1"/>
                </a:solidFill>
                <a:effectLst/>
                <a:latin typeface="+mn-lt"/>
                <a:ea typeface="+mn-ea"/>
                <a:cs typeface="+mn-cs"/>
                <a:hlinkClick r:id="rId8"/>
              </a:rPr>
              <a:t>документация</a:t>
            </a:r>
            <a:r>
              <a:rPr lang="ru-RU" sz="1200" b="0" i="0" kern="1200" dirty="0" smtClean="0">
                <a:solidFill>
                  <a:schemeClr val="tx1"/>
                </a:solidFill>
                <a:effectLst/>
                <a:latin typeface="+mn-lt"/>
                <a:ea typeface="+mn-ea"/>
                <a:cs typeface="+mn-cs"/>
              </a:rPr>
              <a:t> предлагает везде, где это возможно, вместо инструкции </a:t>
            </a:r>
            <a:r>
              <a:rPr lang="ru-RU" dirty="0" smtClean="0"/>
              <a:t>ADD</a:t>
            </a:r>
            <a:r>
              <a:rPr lang="ru-RU" sz="1200" b="0" i="0" kern="1200" dirty="0" smtClean="0">
                <a:solidFill>
                  <a:schemeClr val="tx1"/>
                </a:solidFill>
                <a:effectLst/>
                <a:latin typeface="+mn-lt"/>
                <a:ea typeface="+mn-ea"/>
                <a:cs typeface="+mn-cs"/>
              </a:rPr>
              <a:t> использовать инструкцию </a:t>
            </a:r>
            <a:r>
              <a:rPr lang="ru-RU" dirty="0" smtClean="0"/>
              <a:t>COPY</a:t>
            </a:r>
            <a:r>
              <a:rPr lang="ru-RU" sz="1200" b="0" i="0" kern="1200" dirty="0" smtClean="0">
                <a:solidFill>
                  <a:schemeClr val="tx1"/>
                </a:solidFill>
                <a:effectLst/>
                <a:latin typeface="+mn-lt"/>
                <a:ea typeface="+mn-ea"/>
                <a:cs typeface="+mn-cs"/>
              </a:rPr>
              <a:t> для того, чтобы сделать файлы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понятнее.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ENTRYPOINT</a:t>
            </a:r>
            <a:r>
              <a:rPr lang="ru-RU" sz="1200" b="0" i="0" kern="1200" dirty="0" smtClean="0">
                <a:solidFill>
                  <a:schemeClr val="tx1"/>
                </a:solidFill>
                <a:effectLst/>
                <a:latin typeface="+mn-lt"/>
                <a:ea typeface="+mn-ea"/>
                <a:cs typeface="+mn-cs"/>
              </a:rPr>
              <a:t> используется для запуска приложения при старте контейнера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ENTRYPOINT ["node", "/app/app.js"]</a:t>
            </a: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Н-р, упаковать в контейнер утилиту для проверки орфографии </a:t>
            </a:r>
            <a:r>
              <a:rPr lang="ru-RU" sz="1200" b="0" i="0" kern="1200" dirty="0" err="1" smtClean="0">
                <a:solidFill>
                  <a:schemeClr val="tx1"/>
                </a:solidFill>
                <a:effectLst/>
                <a:latin typeface="+mn-lt"/>
                <a:ea typeface="+mn-ea"/>
                <a:cs typeface="+mn-cs"/>
                <a:hlinkClick r:id="rId9"/>
              </a:rPr>
              <a:t>yaspeller</a:t>
            </a:r>
            <a:r>
              <a:rPr lang="ru-RU" sz="1200" b="0" i="0" kern="1200" dirty="0" smtClean="0">
                <a:solidFill>
                  <a:schemeClr val="tx1"/>
                </a:solidFill>
                <a:effectLst/>
                <a:latin typeface="+mn-lt"/>
                <a:ea typeface="+mn-ea"/>
                <a:cs typeface="+mn-cs"/>
              </a:rPr>
              <a:t>. В примере ниже она используется для проверки орфографии слов на русском и английском языках в файлах с расширением </a:t>
            </a:r>
            <a:r>
              <a:rPr lang="ru-RU" dirty="0" smtClean="0"/>
              <a:t>*.</a:t>
            </a:r>
            <a:r>
              <a:rPr lang="ru-RU" dirty="0" err="1" smtClean="0"/>
              <a:t>md</a:t>
            </a:r>
            <a:r>
              <a:rPr lang="ru-RU" sz="1200" b="0" i="0" kern="1200" dirty="0" smtClean="0">
                <a:solidFill>
                  <a:schemeClr val="tx1"/>
                </a:solidFill>
                <a:effectLst/>
                <a:latin typeface="+mn-lt"/>
                <a:ea typeface="+mn-ea"/>
                <a:cs typeface="+mn-cs"/>
              </a:rPr>
              <a:t> и </a:t>
            </a:r>
            <a:r>
              <a:rPr lang="ru-RU" dirty="0" smtClean="0"/>
              <a:t>*.</a:t>
            </a:r>
            <a:r>
              <a:rPr lang="ru-RU" dirty="0" err="1" smtClean="0"/>
              <a:t>txt</a:t>
            </a:r>
            <a:endParaRPr lang="ru-RU"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RUN </a:t>
            </a:r>
            <a:r>
              <a:rPr lang="en-US" baseline="0" dirty="0" err="1" smtClean="0"/>
              <a:t>npm</a:t>
            </a:r>
            <a:r>
              <a:rPr lang="en-US" baseline="0" dirty="0" smtClean="0"/>
              <a:t> install </a:t>
            </a:r>
            <a:r>
              <a:rPr lang="en-US" baseline="0" dirty="0" err="1" smtClean="0"/>
              <a:t>yaspeller</a:t>
            </a:r>
            <a:r>
              <a:rPr lang="en-US" baseline="0" dirty="0" smtClean="0"/>
              <a:t> -g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ENTRYPOINT ["</a:t>
            </a:r>
            <a:r>
              <a:rPr lang="en-US" baseline="0" dirty="0" err="1" smtClean="0"/>
              <a:t>yaspeller</a:t>
            </a:r>
            <a:r>
              <a:rPr lang="en-US" baseline="0" dirty="0" smtClean="0"/>
              <a:t>"]</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r>
              <a:rPr lang="ru-RU" sz="1200" b="0" i="0" kern="1200" dirty="0" smtClean="0">
                <a:solidFill>
                  <a:schemeClr val="tx1"/>
                </a:solidFill>
                <a:effectLst/>
                <a:latin typeface="+mn-lt"/>
                <a:ea typeface="+mn-ea"/>
                <a:cs typeface="+mn-cs"/>
              </a:rPr>
              <a:t>Затем необходимо собрать образ, указав явно имя образа для удобства:</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t>
            </a:r>
            <a:r>
              <a:rPr lang="ru-RU" sz="1200" kern="1200" dirty="0" smtClean="0">
                <a:solidFill>
                  <a:schemeClr val="tx1"/>
                </a:solidFill>
                <a:effectLst/>
                <a:latin typeface="+mn-lt"/>
                <a:ea typeface="+mn-ea"/>
                <a:cs typeface="+mn-cs"/>
              </a:rPr>
              <a:t> -t </a:t>
            </a:r>
            <a:r>
              <a:rPr lang="ru-RU" sz="1200" kern="1200" dirty="0" err="1" smtClean="0">
                <a:solidFill>
                  <a:schemeClr val="tx1"/>
                </a:solidFill>
                <a:effectLst/>
                <a:latin typeface="+mn-lt"/>
                <a:ea typeface="+mn-ea"/>
                <a:cs typeface="+mn-cs"/>
              </a:rPr>
              <a:t>yaspeller</a:t>
            </a:r>
            <a:endParaRPr lang="ru-RU" sz="120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Запускать проверку орфографии в любой папке для файлов с расширением *.</a:t>
            </a:r>
            <a:r>
              <a:rPr lang="ru-RU" sz="1200" b="0" i="0" kern="1200" dirty="0" err="1" smtClean="0">
                <a:solidFill>
                  <a:schemeClr val="tx1"/>
                </a:solidFill>
                <a:effectLst/>
                <a:latin typeface="+mn-lt"/>
                <a:ea typeface="+mn-ea"/>
                <a:cs typeface="+mn-cs"/>
              </a:rPr>
              <a:t>md</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txt</a:t>
            </a:r>
            <a:r>
              <a:rPr lang="ru-RU" sz="1200" b="0" i="0" kern="1200" dirty="0" smtClean="0">
                <a:solidFill>
                  <a:schemeClr val="tx1"/>
                </a:solidFill>
                <a:effectLst/>
                <a:latin typeface="+mn-lt"/>
                <a:ea typeface="+mn-ea"/>
                <a:cs typeface="+mn-cs"/>
              </a:rPr>
              <a:t> можно теперь простой командой:</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run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yaspeller</a:t>
            </a:r>
            <a:r>
              <a:rPr lang="ru-RU" sz="120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Ключ </a:t>
            </a:r>
            <a:r>
              <a:rPr lang="ru-RU" dirty="0" smtClean="0"/>
              <a:t>--</a:t>
            </a:r>
            <a:r>
              <a:rPr lang="ru-RU" dirty="0" err="1" smtClean="0"/>
              <a:t>rm</a:t>
            </a:r>
            <a:r>
              <a:rPr lang="ru-RU" sz="1200" b="0" i="0" kern="1200" dirty="0" smtClean="0">
                <a:solidFill>
                  <a:schemeClr val="tx1"/>
                </a:solidFill>
                <a:effectLst/>
                <a:latin typeface="+mn-lt"/>
                <a:ea typeface="+mn-ea"/>
                <a:cs typeface="+mn-cs"/>
              </a:rPr>
              <a:t> означает, что после завершения работы контейнер удалится из списка использованных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Это важно, поскольку, пока контейнер хранится в этом списке, нельзя запустить контейнер с таким же именем, несмотря на то, что контейнер уже отработал и не используется.</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Используйте </a:t>
            </a:r>
            <a:r>
              <a:rPr lang="ru-RU" dirty="0" smtClean="0"/>
              <a:t>ENTRYPOINT</a:t>
            </a:r>
            <a:r>
              <a:rPr lang="ru-RU" sz="1200" b="0" i="0" kern="1200" dirty="0" smtClean="0">
                <a:solidFill>
                  <a:schemeClr val="tx1"/>
                </a:solidFill>
                <a:effectLst/>
                <a:latin typeface="+mn-lt"/>
                <a:ea typeface="+mn-ea"/>
                <a:cs typeface="+mn-cs"/>
              </a:rPr>
              <a:t>, если вы не хотите, чтобы пользователь вашего образа переопределял поведение приложения в контейнере. Используйте </a:t>
            </a:r>
            <a:r>
              <a:rPr lang="ru-RU" dirty="0" smtClean="0"/>
              <a:t>CMD</a:t>
            </a:r>
            <a:r>
              <a:rPr lang="ru-RU" sz="1200" b="0" i="0" kern="1200" dirty="0" smtClean="0">
                <a:solidFill>
                  <a:schemeClr val="tx1"/>
                </a:solidFill>
                <a:effectLst/>
                <a:latin typeface="+mn-lt"/>
                <a:ea typeface="+mn-ea"/>
                <a:cs typeface="+mn-cs"/>
              </a:rPr>
              <a:t>, если записываете команду по умолчанию, которую пользователь с лёгкостью может переопределить на этапе запуска контейнера.</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a:t>
            </a:r>
            <a:r>
              <a:rPr lang="ru-RU" b="1" dirty="0" smtClean="0"/>
              <a:t>EXPOSE</a:t>
            </a:r>
            <a:r>
              <a:rPr lang="ru-RU" sz="1200" b="0" i="0" kern="1200" dirty="0" smtClean="0">
                <a:solidFill>
                  <a:schemeClr val="tx1"/>
                </a:solidFill>
                <a:effectLst/>
                <a:latin typeface="+mn-lt"/>
                <a:ea typeface="+mn-ea"/>
                <a:cs typeface="+mn-cs"/>
              </a:rPr>
              <a:t> незаменим, когда в образе находится база данных и нам нужен доступ к ней вне контейнера</a:t>
            </a:r>
          </a:p>
          <a:p>
            <a:r>
              <a:rPr lang="ru-RU" b="0" dirty="0" smtClean="0"/>
              <a:t>EXPOSE</a:t>
            </a:r>
            <a:r>
              <a:rPr lang="ru-RU" dirty="0" smtClean="0"/>
              <a:t> 8080</a:t>
            </a:r>
            <a:r>
              <a:rPr lang="ru-RU" sz="1200" b="0" i="0" kern="1200" dirty="0" smtClean="0">
                <a:solidFill>
                  <a:schemeClr val="tx1"/>
                </a:solidFill>
                <a:effectLst/>
                <a:latin typeface="+mn-lt"/>
                <a:ea typeface="+mn-ea"/>
                <a:cs typeface="+mn-cs"/>
              </a:rPr>
              <a:t> означает, что на компьютере, на котором запущен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веб-приложение будет доступно по адресу </a:t>
            </a:r>
            <a:r>
              <a:rPr lang="ru-RU" dirty="0" smtClean="0"/>
              <a:t>http://localhost:8080</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приложение нужно запускать от имени пользователя системы, то используйте инструкцию </a:t>
            </a:r>
            <a:r>
              <a:rPr lang="ru-RU" b="1" dirty="0" smtClean="0"/>
              <a:t>USER</a:t>
            </a:r>
            <a:r>
              <a:rPr lang="ru-RU" sz="1200" b="0" i="0" kern="1200" dirty="0" smtClean="0">
                <a:solidFill>
                  <a:schemeClr val="tx1"/>
                </a:solidFill>
                <a:effectLst/>
                <a:latin typeface="+mn-lt"/>
                <a:ea typeface="+mn-ea"/>
                <a:cs typeface="+mn-cs"/>
              </a:rPr>
              <a:t> с именем пользователя. Например, если вы хотите запускать приложение от имени пользователя </a:t>
            </a:r>
            <a:r>
              <a:rPr lang="ru-RU" dirty="0" err="1" smtClean="0"/>
              <a:t>node_user</a:t>
            </a:r>
            <a:endParaRPr lang="ru-RU" dirty="0" smtClean="0"/>
          </a:p>
          <a:p>
            <a:r>
              <a:rPr lang="en-US" sz="1200" b="0" i="1" kern="1200" dirty="0" smtClean="0">
                <a:solidFill>
                  <a:schemeClr val="tx1"/>
                </a:solidFill>
                <a:effectLst/>
                <a:latin typeface="+mn-lt"/>
                <a:ea typeface="+mn-ea"/>
                <a:cs typeface="+mn-cs"/>
              </a:rPr>
              <a:t>USER </a:t>
            </a:r>
            <a:r>
              <a:rPr lang="en-US" sz="1200" b="0" i="1" kern="1200" dirty="0" err="1" smtClean="0">
                <a:solidFill>
                  <a:schemeClr val="tx1"/>
                </a:solidFill>
                <a:effectLst/>
                <a:latin typeface="+mn-lt"/>
                <a:ea typeface="+mn-ea"/>
                <a:cs typeface="+mn-cs"/>
              </a:rPr>
              <a:t>node_user</a:t>
            </a:r>
            <a:endParaRPr lang="ru-RU" sz="1200" b="0" i="1" kern="1200" dirty="0" smtClean="0">
              <a:solidFill>
                <a:schemeClr val="tx1"/>
              </a:solidFill>
              <a:effectLst/>
              <a:latin typeface="+mn-lt"/>
              <a:ea typeface="+mn-ea"/>
              <a:cs typeface="+mn-cs"/>
            </a:endParaRPr>
          </a:p>
          <a:p>
            <a:endParaRPr lang="ru-RU" sz="1200" b="0" i="0" kern="1200" baseline="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3634307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Кэширование</a:t>
            </a:r>
          </a:p>
          <a:p>
            <a:r>
              <a:rPr lang="ru-RU" dirty="0" smtClean="0"/>
              <a:t/>
            </a:r>
            <a:br>
              <a:rPr lang="ru-RU" dirty="0" smtClean="0"/>
            </a:br>
            <a:r>
              <a:rPr lang="ru-RU" sz="1200" b="0" i="0" kern="1200" dirty="0" smtClean="0">
                <a:solidFill>
                  <a:schemeClr val="tx1"/>
                </a:solidFill>
                <a:effectLst/>
                <a:latin typeface="+mn-lt"/>
                <a:ea typeface="+mn-ea"/>
                <a:cs typeface="+mn-cs"/>
              </a:rPr>
              <a:t>Одной из сильных сторон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является кэширование. Благодаря этому механизму ускоряется сборка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сборке образа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проходится по инструкциям файла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выполняя их по порядку. В процессе анализа инструкций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проверяет собственный кэш на наличие в нём образов, представляющих собой то, что получается на промежуточных этапах сборки других образов. Если подобные образы удаётся найти, то система может ими воспользоваться, не тратя время на их повторное создание.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кэш признан недействительным, то инструкция, в ходе выполнения которой это произошло, выполняется, создавая новый слой без использования кэша. То же самое происходит и при выполнении инструкций, которые следуют за ней.</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результате, если в ходе выполнения инструкций из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оказывается, что базовый образ имеется в кэше, то используется именно этот образ из кэша. Это называется «попаданием кэша». Если же базового образа в кэше нет, то весь процесс сборки образа будет происходить без использования кэша.</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Затем следующая инструкция сопоставляется со всеми образами из кэша, в основе которых лежит тот же самый базовый образ, который уже обнаружен в кэше. Каждый кэшированный промежуточный образ проверяется на предмет того, имеется ли в нём то, что было создано такой же инструкцией. Если совпадения найти не удаётся, это называется «промахом кэша» и кэш считается недействительным. То же самое происходит до тех пор, пока не будет обработан весь файл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Большинство новых инструкций просто сравниваются с тем, что уже есть в промежуточных образах. Если системе удаётся найти совпадение, то при сборке используется то, что уже есть в кэше.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Использование кэша способно ускорить сборку образов, но тут есть одна проблема. Например, если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обнаруживается инструкция</a:t>
            </a:r>
            <a:r>
              <a:rPr lang="ru-RU" sz="1200" b="1" i="0" kern="1200" dirty="0" smtClean="0">
                <a:solidFill>
                  <a:schemeClr val="tx1"/>
                </a:solidFill>
                <a:effectLst/>
                <a:latin typeface="+mn-lt"/>
                <a:ea typeface="+mn-ea"/>
                <a:cs typeface="+mn-cs"/>
              </a:rPr>
              <a:t> </a:t>
            </a:r>
            <a:r>
              <a:rPr lang="ru-RU" b="1" dirty="0" smtClean="0"/>
              <a:t>RUN </a:t>
            </a:r>
            <a:r>
              <a:rPr lang="ru-RU" b="1" dirty="0" err="1" smtClean="0"/>
              <a:t>pip</a:t>
            </a:r>
            <a:r>
              <a:rPr lang="ru-RU" b="1" dirty="0" smtClean="0"/>
              <a:t> </a:t>
            </a:r>
            <a:r>
              <a:rPr lang="ru-RU" b="1" dirty="0" err="1" smtClean="0"/>
              <a:t>install</a:t>
            </a:r>
            <a:r>
              <a:rPr lang="ru-RU" b="1" dirty="0" smtClean="0"/>
              <a:t> -r requirements.txt</a:t>
            </a:r>
            <a:r>
              <a:rPr lang="ru-RU" sz="1200" b="0" i="0" kern="1200" dirty="0" smtClean="0">
                <a:solidFill>
                  <a:schemeClr val="tx1"/>
                </a:solidFill>
                <a:effectLst/>
                <a:latin typeface="+mn-lt"/>
                <a:ea typeface="+mn-ea"/>
                <a:cs typeface="+mn-cs"/>
              </a:rPr>
              <a:t>, то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выполняет поиск такой же инструкции в своём локальном кэше промежуточных образов. При этом содержимое старой и новой версий файла </a:t>
            </a:r>
            <a:r>
              <a:rPr lang="ru-RU" dirty="0" smtClean="0"/>
              <a:t>requirements.txt</a:t>
            </a:r>
            <a:r>
              <a:rPr lang="ru-RU" sz="1200" b="0" i="0" kern="1200" dirty="0" smtClean="0">
                <a:solidFill>
                  <a:schemeClr val="tx1"/>
                </a:solidFill>
                <a:effectLst/>
                <a:latin typeface="+mn-lt"/>
                <a:ea typeface="+mn-ea"/>
                <a:cs typeface="+mn-cs"/>
              </a:rPr>
              <a:t> не сравнивается.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Подобное может приводить к проблемам в том случае, если в </a:t>
            </a:r>
            <a:r>
              <a:rPr lang="ru-RU" dirty="0" smtClean="0"/>
              <a:t>requirements.txt</a:t>
            </a:r>
            <a:r>
              <a:rPr lang="ru-RU" sz="1200" b="0" i="0" kern="1200" dirty="0" smtClean="0">
                <a:solidFill>
                  <a:schemeClr val="tx1"/>
                </a:solidFill>
                <a:effectLst/>
                <a:latin typeface="+mn-lt"/>
                <a:ea typeface="+mn-ea"/>
                <a:cs typeface="+mn-cs"/>
              </a:rPr>
              <a:t> были добавлены сведения о новых пакетах, после чего, при сборке обновлённого образа, для того, чтобы установить новый набор пакетов, нужно снова выполнить инструкцию </a:t>
            </a:r>
            <a:r>
              <a:rPr lang="ru-RU" dirty="0" smtClean="0"/>
              <a:t>RUN </a:t>
            </a:r>
            <a:r>
              <a:rPr lang="ru-RU" dirty="0" err="1" smtClean="0"/>
              <a:t>pip</a:t>
            </a:r>
            <a:r>
              <a:rPr lang="ru-RU" dirty="0" smtClean="0"/>
              <a:t> </a:t>
            </a:r>
            <a:r>
              <a:rPr lang="ru-RU" dirty="0" err="1" smtClean="0"/>
              <a:t>install</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dirty="0" smtClean="0"/>
              <a:t>Кэширование можно отключить, передав ключ --</a:t>
            </a:r>
            <a:r>
              <a:rPr lang="ru-RU" dirty="0" err="1" smtClean="0"/>
              <a:t>no-cache</a:t>
            </a:r>
            <a:r>
              <a:rPr lang="ru-RU" dirty="0" smtClean="0"/>
              <a:t>=</a:t>
            </a:r>
            <a:r>
              <a:rPr lang="ru-RU" dirty="0" err="1" smtClean="0"/>
              <a:t>True</a:t>
            </a:r>
            <a:r>
              <a:rPr lang="ru-RU" dirty="0" smtClean="0"/>
              <a:t> команде </a:t>
            </a:r>
            <a:r>
              <a:rPr lang="ru-RU" dirty="0" err="1" smtClean="0"/>
              <a:t>docker</a:t>
            </a:r>
            <a:r>
              <a:rPr lang="ru-RU" dirty="0" smtClean="0"/>
              <a:t> </a:t>
            </a:r>
            <a:r>
              <a:rPr lang="ru-RU" dirty="0" err="1" smtClean="0"/>
              <a:t>build</a:t>
            </a:r>
            <a:r>
              <a:rPr lang="ru-RU" dirty="0" smtClean="0"/>
              <a:t>.</a:t>
            </a:r>
            <a:r>
              <a:rPr lang="en-US" dirty="0" smtClean="0"/>
              <a:t> </a:t>
            </a:r>
          </a:p>
          <a:p>
            <a:r>
              <a:rPr lang="ru-RU" dirty="0" smtClean="0"/>
              <a:t>Если вы собираетесь вносить изменения в инструкции </a:t>
            </a:r>
            <a:r>
              <a:rPr lang="ru-RU" dirty="0" err="1" smtClean="0"/>
              <a:t>Dockerfile</a:t>
            </a:r>
            <a:r>
              <a:rPr lang="ru-RU" dirty="0" smtClean="0"/>
              <a:t>, тогда каждый слой, созданный инструкциями, идущими после изменённых, будет достаточно часто собираться повторно, без использования кэша. Для того чтобы воспользоваться преимуществами кэширования, помещайте инструкции, вероятность изменения которых высока, как можно ближе к концу </a:t>
            </a:r>
            <a:r>
              <a:rPr lang="ru-RU" dirty="0" err="1" smtClean="0"/>
              <a:t>Dockerfile.Объединяйте</a:t>
            </a:r>
            <a:r>
              <a:rPr lang="ru-RU" dirty="0" smtClean="0"/>
              <a:t> команды RUN </a:t>
            </a:r>
            <a:r>
              <a:rPr lang="ru-RU" dirty="0" err="1" smtClean="0"/>
              <a:t>apt-get</a:t>
            </a:r>
            <a:r>
              <a:rPr lang="ru-RU" dirty="0" smtClean="0"/>
              <a:t> </a:t>
            </a:r>
            <a:r>
              <a:rPr lang="ru-RU" dirty="0" err="1" smtClean="0"/>
              <a:t>update</a:t>
            </a:r>
            <a:r>
              <a:rPr lang="ru-RU" dirty="0" smtClean="0"/>
              <a:t> и </a:t>
            </a:r>
            <a:r>
              <a:rPr lang="ru-RU" dirty="0" err="1" smtClean="0"/>
              <a:t>apt-get</a:t>
            </a:r>
            <a:r>
              <a:rPr lang="ru-RU" dirty="0" smtClean="0"/>
              <a:t> </a:t>
            </a:r>
            <a:r>
              <a:rPr lang="ru-RU" dirty="0" err="1" smtClean="0"/>
              <a:t>install</a:t>
            </a:r>
            <a:r>
              <a:rPr lang="ru-RU" dirty="0" smtClean="0"/>
              <a:t> в цепочки для того, чтобы исключить проблемы, связанные с неправильным использованием кэша.</a:t>
            </a:r>
            <a:endParaRPr lang="en-US" dirty="0" smtClean="0"/>
          </a:p>
          <a:p>
            <a:r>
              <a:rPr lang="ru-RU" dirty="0" smtClean="0"/>
              <a:t>Если вы используете менеджеры пакетов, наподобие </a:t>
            </a:r>
            <a:r>
              <a:rPr lang="ru-RU" dirty="0" err="1" smtClean="0"/>
              <a:t>pip</a:t>
            </a:r>
            <a:r>
              <a:rPr lang="ru-RU" dirty="0" smtClean="0"/>
              <a:t>, с файлом requirements.txt, тогда придерживайтесь нижеприведённой схемы работы для того, чтобы исключить использование устаревших промежуточных образов из кэша, содержащих набор пакетов, перечисленных в старой версии файла requirements.txt. Вот как это выглядит:</a:t>
            </a:r>
            <a:br>
              <a:rPr lang="ru-RU" dirty="0" smtClean="0"/>
            </a:br>
            <a:r>
              <a:rPr lang="ru-RU" dirty="0" smtClean="0"/>
              <a:t/>
            </a:r>
            <a:br>
              <a:rPr lang="ru-RU" dirty="0" smtClean="0"/>
            </a:br>
            <a:r>
              <a:rPr lang="ru-RU" b="1" dirty="0" smtClean="0"/>
              <a:t>COPY requirements.txt /</a:t>
            </a:r>
            <a:r>
              <a:rPr lang="ru-RU" b="1" dirty="0" err="1" smtClean="0"/>
              <a:t>tmp</a:t>
            </a:r>
            <a:r>
              <a:rPr lang="ru-RU" b="1" dirty="0" smtClean="0"/>
              <a:t>/ </a:t>
            </a:r>
            <a:endParaRPr lang="en-US" b="1" dirty="0" smtClean="0"/>
          </a:p>
          <a:p>
            <a:r>
              <a:rPr lang="ru-RU" b="1" dirty="0" smtClean="0"/>
              <a:t>RUN </a:t>
            </a:r>
            <a:r>
              <a:rPr lang="ru-RU" b="1" dirty="0" err="1" smtClean="0"/>
              <a:t>pip</a:t>
            </a:r>
            <a:r>
              <a:rPr lang="ru-RU" b="1" dirty="0" smtClean="0"/>
              <a:t> </a:t>
            </a:r>
            <a:r>
              <a:rPr lang="ru-RU" b="1" dirty="0" err="1" smtClean="0"/>
              <a:t>install</a:t>
            </a:r>
            <a:r>
              <a:rPr lang="ru-RU" b="1" dirty="0" smtClean="0"/>
              <a:t> -r /</a:t>
            </a:r>
            <a:r>
              <a:rPr lang="ru-RU" b="1" dirty="0" err="1" smtClean="0"/>
              <a:t>tmp</a:t>
            </a:r>
            <a:r>
              <a:rPr lang="ru-RU" b="1" dirty="0" smtClean="0"/>
              <a:t>/requirements.txt </a:t>
            </a:r>
            <a:endParaRPr lang="en-US" b="1" dirty="0" smtClean="0"/>
          </a:p>
          <a:p>
            <a:r>
              <a:rPr lang="ru-RU" b="1" dirty="0" smtClean="0"/>
              <a:t>COPY . /</a:t>
            </a:r>
            <a:r>
              <a:rPr lang="ru-RU" b="1" dirty="0" err="1" smtClean="0"/>
              <a:t>tmp</a:t>
            </a:r>
            <a:r>
              <a:rPr lang="ru-RU" b="1" dirty="0" smtClean="0"/>
              <a:t>/</a:t>
            </a:r>
            <a:r>
              <a:rPr lang="ru-RU" dirty="0" smtClean="0"/>
              <a:t/>
            </a:r>
            <a:br>
              <a:rPr lang="ru-RU" dirty="0" smtClean="0"/>
            </a:b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34300818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584519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Одно из основных действий, выполняемых средствами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 это установка пакетов. Как уже было сказано, существуют различные способы установки пакетов с помощью инструкции </a:t>
            </a:r>
            <a:r>
              <a:rPr lang="ru-RU" dirty="0" smtClean="0"/>
              <a:t>RUN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Пакеты в образ </a:t>
            </a:r>
            <a:r>
              <a:rPr lang="ru-RU" sz="1200" b="0" i="0" kern="1200" dirty="0" err="1" smtClean="0">
                <a:solidFill>
                  <a:schemeClr val="tx1"/>
                </a:solidFill>
                <a:effectLst/>
                <a:latin typeface="+mn-lt"/>
                <a:ea typeface="+mn-ea"/>
                <a:cs typeface="+mn-cs"/>
              </a:rPr>
              <a:t>Alpine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можно устанавливать с помощью </a:t>
            </a:r>
            <a:r>
              <a:rPr lang="ru-RU" dirty="0" err="1" smtClean="0"/>
              <a:t>apk</a:t>
            </a:r>
            <a:r>
              <a:rPr lang="ru-RU" sz="1200" b="0" i="0" kern="1200" dirty="0" smtClean="0">
                <a:solidFill>
                  <a:schemeClr val="tx1"/>
                </a:solidFill>
                <a:effectLst/>
                <a:latin typeface="+mn-lt"/>
                <a:ea typeface="+mn-ea"/>
                <a:cs typeface="+mn-cs"/>
              </a:rPr>
              <a:t>. Для этого, как мы уже говорили, применяется команда вида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dirty="0" smtClean="0"/>
              <a:t> &amp;&amp;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пакеты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образ можно устанавливать с помощью </a:t>
            </a:r>
            <a:r>
              <a:rPr lang="ru-RU" sz="1200" b="0" i="0" u="none" strike="noStrike" kern="1200" dirty="0" err="1" smtClean="0">
                <a:solidFill>
                  <a:schemeClr val="tx1"/>
                </a:solidFill>
                <a:effectLst/>
                <a:latin typeface="+mn-lt"/>
                <a:ea typeface="+mn-ea"/>
                <a:cs typeface="+mn-cs"/>
                <a:hlinkClick r:id="rId3"/>
              </a:rPr>
              <a:t>pip</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wheel</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5"/>
              </a:rPr>
              <a:t>conda</a:t>
            </a:r>
            <a:r>
              <a:rPr lang="ru-RU" sz="1200" b="0" i="0" kern="1200" dirty="0" smtClean="0">
                <a:solidFill>
                  <a:schemeClr val="tx1"/>
                </a:solidFill>
                <a:effectLst/>
                <a:latin typeface="+mn-lt"/>
                <a:ea typeface="+mn-ea"/>
                <a:cs typeface="+mn-cs"/>
              </a:rPr>
              <a:t>. Если речь идёт не о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а о других языках программирования, то при подготовке соответствующих образов могут использоваться и другие менеджеры пакетов.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этом для того, чтобы установка была бы возможной, нижележащий слой должен предоставить слою, в который выполняется установка пакетов, подходящий менеджер пакетов. Поэтому если вы столкнулись с проблемами при установке пакетов, убедитесь в том, что менеджер пакетов установлен до того, как вы попытаетесь им воспользоваться.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Например, инструкцию </a:t>
            </a:r>
            <a:r>
              <a:rPr lang="ru-RU" dirty="0" smtClean="0"/>
              <a:t>RUN</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можно использовать для установки списка пакетов с помощью </a:t>
            </a:r>
            <a:r>
              <a:rPr lang="ru-RU" dirty="0" err="1" smtClean="0"/>
              <a:t>pip</a:t>
            </a:r>
            <a:r>
              <a:rPr lang="ru-RU" sz="1200" b="0" i="0" kern="1200" dirty="0" smtClean="0">
                <a:solidFill>
                  <a:schemeClr val="tx1"/>
                </a:solidFill>
                <a:effectLst/>
                <a:latin typeface="+mn-lt"/>
                <a:ea typeface="+mn-ea"/>
                <a:cs typeface="+mn-cs"/>
              </a:rPr>
              <a:t>. Если вы так поступаете — объедините все команды в одну инструкцию и разделите её символами разрыва строки с помощью символа </a:t>
            </a:r>
            <a:r>
              <a:rPr lang="ru-RU" dirty="0" smtClean="0"/>
              <a:t>\</a:t>
            </a:r>
            <a:r>
              <a:rPr lang="ru-RU" sz="1200" b="0" i="0" kern="1200" dirty="0" smtClean="0">
                <a:solidFill>
                  <a:schemeClr val="tx1"/>
                </a:solidFill>
                <a:effectLst/>
                <a:latin typeface="+mn-lt"/>
                <a:ea typeface="+mn-ea"/>
                <a:cs typeface="+mn-cs"/>
              </a:rPr>
              <a:t>. Благодаря такому подходу файлы будут выглядеть аккуратно и это приведёт к добавлению в образ меньшего количества слоёв, чем было бы добавлено при использовании нескольких инструкций </a:t>
            </a:r>
            <a:r>
              <a:rPr lang="ru-RU" dirty="0" smtClean="0"/>
              <a:t>RUN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для установки нескольких пакетов можно поступить и по-другому. Их можно перечислить в файле и передать менеджеру пакетов этот файл с помощью </a:t>
            </a:r>
            <a:r>
              <a:rPr lang="ru-RU" dirty="0" smtClean="0"/>
              <a:t>RUN</a:t>
            </a:r>
            <a:r>
              <a:rPr lang="ru-RU" sz="1200" b="0" i="0" kern="1200" dirty="0" smtClean="0">
                <a:solidFill>
                  <a:schemeClr val="tx1"/>
                </a:solidFill>
                <a:effectLst/>
                <a:latin typeface="+mn-lt"/>
                <a:ea typeface="+mn-ea"/>
                <a:cs typeface="+mn-cs"/>
              </a:rPr>
              <a:t>. Обычно таким файлам дают имя </a:t>
            </a:r>
            <a:r>
              <a:rPr lang="ru-RU" dirty="0" smtClean="0"/>
              <a:t>requirements.txt</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Пример:</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установим платформу Node.js поверх образа с чистой </a:t>
            </a:r>
            <a:r>
              <a:rPr lang="ru-RU" sz="1200" b="0" i="0" kern="1200" dirty="0" err="1" smtClean="0">
                <a:solidFill>
                  <a:schemeClr val="tx1"/>
                </a:solidFill>
                <a:effectLst/>
                <a:latin typeface="+mn-lt"/>
                <a:ea typeface="+mn-ea"/>
                <a:cs typeface="+mn-cs"/>
              </a:rPr>
              <a:t>Ubuntu</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ubuntu:18.04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RUN </a:t>
            </a:r>
            <a:r>
              <a:rPr lang="en-US" baseline="0" dirty="0" err="1" smtClean="0"/>
              <a:t>sudo</a:t>
            </a:r>
            <a:r>
              <a:rPr lang="en-US" baseline="0" dirty="0" smtClean="0"/>
              <a:t> apt update &amp;&amp; </a:t>
            </a:r>
            <a:r>
              <a:rPr lang="en-US" baseline="0" dirty="0" err="1" smtClean="0"/>
              <a:t>sudo</a:t>
            </a:r>
            <a:r>
              <a:rPr lang="en-US" baseline="0" dirty="0" smtClean="0"/>
              <a:t> apt install </a:t>
            </a:r>
            <a:r>
              <a:rPr lang="en-US" baseline="0" dirty="0" err="1" smtClean="0"/>
              <a:t>nodejs</a:t>
            </a:r>
            <a:r>
              <a:rPr lang="en-US" baseline="0" dirty="0" smtClean="0"/>
              <a:t> &amp;&amp; </a:t>
            </a:r>
            <a:r>
              <a:rPr lang="en-US" baseline="0" dirty="0" err="1" smtClean="0"/>
              <a:t>sudo</a:t>
            </a:r>
            <a:r>
              <a:rPr lang="en-US" baseline="0" dirty="0" smtClean="0"/>
              <a:t> apt install </a:t>
            </a:r>
            <a:r>
              <a:rPr lang="en-US" baseline="0" dirty="0" err="1" smtClean="0"/>
              <a:t>npm</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1409040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EXPOSE 8000</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Затем можно ввести в строке браузера </a:t>
            </a:r>
            <a:r>
              <a:rPr lang="en-US" baseline="0" dirty="0" smtClean="0"/>
              <a:t>localhost:8000</a:t>
            </a:r>
            <a:r>
              <a:rPr lang="ru-RU" baseline="0" dirty="0" smtClean="0"/>
              <a:t>, чтобы увидеть в браузере исполняемый файл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Работает только если есть сервер</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3640999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3197164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Каждому образу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соответствует файл, который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Его имя записывается именно так — без расширения.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 запуске команды </a:t>
            </a:r>
            <a:r>
              <a:rPr lang="ru-RU" dirty="0" err="1" smtClean="0"/>
              <a:t>docker</a:t>
            </a:r>
            <a:r>
              <a:rPr lang="ru-RU" dirty="0" smtClean="0"/>
              <a:t> </a:t>
            </a:r>
            <a:r>
              <a:rPr lang="ru-RU" dirty="0" err="1" smtClean="0"/>
              <a:t>build</a:t>
            </a:r>
            <a:r>
              <a:rPr lang="ru-RU" sz="1200" b="0" i="0" kern="1200" dirty="0" smtClean="0">
                <a:solidFill>
                  <a:schemeClr val="tx1"/>
                </a:solidFill>
                <a:effectLst/>
                <a:latin typeface="+mn-lt"/>
                <a:ea typeface="+mn-ea"/>
                <a:cs typeface="+mn-cs"/>
              </a:rPr>
              <a:t> для создания нового образа подразумевается, что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находится в текущей рабочей директории. Если этот файл находится в каком-то другом месте, его расположение можно указать с использованием флага </a:t>
            </a:r>
            <a:r>
              <a:rPr lang="ru-RU" dirty="0" smtClean="0"/>
              <a:t>-f</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построения образа</a:t>
            </a:r>
            <a:r>
              <a:rPr lang="ru-RU" sz="1200" b="1"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вам нужно прописать команду в терминале:</a:t>
            </a:r>
          </a:p>
          <a:p>
            <a:r>
              <a:rPr lang="ru-RU" dirty="0" err="1" smtClean="0"/>
              <a:t>docker</a:t>
            </a:r>
            <a:r>
              <a:rPr lang="ru-RU" dirty="0" smtClean="0"/>
              <a:t> </a:t>
            </a:r>
            <a:r>
              <a:rPr lang="ru-RU" dirty="0" err="1" smtClean="0"/>
              <a:t>build</a:t>
            </a:r>
            <a:r>
              <a:rPr lang="ru-RU" dirty="0" smtClean="0"/>
              <a:t> </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Здесь же вместо точки должен идти полный путь к файлу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запуска проекта </a:t>
            </a:r>
            <a:r>
              <a:rPr lang="ru-RU" sz="1200" b="0" i="0" kern="1200" dirty="0" smtClean="0">
                <a:solidFill>
                  <a:schemeClr val="tx1"/>
                </a:solidFill>
                <a:effectLst/>
                <a:latin typeface="+mn-lt"/>
                <a:ea typeface="+mn-ea"/>
                <a:cs typeface="+mn-cs"/>
              </a:rPr>
              <a:t>используйте команду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и ID вашего созданного контейнера:</a:t>
            </a:r>
          </a:p>
          <a:p>
            <a:r>
              <a:rPr lang="ru-RU" dirty="0" err="1" smtClean="0"/>
              <a:t>docker</a:t>
            </a:r>
            <a:r>
              <a:rPr lang="ru-RU" dirty="0" smtClean="0"/>
              <a:t> </a:t>
            </a:r>
            <a:r>
              <a:rPr lang="ru-RU" dirty="0" err="1" smtClean="0"/>
              <a:t>run</a:t>
            </a:r>
            <a:r>
              <a:rPr lang="ru-RU" dirty="0" smtClean="0"/>
              <a:t> ID</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367612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Каждому образу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соответствует файл, который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Его имя записывается именно так — без расширения.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 запуске команды </a:t>
            </a:r>
            <a:r>
              <a:rPr lang="ru-RU" dirty="0" err="1" smtClean="0"/>
              <a:t>docker</a:t>
            </a:r>
            <a:r>
              <a:rPr lang="ru-RU" dirty="0" smtClean="0"/>
              <a:t> </a:t>
            </a:r>
            <a:r>
              <a:rPr lang="ru-RU" dirty="0" err="1" smtClean="0"/>
              <a:t>build</a:t>
            </a:r>
            <a:r>
              <a:rPr lang="ru-RU" sz="1200" b="0" i="0" kern="1200" dirty="0" smtClean="0">
                <a:solidFill>
                  <a:schemeClr val="tx1"/>
                </a:solidFill>
                <a:effectLst/>
                <a:latin typeface="+mn-lt"/>
                <a:ea typeface="+mn-ea"/>
                <a:cs typeface="+mn-cs"/>
              </a:rPr>
              <a:t> для создания нового образа подразумевается, что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находится в текущей рабочей директории. Если этот файл находится в каком-то другом месте, его расположение можно указать с использованием флага </a:t>
            </a:r>
            <a:r>
              <a:rPr lang="ru-RU" dirty="0" smtClean="0"/>
              <a:t>-f</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построения образа</a:t>
            </a:r>
            <a:r>
              <a:rPr lang="ru-RU" sz="1200" b="1"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вам нужно прописать команду в терминале:</a:t>
            </a:r>
          </a:p>
          <a:p>
            <a:r>
              <a:rPr lang="ru-RU" dirty="0" err="1" smtClean="0"/>
              <a:t>docker</a:t>
            </a:r>
            <a:r>
              <a:rPr lang="ru-RU" dirty="0" smtClean="0"/>
              <a:t> </a:t>
            </a:r>
            <a:r>
              <a:rPr lang="ru-RU" dirty="0" err="1" smtClean="0"/>
              <a:t>build</a:t>
            </a:r>
            <a:r>
              <a:rPr lang="ru-RU" dirty="0" smtClean="0"/>
              <a:t> </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Здесь же вместо точки должен идти полный путь к файлу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запуска проекта </a:t>
            </a:r>
            <a:r>
              <a:rPr lang="ru-RU" sz="1200" b="0" i="0" kern="1200" dirty="0" smtClean="0">
                <a:solidFill>
                  <a:schemeClr val="tx1"/>
                </a:solidFill>
                <a:effectLst/>
                <a:latin typeface="+mn-lt"/>
                <a:ea typeface="+mn-ea"/>
                <a:cs typeface="+mn-cs"/>
              </a:rPr>
              <a:t>используйте команду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и ID вашего созданного контейнера:</a:t>
            </a:r>
          </a:p>
          <a:p>
            <a:r>
              <a:rPr lang="ru-RU" dirty="0" err="1" smtClean="0"/>
              <a:t>docker</a:t>
            </a:r>
            <a:r>
              <a:rPr lang="ru-RU" dirty="0" smtClean="0"/>
              <a:t> </a:t>
            </a:r>
            <a:r>
              <a:rPr lang="ru-RU" dirty="0" err="1" smtClean="0"/>
              <a:t>run</a:t>
            </a:r>
            <a:r>
              <a:rPr lang="ru-RU" dirty="0" smtClean="0"/>
              <a:t> ID</a:t>
            </a:r>
          </a:p>
          <a:p>
            <a:endParaRPr lang="ru-RU" baseline="0" dirty="0" smtClean="0"/>
          </a:p>
          <a:p>
            <a:endParaRPr lang="ru-RU" baseline="0" dirty="0" smtClean="0"/>
          </a:p>
          <a:p>
            <a:endParaRPr lang="ru-RU" baseline="0" dirty="0" smtClean="0"/>
          </a:p>
          <a:p>
            <a:r>
              <a:rPr lang="en-US" baseline="0" dirty="0" smtClean="0"/>
              <a:t>https://doka.guide/tools/dockerfile/</a:t>
            </a:r>
          </a:p>
          <a:p>
            <a:endParaRPr lang="en-US" baseline="0" dirty="0" smtClean="0"/>
          </a:p>
          <a:p>
            <a:r>
              <a:rPr lang="ru-RU" baseline="0" dirty="0" smtClean="0"/>
              <a:t>Многоступенчатая сборка образа</a:t>
            </a:r>
          </a:p>
          <a:p>
            <a:r>
              <a:rPr lang="ru-RU" baseline="0" dirty="0" smtClean="0"/>
              <a:t>Секция статьи "Многоступенчатая сборка образа"</a:t>
            </a:r>
          </a:p>
          <a:p>
            <a:r>
              <a:rPr lang="ru-RU" baseline="0" dirty="0" smtClean="0"/>
              <a:t>С точки зрения оптимизации сборки, уменьшения размера образа и ускорения приложения, образ можно собирать в несколько этапов. Например, с помощью платформы Node.js произвести сборку веб-приложения на первом этапе, а на втором — запустить готовый </a:t>
            </a:r>
            <a:r>
              <a:rPr lang="ru-RU" baseline="0" dirty="0" err="1" smtClean="0"/>
              <a:t>бандл</a:t>
            </a:r>
            <a:r>
              <a:rPr lang="ru-RU" baseline="0" dirty="0" smtClean="0"/>
              <a:t> с помощью веб-сервера. Операция копирования из первого промежуточного образа во второй целевой пройдёт совершенно незаметно. После сборки образ будет занимать мало дискового пространства, в нем будет все самое необходимое для работы веб-приложения:</a:t>
            </a:r>
          </a:p>
          <a:p>
            <a:endParaRPr lang="ru-RU" baseline="0" dirty="0" smtClean="0"/>
          </a:p>
          <a:p>
            <a:r>
              <a:rPr lang="ru-RU" baseline="0" dirty="0" smtClean="0"/>
              <a:t># Сборка проекта на платформе Node.js</a:t>
            </a:r>
          </a:p>
          <a:p>
            <a:r>
              <a:rPr lang="ru-RU" baseline="0" dirty="0" smtClean="0"/>
              <a:t>FROM </a:t>
            </a:r>
            <a:r>
              <a:rPr lang="ru-RU" baseline="0" dirty="0" err="1" smtClean="0"/>
              <a:t>node:lts-alpine</a:t>
            </a:r>
            <a:r>
              <a:rPr lang="ru-RU" baseline="0" dirty="0" smtClean="0"/>
              <a:t> </a:t>
            </a:r>
            <a:r>
              <a:rPr lang="ru-RU" baseline="0" dirty="0" err="1" smtClean="0"/>
              <a:t>as</a:t>
            </a:r>
            <a:r>
              <a:rPr lang="ru-RU" baseline="0" dirty="0" smtClean="0"/>
              <a:t> </a:t>
            </a:r>
            <a:r>
              <a:rPr lang="ru-RU" baseline="0" dirty="0" err="1" smtClean="0"/>
              <a:t>build-stage</a:t>
            </a:r>
            <a:endParaRPr lang="ru-RU" baseline="0" dirty="0" smtClean="0"/>
          </a:p>
          <a:p>
            <a:r>
              <a:rPr lang="ru-RU" baseline="0" dirty="0" smtClean="0"/>
              <a:t>WORKDIR /</a:t>
            </a:r>
            <a:r>
              <a:rPr lang="ru-RU" baseline="0" dirty="0" err="1" smtClean="0"/>
              <a:t>app</a:t>
            </a:r>
            <a:endParaRPr lang="ru-RU" baseline="0" dirty="0" smtClean="0"/>
          </a:p>
          <a:p>
            <a:r>
              <a:rPr lang="ru-RU" baseline="0" dirty="0" smtClean="0"/>
              <a:t>COPY </a:t>
            </a:r>
            <a:r>
              <a:rPr lang="ru-RU" baseline="0" dirty="0" err="1" smtClean="0"/>
              <a:t>package</a:t>
            </a:r>
            <a:r>
              <a:rPr lang="ru-RU" baseline="0" dirty="0" smtClean="0"/>
              <a:t>*.</a:t>
            </a:r>
            <a:r>
              <a:rPr lang="ru-RU" baseline="0" dirty="0" err="1" smtClean="0"/>
              <a:t>json</a:t>
            </a:r>
            <a:r>
              <a:rPr lang="ru-RU" baseline="0" dirty="0" smtClean="0"/>
              <a:t> ./</a:t>
            </a:r>
          </a:p>
          <a:p>
            <a:r>
              <a:rPr lang="ru-RU" baseline="0" dirty="0" smtClean="0"/>
              <a:t>RUN </a:t>
            </a:r>
            <a:r>
              <a:rPr lang="ru-RU" baseline="0" dirty="0" err="1" smtClean="0"/>
              <a:t>npm</a:t>
            </a:r>
            <a:r>
              <a:rPr lang="ru-RU" baseline="0" dirty="0" smtClean="0"/>
              <a:t> </a:t>
            </a:r>
            <a:r>
              <a:rPr lang="ru-RU" baseline="0" dirty="0" err="1" smtClean="0"/>
              <a:t>install</a:t>
            </a:r>
            <a:endParaRPr lang="ru-RU" baseline="0" dirty="0" smtClean="0"/>
          </a:p>
          <a:p>
            <a:r>
              <a:rPr lang="ru-RU" baseline="0" dirty="0" smtClean="0"/>
              <a:t>COPY . .</a:t>
            </a:r>
          </a:p>
          <a:p>
            <a:r>
              <a:rPr lang="ru-RU" baseline="0" dirty="0" smtClean="0"/>
              <a:t>RUN </a:t>
            </a:r>
            <a:r>
              <a:rPr lang="ru-RU" baseline="0" dirty="0" err="1" smtClean="0"/>
              <a:t>npm</a:t>
            </a:r>
            <a:r>
              <a:rPr lang="ru-RU" baseline="0" dirty="0" smtClean="0"/>
              <a:t> </a:t>
            </a:r>
            <a:r>
              <a:rPr lang="ru-RU" baseline="0" dirty="0" err="1" smtClean="0"/>
              <a:t>run</a:t>
            </a:r>
            <a:r>
              <a:rPr lang="ru-RU" baseline="0" dirty="0" smtClean="0"/>
              <a:t> </a:t>
            </a:r>
            <a:r>
              <a:rPr lang="ru-RU" baseline="0" dirty="0" err="1" smtClean="0"/>
              <a:t>build</a:t>
            </a:r>
            <a:endParaRPr lang="ru-RU" baseline="0" dirty="0" smtClean="0"/>
          </a:p>
          <a:p>
            <a:endParaRPr lang="ru-RU" baseline="0" dirty="0" smtClean="0"/>
          </a:p>
          <a:p>
            <a:r>
              <a:rPr lang="ru-RU" baseline="0" dirty="0" smtClean="0"/>
              <a:t># Запуск приложения на сервере</a:t>
            </a:r>
          </a:p>
          <a:p>
            <a:r>
              <a:rPr lang="ru-RU" baseline="0" dirty="0" smtClean="0"/>
              <a:t>FROM </a:t>
            </a:r>
            <a:r>
              <a:rPr lang="ru-RU" baseline="0" dirty="0" err="1" smtClean="0"/>
              <a:t>nginx:stable-alpine</a:t>
            </a:r>
            <a:r>
              <a:rPr lang="ru-RU" baseline="0" dirty="0" smtClean="0"/>
              <a:t> </a:t>
            </a:r>
            <a:r>
              <a:rPr lang="ru-RU" baseline="0" dirty="0" err="1" smtClean="0"/>
              <a:t>as</a:t>
            </a:r>
            <a:r>
              <a:rPr lang="ru-RU" baseline="0" dirty="0" smtClean="0"/>
              <a:t> </a:t>
            </a:r>
            <a:r>
              <a:rPr lang="ru-RU" baseline="0" dirty="0" err="1" smtClean="0"/>
              <a:t>production-stage</a:t>
            </a:r>
            <a:endParaRPr lang="ru-RU" baseline="0" dirty="0" smtClean="0"/>
          </a:p>
          <a:p>
            <a:r>
              <a:rPr lang="ru-RU" baseline="0" dirty="0" smtClean="0"/>
              <a:t>COPY --</a:t>
            </a:r>
            <a:r>
              <a:rPr lang="ru-RU" baseline="0" dirty="0" err="1" smtClean="0"/>
              <a:t>from</a:t>
            </a:r>
            <a:r>
              <a:rPr lang="ru-RU" baseline="0" dirty="0" smtClean="0"/>
              <a:t>=</a:t>
            </a:r>
            <a:r>
              <a:rPr lang="ru-RU" baseline="0" dirty="0" err="1" smtClean="0"/>
              <a:t>build-stage</a:t>
            </a:r>
            <a:r>
              <a:rPr lang="ru-RU" baseline="0" dirty="0" smtClean="0"/>
              <a:t> /</a:t>
            </a:r>
            <a:r>
              <a:rPr lang="ru-RU" baseline="0" dirty="0" err="1" smtClean="0"/>
              <a:t>app</a:t>
            </a:r>
            <a:r>
              <a:rPr lang="ru-RU" baseline="0" dirty="0" smtClean="0"/>
              <a:t>/</a:t>
            </a:r>
            <a:r>
              <a:rPr lang="ru-RU" baseline="0" dirty="0" err="1" smtClean="0"/>
              <a:t>dist</a:t>
            </a:r>
            <a:r>
              <a:rPr lang="ru-RU" baseline="0" dirty="0" smtClean="0"/>
              <a:t> /</a:t>
            </a:r>
            <a:r>
              <a:rPr lang="ru-RU" baseline="0" dirty="0" err="1" smtClean="0"/>
              <a:t>usr</a:t>
            </a:r>
            <a:r>
              <a:rPr lang="ru-RU" baseline="0" dirty="0" smtClean="0"/>
              <a:t>/</a:t>
            </a:r>
            <a:r>
              <a:rPr lang="ru-RU" baseline="0" dirty="0" err="1" smtClean="0"/>
              <a:t>share</a:t>
            </a:r>
            <a:r>
              <a:rPr lang="ru-RU" baseline="0" dirty="0" smtClean="0"/>
              <a:t>/</a:t>
            </a:r>
            <a:r>
              <a:rPr lang="ru-RU" baseline="0" dirty="0" err="1" smtClean="0"/>
              <a:t>nginx</a:t>
            </a:r>
            <a:r>
              <a:rPr lang="ru-RU" baseline="0" dirty="0" smtClean="0"/>
              <a:t>/</a:t>
            </a:r>
            <a:r>
              <a:rPr lang="ru-RU" baseline="0" dirty="0" err="1" smtClean="0"/>
              <a:t>html</a:t>
            </a:r>
            <a:endParaRPr lang="ru-RU" baseline="0" dirty="0" smtClean="0"/>
          </a:p>
          <a:p>
            <a:r>
              <a:rPr lang="ru-RU" baseline="0" dirty="0" smtClean="0"/>
              <a:t>EXPOSE 80</a:t>
            </a:r>
          </a:p>
          <a:p>
            <a:r>
              <a:rPr lang="ru-RU" baseline="0" dirty="0" smtClean="0"/>
              <a:t>CMD ["</a:t>
            </a:r>
            <a:r>
              <a:rPr lang="ru-RU" baseline="0" dirty="0" err="1" smtClean="0"/>
              <a:t>nginx</a:t>
            </a:r>
            <a:r>
              <a:rPr lang="ru-RU" baseline="0" dirty="0" smtClean="0"/>
              <a:t>", "-g", "</a:t>
            </a:r>
            <a:r>
              <a:rPr lang="ru-RU" baseline="0" dirty="0" err="1" smtClean="0"/>
              <a:t>daemon</a:t>
            </a:r>
            <a:r>
              <a:rPr lang="ru-RU" baseline="0" dirty="0" smtClean="0"/>
              <a:t> </a:t>
            </a:r>
            <a:r>
              <a:rPr lang="ru-RU" baseline="0" dirty="0" err="1" smtClean="0"/>
              <a:t>off</a:t>
            </a:r>
            <a:r>
              <a:rPr lang="ru-RU" baseline="0" dirty="0" smtClean="0"/>
              <a:t>;"]</a:t>
            </a:r>
          </a:p>
          <a:p>
            <a:endParaRPr lang="ru-RU" baseline="0" dirty="0" smtClean="0"/>
          </a:p>
          <a:p>
            <a:r>
              <a:rPr lang="ru-RU" baseline="0" dirty="0" smtClean="0"/>
              <a:t>Скопировать</a:t>
            </a:r>
          </a:p>
          <a:p>
            <a:r>
              <a:rPr lang="ru-RU" baseline="0" dirty="0" smtClean="0"/>
              <a:t>Имя промежуточного образа </a:t>
            </a:r>
            <a:r>
              <a:rPr lang="ru-RU" baseline="0" dirty="0" err="1" smtClean="0"/>
              <a:t>build-stage</a:t>
            </a:r>
            <a:r>
              <a:rPr lang="ru-RU" baseline="0" dirty="0" smtClean="0"/>
              <a:t> служит для передачи результата работы первой стадии сборки.</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327465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Контейнеры — это фактически форма виртуализации, позволяющая изолировать приложения. Все возможности виртуализации ОС недоступны, да и не нужны. Следовательно, это приводит к более быстрому времени загрузки! Разработчик может указать необходимые ему ресурсы, ОС, необходимую для запуска приложения, и ему не нужно так сильно беспокоиться об оборудовании, как об этом позаботится контейнер. Не существует идеальной технологии, которая решает все проблемы. Итак, давайте взглянем на сравнение контейнеров и виртуальных машин.</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18813533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D</a:t>
            </a:r>
            <a:r>
              <a:rPr lang="ru-RU" sz="1200" b="0" i="0" kern="1200" dirty="0" err="1" smtClean="0">
                <a:solidFill>
                  <a:schemeClr val="tx1"/>
                </a:solidFill>
                <a:effectLst/>
                <a:latin typeface="+mn-lt"/>
                <a:ea typeface="+mn-ea"/>
                <a:cs typeface="+mn-cs"/>
              </a:rPr>
              <a:t>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представляет из себя отдельный файл, в котором вы можете описать все характеристики относительно образов. Вы можете указать какие образы будут подключены, какие у них будут характеристики, возможности и так далее.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Огромным преимуществом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является возможность подключения сразу многих образов. Так, вы можете подключить языки Джава,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C++, PHP и к ним дополнительно настроить сервера, среды разработки и все это в одном файле.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построении файла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вы указываете сервисы (выполняют роль образов) и указываете их характеристики.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Пример</a:t>
            </a:r>
            <a:r>
              <a:rPr lang="ru-RU" sz="1200" b="0" i="0" kern="1200" baseline="0" dirty="0" smtClean="0">
                <a:solidFill>
                  <a:schemeClr val="tx1"/>
                </a:solidFill>
                <a:effectLst/>
                <a:latin typeface="+mn-lt"/>
                <a:ea typeface="+mn-ea"/>
                <a:cs typeface="+mn-cs"/>
              </a:rPr>
              <a:t> брать из </a:t>
            </a:r>
            <a:r>
              <a:rPr lang="en-US" sz="1200" b="0" i="0" kern="1200" baseline="0" dirty="0" smtClean="0">
                <a:solidFill>
                  <a:schemeClr val="tx1"/>
                </a:solidFill>
                <a:effectLst/>
                <a:latin typeface="+mn-lt"/>
                <a:ea typeface="+mn-ea"/>
                <a:cs typeface="+mn-cs"/>
              </a:rPr>
              <a:t>https://hub.docker.com/_/phpmyadmin</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PMA_ARBITRARY=1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PMA_ARBITRARY- при значении 1 будет разрешено подключение к произвольному серверу</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407685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D</a:t>
            </a:r>
            <a:r>
              <a:rPr lang="ru-RU" sz="1200" b="0" i="0" kern="1200" dirty="0" err="1" smtClean="0">
                <a:solidFill>
                  <a:schemeClr val="tx1"/>
                </a:solidFill>
                <a:effectLst/>
                <a:latin typeface="+mn-lt"/>
                <a:ea typeface="+mn-ea"/>
                <a:cs typeface="+mn-cs"/>
              </a:rPr>
              <a:t>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представляет из себя отдельный файл, в котором вы можете описать все характеристики относительно образов. Вы можете указать какие образы будут подключены, какие у них будут характеристики, возможности и так далее.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Огромным преимуществом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является возможность подключения сразу многих образов. Так, вы можете подключить языки Джава,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C++, PHP и к ним дополнительно настроить сервера, среды разработки и все это в одном файле.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построении файла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вы указываете сервисы (выполняют роль образов) и указываете их характеристики.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Пример</a:t>
            </a:r>
            <a:r>
              <a:rPr lang="ru-RU" sz="1200" b="0" i="0" kern="1200" baseline="0" dirty="0" smtClean="0">
                <a:solidFill>
                  <a:schemeClr val="tx1"/>
                </a:solidFill>
                <a:effectLst/>
                <a:latin typeface="+mn-lt"/>
                <a:ea typeface="+mn-ea"/>
                <a:cs typeface="+mn-cs"/>
              </a:rPr>
              <a:t> брать из </a:t>
            </a:r>
            <a:r>
              <a:rPr lang="en-US" sz="1200" b="0" i="0" kern="1200" baseline="0" dirty="0" smtClean="0">
                <a:solidFill>
                  <a:schemeClr val="tx1"/>
                </a:solidFill>
                <a:effectLst/>
                <a:latin typeface="+mn-lt"/>
                <a:ea typeface="+mn-ea"/>
                <a:cs typeface="+mn-cs"/>
              </a:rPr>
              <a:t>https://hub.docker.com/_/phpmyadmin</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PMA_ARBITRARY=1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PMA_ARBITRARY- при значении 1 будет разрешено подключение к произвольному серверу</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22867011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Сборка проекта</a:t>
            </a:r>
          </a:p>
          <a:p>
            <a:r>
              <a:rPr lang="ru-RU" sz="1200" b="0" i="0" kern="1200" dirty="0" smtClean="0">
                <a:solidFill>
                  <a:schemeClr val="tx1"/>
                </a:solidFill>
                <a:effectLst/>
                <a:latin typeface="+mn-lt"/>
                <a:ea typeface="+mn-ea"/>
                <a:cs typeface="+mn-cs"/>
              </a:rPr>
              <a:t>После описания проекта вам необходимо его собрать. Для этого используется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 Сама команда  еще ничего не запускает, но зато собирает все сервисы для дальнейшего их запуска.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старта проекта прописывается другая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up</a:t>
            </a:r>
            <a:r>
              <a:rPr lang="ru-RU" sz="1200" b="0" i="0" kern="1200" dirty="0" smtClean="0">
                <a:solidFill>
                  <a:schemeClr val="tx1"/>
                </a:solidFill>
                <a:effectLst/>
                <a:latin typeface="+mn-lt"/>
                <a:ea typeface="+mn-ea"/>
                <a:cs typeface="+mn-cs"/>
              </a:rPr>
              <a:t>. Она служит для «поднятия» всех сервисов. Другими словами, для их запуска.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Противоположная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down</a:t>
            </a:r>
            <a:r>
              <a:rPr lang="ru-RU" sz="1200" b="0" i="0" kern="1200" dirty="0" smtClean="0">
                <a:solidFill>
                  <a:schemeClr val="tx1"/>
                </a:solidFill>
                <a:effectLst/>
                <a:latin typeface="+mn-lt"/>
                <a:ea typeface="+mn-ea"/>
                <a:cs typeface="+mn-cs"/>
              </a:rPr>
              <a:t> наоборот «опускает» все сервисы, останавливая ваш проект.</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Выйти</a:t>
            </a:r>
            <a:r>
              <a:rPr lang="ru-RU" sz="1200" b="0" i="0" kern="1200" baseline="0" dirty="0" smtClean="0">
                <a:solidFill>
                  <a:schemeClr val="tx1"/>
                </a:solidFill>
                <a:effectLst/>
                <a:latin typeface="+mn-lt"/>
                <a:ea typeface="+mn-ea"/>
                <a:cs typeface="+mn-cs"/>
              </a:rPr>
              <a:t> из постоянного режима отслеживания данных в </a:t>
            </a:r>
            <a:r>
              <a:rPr lang="en-US" sz="1200" b="0" i="0" kern="1200" baseline="0" dirty="0" smtClean="0">
                <a:solidFill>
                  <a:schemeClr val="tx1"/>
                </a:solidFill>
                <a:effectLst/>
                <a:latin typeface="+mn-lt"/>
                <a:ea typeface="+mn-ea"/>
                <a:cs typeface="+mn-cs"/>
              </a:rPr>
              <a:t>visual studio code </a:t>
            </a:r>
            <a:r>
              <a:rPr lang="ru-RU" sz="1200" b="0" i="0" kern="1200" baseline="0" dirty="0" smtClean="0">
                <a:solidFill>
                  <a:schemeClr val="tx1"/>
                </a:solidFill>
                <a:effectLst/>
                <a:latin typeface="+mn-lt"/>
                <a:ea typeface="+mn-ea"/>
                <a:cs typeface="+mn-cs"/>
              </a:rPr>
              <a:t>(после запуска проекта отображаются все действия) </a:t>
            </a:r>
            <a:r>
              <a:rPr lang="en-US" sz="1200" b="0" i="0" kern="1200" baseline="0" dirty="0" smtClean="0">
                <a:solidFill>
                  <a:schemeClr val="tx1"/>
                </a:solidFill>
                <a:effectLst/>
                <a:latin typeface="+mn-lt"/>
                <a:ea typeface="+mn-ea"/>
                <a:cs typeface="+mn-cs"/>
              </a:rPr>
              <a:t>-</a:t>
            </a:r>
            <a:endParaRPr lang="ru-RU"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&lt;</a:t>
            </a:r>
            <a:r>
              <a:rPr lang="en-US" sz="1200" b="0" i="0" kern="1200" baseline="0" dirty="0" err="1" smtClean="0">
                <a:solidFill>
                  <a:schemeClr val="tx1"/>
                </a:solidFill>
                <a:effectLst/>
                <a:latin typeface="+mn-lt"/>
                <a:ea typeface="+mn-ea"/>
                <a:cs typeface="+mn-cs"/>
              </a:rPr>
              <a:t>Ctrl+C</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 остановятся контейнеры</a:t>
            </a:r>
            <a:endParaRPr lang="en-US" baseline="0" dirty="0" smtClean="0"/>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2147400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4257738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kern="1200" dirty="0" smtClean="0">
                <a:solidFill>
                  <a:schemeClr val="tx1"/>
                </a:solidFill>
                <a:effectLst/>
                <a:latin typeface="+mn-lt"/>
                <a:ea typeface="+mn-ea"/>
                <a:cs typeface="+mn-cs"/>
              </a:rPr>
              <a:t>Добавим в файл </a:t>
            </a:r>
            <a:r>
              <a:rPr lang="en-US" sz="1200" b="0" kern="1200" dirty="0" err="1" smtClean="0">
                <a:solidFill>
                  <a:schemeClr val="tx1"/>
                </a:solidFill>
                <a:effectLst/>
                <a:latin typeface="+mn-lt"/>
                <a:ea typeface="+mn-ea"/>
                <a:cs typeface="+mn-cs"/>
              </a:rPr>
              <a:t>docker</a:t>
            </a:r>
            <a:r>
              <a:rPr lang="en-US" sz="1200" b="0" kern="1200" dirty="0" smtClean="0">
                <a:solidFill>
                  <a:schemeClr val="tx1"/>
                </a:solidFill>
                <a:effectLst/>
                <a:latin typeface="+mn-lt"/>
                <a:ea typeface="+mn-ea"/>
                <a:cs typeface="+mn-cs"/>
              </a:rPr>
              <a:t> compose</a:t>
            </a:r>
            <a:r>
              <a:rPr lang="ru-RU" sz="1200" b="0" kern="1200" dirty="0" smtClean="0">
                <a:solidFill>
                  <a:schemeClr val="tx1"/>
                </a:solidFill>
                <a:effectLst/>
                <a:latin typeface="+mn-lt"/>
                <a:ea typeface="+mn-ea"/>
                <a:cs typeface="+mn-cs"/>
              </a:rPr>
              <a:t> подключение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образа</a:t>
            </a:r>
            <a:r>
              <a:rPr lang="en-US" sz="1200" b="0" kern="1200" dirty="0" smtClean="0">
                <a:solidFill>
                  <a:schemeClr val="tx1"/>
                </a:solidFill>
                <a:effectLst/>
                <a:latin typeface="+mn-lt"/>
                <a:ea typeface="+mn-ea"/>
                <a:cs typeface="+mn-cs"/>
              </a:rPr>
              <a:t>,</a:t>
            </a:r>
            <a:r>
              <a:rPr lang="ru-RU" sz="1200" b="0" kern="1200" baseline="0" dirty="0" smtClean="0">
                <a:solidFill>
                  <a:schemeClr val="tx1"/>
                </a:solidFill>
                <a:effectLst/>
                <a:latin typeface="+mn-lt"/>
                <a:ea typeface="+mn-ea"/>
                <a:cs typeface="+mn-cs"/>
              </a:rPr>
              <a:t> ранее описанного в </a:t>
            </a:r>
            <a:r>
              <a:rPr lang="en-US" sz="1200" b="0" kern="1200" baseline="0" dirty="0" err="1" smtClean="0">
                <a:solidFill>
                  <a:schemeClr val="tx1"/>
                </a:solidFill>
                <a:effectLst/>
                <a:latin typeface="+mn-lt"/>
                <a:ea typeface="+mn-ea"/>
                <a:cs typeface="+mn-cs"/>
              </a:rPr>
              <a:t>Dockerfile</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build: ./</a:t>
            </a:r>
            <a:r>
              <a:rPr lang="en-US" sz="1200" b="0" kern="1200" dirty="0" err="1" smtClean="0">
                <a:solidFill>
                  <a:schemeClr val="tx1"/>
                </a:solidFill>
                <a:effectLst/>
                <a:latin typeface="+mn-lt"/>
                <a:ea typeface="+mn-ea"/>
                <a:cs typeface="+mn-cs"/>
              </a:rPr>
              <a:t>php</a:t>
            </a:r>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Для</a:t>
            </a:r>
            <a:r>
              <a:rPr lang="ru-RU" sz="1200" b="0" kern="1200" baseline="0" dirty="0" smtClean="0">
                <a:solidFill>
                  <a:schemeClr val="tx1"/>
                </a:solidFill>
                <a:effectLst/>
                <a:latin typeface="+mn-lt"/>
                <a:ea typeface="+mn-ea"/>
                <a:cs typeface="+mn-cs"/>
              </a:rPr>
              <a:t> подключения сервиса пишем </a:t>
            </a:r>
            <a:r>
              <a:rPr lang="en-US" sz="1200" b="0" kern="1200" baseline="0" dirty="0" smtClean="0">
                <a:solidFill>
                  <a:schemeClr val="tx1"/>
                </a:solidFill>
                <a:effectLst/>
                <a:latin typeface="+mn-lt"/>
                <a:ea typeface="+mn-ea"/>
                <a:cs typeface="+mn-cs"/>
              </a:rPr>
              <a:t>build</a:t>
            </a:r>
            <a:r>
              <a:rPr lang="ru-RU" sz="1200" b="0" kern="1200" baseline="0" dirty="0" smtClean="0">
                <a:solidFill>
                  <a:schemeClr val="tx1"/>
                </a:solidFill>
                <a:effectLst/>
                <a:latin typeface="+mn-lt"/>
                <a:ea typeface="+mn-ea"/>
                <a:cs typeface="+mn-cs"/>
              </a:rPr>
              <a:t> и указываем папку с </a:t>
            </a:r>
            <a:r>
              <a:rPr lang="en-US" sz="1200" b="0" kern="1200" baseline="0" dirty="0" err="1" smtClean="0">
                <a:solidFill>
                  <a:schemeClr val="tx1"/>
                </a:solidFill>
                <a:effectLst/>
                <a:latin typeface="+mn-lt"/>
                <a:ea typeface="+mn-ea"/>
                <a:cs typeface="+mn-cs"/>
              </a:rPr>
              <a:t>docker</a:t>
            </a:r>
            <a:r>
              <a:rPr lang="ru-RU" sz="1200" b="0" kern="1200" baseline="0" dirty="0" smtClean="0">
                <a:solidFill>
                  <a:schemeClr val="tx1"/>
                </a:solidFill>
                <a:effectLst/>
                <a:latin typeface="+mn-lt"/>
                <a:ea typeface="+mn-ea"/>
                <a:cs typeface="+mn-cs"/>
              </a:rPr>
              <a:t> файлом, который описывали для </a:t>
            </a:r>
            <a:r>
              <a:rPr lang="en-US" sz="1200" b="0" kern="1200" baseline="0" dirty="0" err="1" smtClean="0">
                <a:solidFill>
                  <a:schemeClr val="tx1"/>
                </a:solidFill>
                <a:effectLst/>
                <a:latin typeface="+mn-lt"/>
                <a:ea typeface="+mn-ea"/>
                <a:cs typeface="+mn-cs"/>
              </a:rPr>
              <a:t>php</a:t>
            </a:r>
            <a:r>
              <a:rPr lang="ru-RU" sz="1200" b="0" kern="1200" baseline="0" dirty="0" smtClean="0">
                <a:solidFill>
                  <a:schemeClr val="tx1"/>
                </a:solidFill>
                <a:effectLst/>
                <a:latin typeface="+mn-lt"/>
                <a:ea typeface="+mn-ea"/>
                <a:cs typeface="+mn-cs"/>
              </a:rPr>
              <a:t>, чтобы не копировать его</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Главное</a:t>
            </a:r>
            <a:r>
              <a:rPr lang="ru-RU" sz="1200" b="0" i="0" kern="1200" baseline="0" dirty="0" smtClean="0">
                <a:solidFill>
                  <a:schemeClr val="tx1"/>
                </a:solidFill>
                <a:effectLst/>
                <a:latin typeface="+mn-lt"/>
                <a:ea typeface="+mn-ea"/>
                <a:cs typeface="+mn-cs"/>
              </a:rPr>
              <a:t> указать другой порт для подключения</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https://hub.docker.com/_/mysql</a:t>
            </a:r>
            <a:r>
              <a:rPr lang="ru-RU" sz="1200" b="0" i="0" kern="1200" dirty="0" smtClean="0">
                <a:solidFill>
                  <a:schemeClr val="tx1"/>
                </a:solidFill>
                <a:effectLst/>
                <a:latin typeface="+mn-lt"/>
                <a:ea typeface="+mn-ea"/>
                <a:cs typeface="+mn-cs"/>
              </a:rPr>
              <a:t> – брать примеры оттуда</a:t>
            </a: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command: --default-authentication-plugin=</a:t>
            </a:r>
            <a:r>
              <a:rPr lang="en-US" sz="1200" b="0" kern="1200" dirty="0" err="1" smtClean="0">
                <a:solidFill>
                  <a:schemeClr val="tx1"/>
                </a:solidFill>
                <a:effectLst/>
                <a:latin typeface="+mn-lt"/>
                <a:ea typeface="+mn-ea"/>
                <a:cs typeface="+mn-cs"/>
              </a:rPr>
              <a:t>mysql_native_password</a:t>
            </a:r>
            <a:r>
              <a:rPr lang="ru-RU" sz="1200" b="0" kern="1200" dirty="0" smtClean="0">
                <a:solidFill>
                  <a:schemeClr val="tx1"/>
                </a:solidFill>
                <a:effectLst/>
                <a:latin typeface="+mn-lt"/>
                <a:ea typeface="+mn-ea"/>
                <a:cs typeface="+mn-cs"/>
              </a:rPr>
              <a:t> – создается</a:t>
            </a:r>
            <a:r>
              <a:rPr lang="ru-RU" sz="1200" b="0" kern="1200" baseline="0" dirty="0" smtClean="0">
                <a:solidFill>
                  <a:schemeClr val="tx1"/>
                </a:solidFill>
                <a:effectLst/>
                <a:latin typeface="+mn-lt"/>
                <a:ea typeface="+mn-ea"/>
                <a:cs typeface="+mn-cs"/>
              </a:rPr>
              <a:t> плагин для авторизации</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То же самое</a:t>
            </a:r>
            <a:r>
              <a:rPr lang="ru-RU" sz="1200" b="0" i="0" kern="1200" baseline="0" dirty="0" smtClean="0">
                <a:solidFill>
                  <a:schemeClr val="tx1"/>
                </a:solidFill>
                <a:effectLst/>
                <a:latin typeface="+mn-lt"/>
                <a:ea typeface="+mn-ea"/>
                <a:cs typeface="+mn-cs"/>
              </a:rPr>
              <a:t> что </a:t>
            </a:r>
            <a:r>
              <a:rPr lang="en-US" sz="1200" b="0" i="0" kern="1200" baseline="0" dirty="0" smtClean="0">
                <a:solidFill>
                  <a:schemeClr val="tx1"/>
                </a:solidFill>
                <a:effectLst/>
                <a:latin typeface="+mn-lt"/>
                <a:ea typeface="+mn-ea"/>
                <a:cs typeface="+mn-cs"/>
              </a:rPr>
              <a:t>CMD</a:t>
            </a:r>
            <a:r>
              <a:rPr lang="ru-RU" sz="1200" b="0" i="0" kern="1200" baseline="0" dirty="0" smtClean="0">
                <a:solidFill>
                  <a:schemeClr val="tx1"/>
                </a:solidFill>
                <a:effectLst/>
                <a:latin typeface="+mn-lt"/>
                <a:ea typeface="+mn-ea"/>
                <a:cs typeface="+mn-cs"/>
              </a:rPr>
              <a:t> – команда, которая запускается при каждом старте образа</a:t>
            </a:r>
          </a:p>
          <a:p>
            <a:r>
              <a:rPr lang="en-US" sz="1200" b="0" i="0" kern="1200" baseline="0" dirty="0" smtClean="0">
                <a:solidFill>
                  <a:schemeClr val="tx1"/>
                </a:solidFill>
                <a:effectLst/>
                <a:latin typeface="+mn-lt"/>
                <a:ea typeface="+mn-ea"/>
                <a:cs typeface="+mn-cs"/>
              </a:rPr>
              <a:t> </a:t>
            </a:r>
            <a:endParaRPr lang="ru-RU"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1247645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build: ./</a:t>
            </a:r>
            <a:r>
              <a:rPr lang="en-US" sz="1200" b="0" kern="1200" dirty="0" err="1" smtClean="0">
                <a:solidFill>
                  <a:schemeClr val="tx1"/>
                </a:solidFill>
                <a:effectLst/>
                <a:latin typeface="+mn-lt"/>
                <a:ea typeface="+mn-ea"/>
                <a:cs typeface="+mn-cs"/>
              </a:rPr>
              <a:t>php</a:t>
            </a:r>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Для</a:t>
            </a:r>
            <a:r>
              <a:rPr lang="ru-RU" sz="1200" b="0" kern="1200" baseline="0" dirty="0" smtClean="0">
                <a:solidFill>
                  <a:schemeClr val="tx1"/>
                </a:solidFill>
                <a:effectLst/>
                <a:latin typeface="+mn-lt"/>
                <a:ea typeface="+mn-ea"/>
                <a:cs typeface="+mn-cs"/>
              </a:rPr>
              <a:t> подключения сервиса пишем </a:t>
            </a:r>
            <a:r>
              <a:rPr lang="en-US" sz="1200" b="0" kern="1200" baseline="0" dirty="0" smtClean="0">
                <a:solidFill>
                  <a:schemeClr val="tx1"/>
                </a:solidFill>
                <a:effectLst/>
                <a:latin typeface="+mn-lt"/>
                <a:ea typeface="+mn-ea"/>
                <a:cs typeface="+mn-cs"/>
              </a:rPr>
              <a:t>build</a:t>
            </a:r>
            <a:r>
              <a:rPr lang="ru-RU" sz="1200" b="0" kern="1200" baseline="0" dirty="0" smtClean="0">
                <a:solidFill>
                  <a:schemeClr val="tx1"/>
                </a:solidFill>
                <a:effectLst/>
                <a:latin typeface="+mn-lt"/>
                <a:ea typeface="+mn-ea"/>
                <a:cs typeface="+mn-cs"/>
              </a:rPr>
              <a:t> и указываем папку с </a:t>
            </a:r>
            <a:r>
              <a:rPr lang="en-US" sz="1200" b="0" kern="1200" baseline="0" dirty="0" err="1" smtClean="0">
                <a:solidFill>
                  <a:schemeClr val="tx1"/>
                </a:solidFill>
                <a:effectLst/>
                <a:latin typeface="+mn-lt"/>
                <a:ea typeface="+mn-ea"/>
                <a:cs typeface="+mn-cs"/>
              </a:rPr>
              <a:t>docker</a:t>
            </a:r>
            <a:r>
              <a:rPr lang="ru-RU" sz="1200" b="0" kern="1200" baseline="0" dirty="0" smtClean="0">
                <a:solidFill>
                  <a:schemeClr val="tx1"/>
                </a:solidFill>
                <a:effectLst/>
                <a:latin typeface="+mn-lt"/>
                <a:ea typeface="+mn-ea"/>
                <a:cs typeface="+mn-cs"/>
              </a:rPr>
              <a:t> файлом, который описывали для </a:t>
            </a:r>
            <a:r>
              <a:rPr lang="en-US" sz="1200" b="0" kern="1200" baseline="0" dirty="0" err="1" smtClean="0">
                <a:solidFill>
                  <a:schemeClr val="tx1"/>
                </a:solidFill>
                <a:effectLst/>
                <a:latin typeface="+mn-lt"/>
                <a:ea typeface="+mn-ea"/>
                <a:cs typeface="+mn-cs"/>
              </a:rPr>
              <a:t>php</a:t>
            </a:r>
            <a:r>
              <a:rPr lang="ru-RU" sz="1200" b="0" kern="1200" baseline="0" dirty="0" smtClean="0">
                <a:solidFill>
                  <a:schemeClr val="tx1"/>
                </a:solidFill>
                <a:effectLst/>
                <a:latin typeface="+mn-lt"/>
                <a:ea typeface="+mn-ea"/>
                <a:cs typeface="+mn-cs"/>
              </a:rPr>
              <a:t>, чтобы не копировать его</a:t>
            </a:r>
            <a:endParaRPr lang="en-US" sz="1200" b="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https://hub.docker.com/_/mysql</a:t>
            </a:r>
            <a:r>
              <a:rPr lang="ru-RU" sz="1200" b="0" i="0" kern="1200" dirty="0" smtClean="0">
                <a:solidFill>
                  <a:schemeClr val="tx1"/>
                </a:solidFill>
                <a:effectLst/>
                <a:latin typeface="+mn-lt"/>
                <a:ea typeface="+mn-ea"/>
                <a:cs typeface="+mn-cs"/>
              </a:rPr>
              <a:t> – брать примеры оттуда</a:t>
            </a: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command: --default-authentication-plugin=</a:t>
            </a:r>
            <a:r>
              <a:rPr lang="en-US" sz="1200" b="0" kern="1200" dirty="0" err="1" smtClean="0">
                <a:solidFill>
                  <a:schemeClr val="tx1"/>
                </a:solidFill>
                <a:effectLst/>
                <a:latin typeface="+mn-lt"/>
                <a:ea typeface="+mn-ea"/>
                <a:cs typeface="+mn-cs"/>
              </a:rPr>
              <a:t>mysql_native_password</a:t>
            </a:r>
            <a:r>
              <a:rPr lang="ru-RU" sz="1200" b="0" kern="1200" dirty="0" smtClean="0">
                <a:solidFill>
                  <a:schemeClr val="tx1"/>
                </a:solidFill>
                <a:effectLst/>
                <a:latin typeface="+mn-lt"/>
                <a:ea typeface="+mn-ea"/>
                <a:cs typeface="+mn-cs"/>
              </a:rPr>
              <a:t> – создается</a:t>
            </a:r>
            <a:r>
              <a:rPr lang="ru-RU" sz="1200" b="0" kern="1200" baseline="0" dirty="0" smtClean="0">
                <a:solidFill>
                  <a:schemeClr val="tx1"/>
                </a:solidFill>
                <a:effectLst/>
                <a:latin typeface="+mn-lt"/>
                <a:ea typeface="+mn-ea"/>
                <a:cs typeface="+mn-cs"/>
              </a:rPr>
              <a:t> план для авторизации</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То же самое</a:t>
            </a:r>
            <a:r>
              <a:rPr lang="ru-RU" sz="1200" b="0" i="0" kern="1200" baseline="0" dirty="0" smtClean="0">
                <a:solidFill>
                  <a:schemeClr val="tx1"/>
                </a:solidFill>
                <a:effectLst/>
                <a:latin typeface="+mn-lt"/>
                <a:ea typeface="+mn-ea"/>
                <a:cs typeface="+mn-cs"/>
              </a:rPr>
              <a:t> что </a:t>
            </a:r>
            <a:r>
              <a:rPr lang="en-US" sz="1200" b="0" i="0" kern="1200" baseline="0" dirty="0" smtClean="0">
                <a:solidFill>
                  <a:schemeClr val="tx1"/>
                </a:solidFill>
                <a:effectLst/>
                <a:latin typeface="+mn-lt"/>
                <a:ea typeface="+mn-ea"/>
                <a:cs typeface="+mn-cs"/>
              </a:rPr>
              <a:t>CMD</a:t>
            </a:r>
            <a:r>
              <a:rPr lang="ru-RU" sz="1200" b="0" i="0" kern="1200" baseline="0" dirty="0" smtClean="0">
                <a:solidFill>
                  <a:schemeClr val="tx1"/>
                </a:solidFill>
                <a:effectLst/>
                <a:latin typeface="+mn-lt"/>
                <a:ea typeface="+mn-ea"/>
                <a:cs typeface="+mn-cs"/>
              </a:rPr>
              <a:t> – команда, которая запускается при каждом старте образа</a:t>
            </a:r>
          </a:p>
          <a:p>
            <a:endParaRPr lang="en-US" sz="1200" b="0" i="0" kern="1200" baseline="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1405227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Создаются</a:t>
            </a:r>
            <a:r>
              <a:rPr lang="ru-RU" sz="1200" b="0" i="0" kern="1200" baseline="0" dirty="0" smtClean="0">
                <a:solidFill>
                  <a:schemeClr val="tx1"/>
                </a:solidFill>
                <a:effectLst/>
                <a:latin typeface="+mn-lt"/>
                <a:ea typeface="+mn-ea"/>
                <a:cs typeface="+mn-cs"/>
              </a:rPr>
              <a:t> образы и контейнер</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31013807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Создаются</a:t>
            </a:r>
            <a:r>
              <a:rPr lang="ru-RU" sz="1200" b="0" i="0" kern="1200" baseline="0" dirty="0" smtClean="0">
                <a:solidFill>
                  <a:schemeClr val="tx1"/>
                </a:solidFill>
                <a:effectLst/>
                <a:latin typeface="+mn-lt"/>
                <a:ea typeface="+mn-ea"/>
                <a:cs typeface="+mn-cs"/>
              </a:rPr>
              <a:t> образы </a:t>
            </a:r>
            <a:r>
              <a:rPr lang="ru-RU" sz="1200" b="0" i="0" kern="1200" baseline="0" smtClean="0">
                <a:solidFill>
                  <a:schemeClr val="tx1"/>
                </a:solidFill>
                <a:effectLst/>
                <a:latin typeface="+mn-lt"/>
                <a:ea typeface="+mn-ea"/>
                <a:cs typeface="+mn-cs"/>
              </a:rPr>
              <a:t>и контейнер</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3879309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a:t>
            </a:r>
            <a:r>
              <a:rPr lang="ru-RU" sz="1200" b="0" i="0" kern="1200" baseline="0" dirty="0" smtClean="0">
                <a:solidFill>
                  <a:schemeClr val="tx1"/>
                </a:solidFill>
                <a:effectLst/>
                <a:latin typeface="+mn-lt"/>
                <a:ea typeface="+mn-ea"/>
                <a:cs typeface="+mn-cs"/>
              </a:rPr>
              <a:t> разных портах отображается разная инфо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Не сработал только </a:t>
            </a:r>
            <a:r>
              <a:rPr lang="en-US" sz="1200" b="0" kern="1200" dirty="0" smtClean="0">
                <a:solidFill>
                  <a:schemeClr val="tx1"/>
                </a:solidFill>
                <a:effectLst/>
                <a:latin typeface="+mn-lt"/>
                <a:ea typeface="+mn-ea"/>
                <a:cs typeface="+mn-cs"/>
              </a:rPr>
              <a:t>MYSQL_USER: ANNA</a:t>
            </a:r>
          </a:p>
          <a:p>
            <a:r>
              <a:rPr lang="ru-RU" sz="1200" b="0" i="0" kern="1200" dirty="0" smtClean="0">
                <a:solidFill>
                  <a:schemeClr val="tx1"/>
                </a:solidFill>
                <a:effectLst/>
                <a:latin typeface="+mn-lt"/>
                <a:ea typeface="+mn-ea"/>
                <a:cs typeface="+mn-cs"/>
              </a:rPr>
              <a:t>Пришлось</a:t>
            </a:r>
            <a:r>
              <a:rPr lang="ru-RU" sz="1200" b="0" i="0" kern="1200" baseline="0" dirty="0" smtClean="0">
                <a:solidFill>
                  <a:schemeClr val="tx1"/>
                </a:solidFill>
                <a:effectLst/>
                <a:latin typeface="+mn-lt"/>
                <a:ea typeface="+mn-ea"/>
                <a:cs typeface="+mn-cs"/>
              </a:rPr>
              <a:t> вводить </a:t>
            </a:r>
            <a:r>
              <a:rPr lang="en-US" sz="1200" b="0" i="0" kern="1200" baseline="0" dirty="0" smtClean="0">
                <a:solidFill>
                  <a:schemeClr val="tx1"/>
                </a:solidFill>
                <a:effectLst/>
                <a:latin typeface="+mn-lt"/>
                <a:ea typeface="+mn-ea"/>
                <a:cs typeface="+mn-cs"/>
              </a:rPr>
              <a:t>root</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4701866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339798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Виртуальная  </a:t>
            </a:r>
            <a:r>
              <a:rPr lang="ru-RU" sz="1200" b="1" i="0" kern="1200" dirty="0" smtClean="0">
                <a:solidFill>
                  <a:schemeClr val="tx1"/>
                </a:solidFill>
                <a:effectLst/>
                <a:latin typeface="+mn-lt"/>
                <a:ea typeface="+mn-ea"/>
                <a:cs typeface="+mn-cs"/>
              </a:rPr>
              <a:t>машина</a:t>
            </a:r>
            <a:r>
              <a:rPr lang="ru-RU" sz="1200" b="0" i="0" kern="1200" dirty="0" smtClean="0">
                <a:solidFill>
                  <a:schemeClr val="tx1"/>
                </a:solidFill>
                <a:effectLst/>
                <a:latin typeface="+mn-lt"/>
                <a:ea typeface="+mn-ea"/>
                <a:cs typeface="+mn-cs"/>
              </a:rPr>
              <a:t>  ( </a:t>
            </a:r>
            <a:r>
              <a:rPr lang="ru-RU" sz="1200" b="1" i="0" kern="1200" dirty="0" smtClean="0">
                <a:solidFill>
                  <a:schemeClr val="tx1"/>
                </a:solidFill>
                <a:effectLst/>
                <a:latin typeface="+mn-lt"/>
                <a:ea typeface="+mn-ea"/>
                <a:cs typeface="+mn-cs"/>
              </a:rPr>
              <a:t>ВМ</a:t>
            </a:r>
            <a:r>
              <a:rPr lang="ru-RU" sz="1200" b="0" i="0" kern="1200" dirty="0" smtClean="0">
                <a:solidFill>
                  <a:schemeClr val="tx1"/>
                </a:solidFill>
                <a:effectLst/>
                <a:latin typeface="+mn-lt"/>
                <a:ea typeface="+mn-ea"/>
                <a:cs typeface="+mn-cs"/>
              </a:rPr>
              <a:t> )  </a:t>
            </a:r>
            <a:r>
              <a:rPr lang="ru-RU" sz="1200" b="1" i="0" kern="1200" dirty="0" smtClean="0">
                <a:solidFill>
                  <a:schemeClr val="tx1"/>
                </a:solidFill>
                <a:effectLst/>
                <a:latin typeface="+mn-lt"/>
                <a:ea typeface="+mn-ea"/>
                <a:cs typeface="+mn-cs"/>
              </a:rPr>
              <a:t>похожа</a:t>
            </a:r>
            <a:r>
              <a:rPr lang="ru-RU" sz="1200" b="0" i="0" kern="1200" dirty="0" smtClean="0">
                <a:solidFill>
                  <a:schemeClr val="tx1"/>
                </a:solidFill>
                <a:effectLst/>
                <a:latin typeface="+mn-lt"/>
                <a:ea typeface="+mn-ea"/>
                <a:cs typeface="+mn-cs"/>
              </a:rPr>
              <a:t> на копию реального физического компьютера. Виртуальный сервер работает в многопользовательской среде, что означает, что несколько виртуальных машин работают на одном и том же физическом оборудовании. Напротив, </a:t>
            </a:r>
            <a:r>
              <a:rPr lang="ru-RU" sz="1200" b="1" i="0" kern="1200" dirty="0" smtClean="0">
                <a:solidFill>
                  <a:schemeClr val="tx1"/>
                </a:solidFill>
                <a:effectLst/>
                <a:latin typeface="+mn-lt"/>
                <a:ea typeface="+mn-ea"/>
                <a:cs typeface="+mn-cs"/>
              </a:rPr>
              <a:t>контейнеры</a:t>
            </a:r>
            <a:r>
              <a:rPr lang="ru-RU" sz="1200" b="0" i="0" kern="1200" dirty="0" smtClean="0">
                <a:solidFill>
                  <a:schemeClr val="tx1"/>
                </a:solidFill>
                <a:effectLst/>
                <a:latin typeface="+mn-lt"/>
                <a:ea typeface="+mn-ea"/>
                <a:cs typeface="+mn-cs"/>
              </a:rPr>
              <a:t> располагаются поверх физического сервера и его хост-ОС. Каждый контейнер совместно использует ядро ​​хост-ОС, а также двоичные файлы и библиотеки для запуска необходимого приложения. После настройки виртуальной машины вы можете запустить контейнер внутри виртуальной машины. Контейнеры и виртуальные машины не исключают друг друга и могут сосуществовать вместе.</a:t>
            </a:r>
          </a:p>
          <a:p>
            <a:endParaRPr lang="ru-RU" sz="1200" b="0" i="0" kern="1200" baseline="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8676163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https://k21academy.com/docker-kubernetes/docker-storage/</a:t>
            </a:r>
          </a:p>
          <a:p>
            <a:r>
              <a:rPr lang="en-US" sz="1200" b="0" i="0" kern="1200" dirty="0" smtClean="0">
                <a:solidFill>
                  <a:schemeClr val="tx1"/>
                </a:solidFill>
                <a:effectLst/>
                <a:latin typeface="+mn-lt"/>
                <a:ea typeface="+mn-ea"/>
                <a:cs typeface="+mn-cs"/>
              </a:rPr>
              <a:t>https://k21academy.com/docker-kubernetes/docker-tutorial/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Хранилище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 умолчанию все файлы, созданные внутри контейнера, хранятся на уровне контейнера с возможностью записи, поэтому данные не сохраняются, когда этот контейнер больше не существует.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есть два варианта контейнеров для хранения файлов на хост-компьютере, чтобы файлы сохранялись даже после остановки контейнера: </a:t>
            </a:r>
            <a:r>
              <a:rPr lang="ru-RU" sz="1200" b="1" i="0" kern="1200" dirty="0" err="1" smtClean="0">
                <a:solidFill>
                  <a:schemeClr val="tx1"/>
                </a:solidFill>
                <a:effectLst/>
                <a:latin typeface="+mn-lt"/>
                <a:ea typeface="+mn-ea"/>
                <a:cs typeface="+mn-cs"/>
              </a:rPr>
              <a:t>Volumes</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bind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mounts</a:t>
            </a:r>
            <a:r>
              <a:rPr lang="ru-RU" sz="1200" b="0" i="0" kern="1200" dirty="0" smtClean="0">
                <a:solidFill>
                  <a:schemeClr val="tx1"/>
                </a:solidFill>
                <a:effectLst/>
                <a:latin typeface="+mn-lt"/>
                <a:ea typeface="+mn-ea"/>
                <a:cs typeface="+mn-cs"/>
              </a:rPr>
              <a:t> .</a:t>
            </a:r>
          </a:p>
          <a:p>
            <a:endParaRPr lang="ru-RU" dirty="0" smtClean="0"/>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Volume</a:t>
            </a:r>
            <a:r>
              <a:rPr lang="ru-RU" sz="1200" b="0" i="0" kern="1200" dirty="0" smtClean="0">
                <a:solidFill>
                  <a:schemeClr val="tx1"/>
                </a:solidFill>
                <a:effectLst/>
                <a:latin typeface="+mn-lt"/>
                <a:ea typeface="+mn-ea"/>
                <a:cs typeface="+mn-cs"/>
              </a:rPr>
              <a:t> – это технология, что позволяет сохранить данные для контейнера даже после их перезапуска. Такое действие часто бывает необходимым. За счет томов вы можете хранить как значения из базы данных, так и всевозможные файлы, документы и прочее.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Принцип описание томов прост. Вам нужно указывать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файле какие данные и где будут сохраняться. Обычно вы указываете папку в вашем проекте и папку на хост-машине.</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36339676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Docker</a:t>
            </a:r>
            <a:r>
              <a:rPr lang="ru-RU" dirty="0" smtClean="0"/>
              <a:t> не сохраняет настройки контейнера при повторном запуске</a:t>
            </a:r>
          </a:p>
          <a:p>
            <a:r>
              <a:rPr lang="ru-RU" dirty="0" smtClean="0"/>
              <a:t>В томах мы можем сохранять новые настройки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4507215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https://habr.com/ru/company/ruvds/blog/441574/</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Флаги --</a:t>
            </a:r>
            <a:r>
              <a:rPr lang="ru-RU" sz="1200" b="0" i="0" kern="1200" dirty="0" err="1" smtClean="0">
                <a:solidFill>
                  <a:schemeClr val="tx1"/>
                </a:solidFill>
                <a:effectLst/>
                <a:latin typeface="+mn-lt"/>
                <a:ea typeface="+mn-ea"/>
                <a:cs typeface="+mn-cs"/>
              </a:rPr>
              <a:t>mount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volume</a:t>
            </a:r>
            <a:endParaRPr lang="ru-RU" sz="1200" b="0" i="0" kern="1200" dirty="0" smtClean="0">
              <a:solidFill>
                <a:schemeClr val="tx1"/>
              </a:solidFill>
              <a:effectLst/>
              <a:latin typeface="+mn-lt"/>
              <a:ea typeface="+mn-ea"/>
              <a:cs typeface="+mn-cs"/>
            </a:endParaRPr>
          </a:p>
          <a:p>
            <a:r>
              <a:rPr lang="ru-RU" dirty="0" smtClean="0"/>
              <a:t/>
            </a:r>
            <a:br>
              <a:rPr lang="ru-RU" dirty="0" smtClean="0"/>
            </a:br>
            <a:r>
              <a:rPr lang="ru-RU" sz="1200" b="0" i="0" kern="1200" dirty="0" smtClean="0">
                <a:solidFill>
                  <a:schemeClr val="tx1"/>
                </a:solidFill>
                <a:effectLst/>
                <a:latin typeface="+mn-lt"/>
                <a:ea typeface="+mn-ea"/>
                <a:cs typeface="+mn-cs"/>
              </a:rPr>
              <a:t>Для работы с томами вам, при вызове команды </a:t>
            </a:r>
            <a:r>
              <a:rPr lang="ru-RU" dirty="0" err="1" smtClean="0"/>
              <a:t>docker</a:t>
            </a:r>
            <a:r>
              <a:rPr lang="ru-RU" sz="1200" b="0" i="0" kern="1200" dirty="0" smtClean="0">
                <a:solidFill>
                  <a:schemeClr val="tx1"/>
                </a:solidFill>
                <a:effectLst/>
                <a:latin typeface="+mn-lt"/>
                <a:ea typeface="+mn-ea"/>
                <a:cs typeface="+mn-cs"/>
              </a:rPr>
              <a:t>, часто придётся пользоваться флагами. Например, для того чтобы создать том во время создания контейнера можно воспользоваться такой конструкцией:</a:t>
            </a:r>
            <a:r>
              <a:rPr lang="ru-RU" dirty="0" smtClean="0"/>
              <a:t/>
            </a:r>
            <a:br>
              <a:rPr lang="ru-RU" dirty="0" smtClean="0"/>
            </a:br>
            <a:r>
              <a:rPr lang="ru-RU" dirty="0" smtClean="0"/>
              <a:t/>
            </a:r>
            <a:br>
              <a:rPr lang="ru-RU" dirty="0" smtClean="0"/>
            </a:br>
            <a:r>
              <a:rPr lang="ru-RU" dirty="0" err="1" smtClean="0"/>
              <a:t>docker</a:t>
            </a:r>
            <a:r>
              <a:rPr lang="ru-RU" dirty="0" smtClean="0"/>
              <a:t> </a:t>
            </a:r>
            <a:r>
              <a:rPr lang="ru-RU" dirty="0" err="1" smtClean="0"/>
              <a:t>container</a:t>
            </a:r>
            <a:r>
              <a:rPr lang="ru-RU" dirty="0" smtClean="0"/>
              <a:t> </a:t>
            </a:r>
            <a:r>
              <a:rPr lang="ru-RU" dirty="0" err="1" smtClean="0"/>
              <a:t>run</a:t>
            </a:r>
            <a:r>
              <a:rPr lang="ru-RU" dirty="0" smtClean="0"/>
              <a:t> --</a:t>
            </a:r>
            <a:r>
              <a:rPr lang="ru-RU" dirty="0" err="1" smtClean="0"/>
              <a:t>mount</a:t>
            </a:r>
            <a:r>
              <a:rPr lang="ru-RU" dirty="0" smtClean="0"/>
              <a:t> </a:t>
            </a:r>
            <a:r>
              <a:rPr lang="ru-RU" dirty="0" err="1" smtClean="0"/>
              <a:t>source</a:t>
            </a:r>
            <a:r>
              <a:rPr lang="ru-RU" dirty="0" smtClean="0"/>
              <a:t>=</a:t>
            </a:r>
            <a:r>
              <a:rPr lang="ru-RU" dirty="0" err="1" smtClean="0"/>
              <a:t>my_volume</a:t>
            </a:r>
            <a:r>
              <a:rPr lang="ru-RU" dirty="0" smtClean="0"/>
              <a:t>, </a:t>
            </a:r>
            <a:r>
              <a:rPr lang="ru-RU" dirty="0" err="1" smtClean="0"/>
              <a:t>target</a:t>
            </a:r>
            <a:r>
              <a:rPr lang="ru-RU" dirty="0" smtClean="0"/>
              <a:t>=/</a:t>
            </a:r>
            <a:r>
              <a:rPr lang="ru-RU" dirty="0" err="1" smtClean="0"/>
              <a:t>container</a:t>
            </a:r>
            <a:r>
              <a:rPr lang="ru-RU" dirty="0" smtClean="0"/>
              <a:t>/</a:t>
            </a:r>
            <a:r>
              <a:rPr lang="ru-RU" dirty="0" err="1" smtClean="0"/>
              <a:t>path</a:t>
            </a:r>
            <a:r>
              <a:rPr lang="ru-RU" dirty="0" smtClean="0"/>
              <a:t>/</a:t>
            </a:r>
            <a:r>
              <a:rPr lang="ru-RU" dirty="0" err="1" smtClean="0"/>
              <a:t>for</a:t>
            </a:r>
            <a:r>
              <a:rPr lang="ru-RU" dirty="0" smtClean="0"/>
              <a:t>/</a:t>
            </a:r>
            <a:r>
              <a:rPr lang="ru-RU" dirty="0" err="1" smtClean="0"/>
              <a:t>volume</a:t>
            </a:r>
            <a:r>
              <a:rPr lang="ru-RU" dirty="0" smtClean="0"/>
              <a:t> </a:t>
            </a:r>
            <a:r>
              <a:rPr lang="ru-RU" dirty="0" err="1" smtClean="0"/>
              <a:t>my_image</a:t>
            </a:r>
            <a:r>
              <a:rPr lang="ru-RU" dirty="0" smtClean="0"/>
              <a:t/>
            </a:r>
            <a:br>
              <a:rPr lang="ru-RU" dirty="0" smtClean="0"/>
            </a:br>
            <a:r>
              <a:rPr lang="ru-RU" sz="1200" b="0" i="0" kern="1200" dirty="0" smtClean="0">
                <a:solidFill>
                  <a:schemeClr val="tx1"/>
                </a:solidFill>
                <a:effectLst/>
                <a:latin typeface="+mn-lt"/>
                <a:ea typeface="+mn-ea"/>
                <a:cs typeface="+mn-cs"/>
              </a:rPr>
              <a:t>В давние времена (до 2017 года) популярен был флаг </a:t>
            </a:r>
            <a:r>
              <a:rPr lang="ru-RU" dirty="0" smtClean="0"/>
              <a:t>--</a:t>
            </a:r>
            <a:r>
              <a:rPr lang="ru-RU" dirty="0" err="1" smtClean="0"/>
              <a:t>volume</a:t>
            </a:r>
            <a:r>
              <a:rPr lang="ru-RU" sz="1200" b="0" i="0" kern="1200" dirty="0" smtClean="0">
                <a:solidFill>
                  <a:schemeClr val="tx1"/>
                </a:solidFill>
                <a:effectLst/>
                <a:latin typeface="+mn-lt"/>
                <a:ea typeface="+mn-ea"/>
                <a:cs typeface="+mn-cs"/>
              </a:rPr>
              <a:t>. Изначально этот флаг (ещё им можно пользоваться в сокращённом виде, тогда он выглядит как </a:t>
            </a:r>
            <a:r>
              <a:rPr lang="ru-RU" dirty="0" smtClean="0"/>
              <a:t>-v</a:t>
            </a:r>
            <a:r>
              <a:rPr lang="ru-RU" sz="1200" b="0" i="0" kern="1200" dirty="0" smtClean="0">
                <a:solidFill>
                  <a:schemeClr val="tx1"/>
                </a:solidFill>
                <a:effectLst/>
                <a:latin typeface="+mn-lt"/>
                <a:ea typeface="+mn-ea"/>
                <a:cs typeface="+mn-cs"/>
              </a:rPr>
              <a:t>) использовался для самостоятельных контейнеров, а флаг </a:t>
            </a:r>
            <a:r>
              <a:rPr lang="ru-RU" dirty="0" smtClean="0"/>
              <a:t>--</a:t>
            </a:r>
            <a:r>
              <a:rPr lang="ru-RU" dirty="0" err="1" smtClean="0"/>
              <a:t>mount</a:t>
            </a:r>
            <a:r>
              <a:rPr lang="ru-RU" sz="1200" b="0" i="0" kern="1200" dirty="0" smtClean="0">
                <a:solidFill>
                  <a:schemeClr val="tx1"/>
                </a:solidFill>
                <a:effectLst/>
                <a:latin typeface="+mn-lt"/>
                <a:ea typeface="+mn-ea"/>
                <a:cs typeface="+mn-cs"/>
              </a:rPr>
              <a:t> — в среде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Однако, начиная с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17.06, флаг </a:t>
            </a:r>
            <a:r>
              <a:rPr lang="ru-RU" dirty="0" smtClean="0"/>
              <a:t>--</a:t>
            </a:r>
            <a:r>
              <a:rPr lang="ru-RU" dirty="0" err="1" smtClean="0"/>
              <a:t>mount</a:t>
            </a:r>
            <a:r>
              <a:rPr lang="ru-RU" sz="1200" b="0" i="0" kern="1200" dirty="0" smtClean="0">
                <a:solidFill>
                  <a:schemeClr val="tx1"/>
                </a:solidFill>
                <a:effectLst/>
                <a:latin typeface="+mn-lt"/>
                <a:ea typeface="+mn-ea"/>
                <a:cs typeface="+mn-cs"/>
              </a:rPr>
              <a:t> можно использовать в любых сценариях.</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Надо отметить, что при использовании флага </a:t>
            </a:r>
            <a:r>
              <a:rPr lang="ru-RU" dirty="0" smtClean="0"/>
              <a:t>--</a:t>
            </a:r>
            <a:r>
              <a:rPr lang="ru-RU" dirty="0" err="1" smtClean="0"/>
              <a:t>mount</a:t>
            </a:r>
            <a:r>
              <a:rPr lang="ru-RU" sz="1200" b="0" i="0" kern="1200" dirty="0" smtClean="0">
                <a:solidFill>
                  <a:schemeClr val="tx1"/>
                </a:solidFill>
                <a:effectLst/>
                <a:latin typeface="+mn-lt"/>
                <a:ea typeface="+mn-ea"/>
                <a:cs typeface="+mn-cs"/>
              </a:rPr>
              <a:t> увеличивается объём дополнительных данных, которые приходится указывать в команде, но, по нескольким причинам, лучше использовать именно этот флаг, а не </a:t>
            </a:r>
            <a:r>
              <a:rPr lang="ru-RU" dirty="0" smtClean="0"/>
              <a:t>--</a:t>
            </a:r>
            <a:r>
              <a:rPr lang="ru-RU" dirty="0" err="1" smtClean="0"/>
              <a:t>volume</a:t>
            </a:r>
            <a:r>
              <a:rPr lang="ru-RU" sz="1200" b="0" i="0" kern="1200" dirty="0" smtClean="0">
                <a:solidFill>
                  <a:schemeClr val="tx1"/>
                </a:solidFill>
                <a:effectLst/>
                <a:latin typeface="+mn-lt"/>
                <a:ea typeface="+mn-ea"/>
                <a:cs typeface="+mn-cs"/>
              </a:rPr>
              <a:t>. Флаг </a:t>
            </a:r>
            <a:r>
              <a:rPr lang="ru-RU" dirty="0" smtClean="0"/>
              <a:t>--</a:t>
            </a:r>
            <a:r>
              <a:rPr lang="ru-RU" dirty="0" err="1" smtClean="0"/>
              <a:t>mount</a:t>
            </a:r>
            <a:r>
              <a:rPr lang="ru-RU" sz="1200" b="0" i="0" kern="1200" dirty="0" smtClean="0">
                <a:solidFill>
                  <a:schemeClr val="tx1"/>
                </a:solidFill>
                <a:effectLst/>
                <a:latin typeface="+mn-lt"/>
                <a:ea typeface="+mn-ea"/>
                <a:cs typeface="+mn-cs"/>
              </a:rPr>
              <a:t> — это единственный механизм, который позволяет работать с сервисами или указывать параметры драйвера тома. Кроме того, работать с этим флагом проще.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существующих примерах команд, направленных на работу с данными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 можете встретить множество примеров употребления флага </a:t>
            </a:r>
            <a:r>
              <a:rPr lang="ru-RU" dirty="0" smtClean="0"/>
              <a:t>-v</a:t>
            </a:r>
            <a:r>
              <a:rPr lang="ru-RU" sz="1200" b="0" i="0" kern="1200" dirty="0" smtClean="0">
                <a:solidFill>
                  <a:schemeClr val="tx1"/>
                </a:solidFill>
                <a:effectLst/>
                <a:latin typeface="+mn-lt"/>
                <a:ea typeface="+mn-ea"/>
                <a:cs typeface="+mn-cs"/>
              </a:rPr>
              <a:t>. Пытаясь адаптировать эти команды для себя, учитывайте то, что флаги </a:t>
            </a:r>
            <a:r>
              <a:rPr lang="ru-RU" dirty="0" smtClean="0"/>
              <a:t>--</a:t>
            </a:r>
            <a:r>
              <a:rPr lang="ru-RU" dirty="0" err="1" smtClean="0"/>
              <a:t>mount</a:t>
            </a:r>
            <a:r>
              <a:rPr lang="ru-RU" sz="1200" b="0" i="0" kern="1200" dirty="0" smtClean="0">
                <a:solidFill>
                  <a:schemeClr val="tx1"/>
                </a:solidFill>
                <a:effectLst/>
                <a:latin typeface="+mn-lt"/>
                <a:ea typeface="+mn-ea"/>
                <a:cs typeface="+mn-cs"/>
              </a:rPr>
              <a:t> и </a:t>
            </a:r>
            <a:r>
              <a:rPr lang="ru-RU" dirty="0" smtClean="0"/>
              <a:t>--</a:t>
            </a:r>
            <a:r>
              <a:rPr lang="ru-RU" dirty="0" err="1" smtClean="0"/>
              <a:t>volume</a:t>
            </a:r>
            <a:r>
              <a:rPr lang="ru-RU" sz="1200" b="0" i="0" kern="1200" dirty="0" smtClean="0">
                <a:solidFill>
                  <a:schemeClr val="tx1"/>
                </a:solidFill>
                <a:effectLst/>
                <a:latin typeface="+mn-lt"/>
                <a:ea typeface="+mn-ea"/>
                <a:cs typeface="+mn-cs"/>
              </a:rPr>
              <a:t> используют различные форматы параметров. То есть, нельзя просто заменить </a:t>
            </a:r>
            <a:r>
              <a:rPr lang="ru-RU" dirty="0" smtClean="0"/>
              <a:t>-v</a:t>
            </a:r>
            <a:r>
              <a:rPr lang="ru-RU" sz="1200" b="0" i="0" kern="1200" dirty="0" smtClean="0">
                <a:solidFill>
                  <a:schemeClr val="tx1"/>
                </a:solidFill>
                <a:effectLst/>
                <a:latin typeface="+mn-lt"/>
                <a:ea typeface="+mn-ea"/>
                <a:cs typeface="+mn-cs"/>
              </a:rPr>
              <a:t> на </a:t>
            </a:r>
            <a:r>
              <a:rPr lang="ru-RU" dirty="0" smtClean="0"/>
              <a:t>--</a:t>
            </a:r>
            <a:r>
              <a:rPr lang="ru-RU" dirty="0" err="1" smtClean="0"/>
              <a:t>mount</a:t>
            </a:r>
            <a:r>
              <a:rPr lang="ru-RU" sz="1200" b="0" i="0" kern="1200" dirty="0" smtClean="0">
                <a:solidFill>
                  <a:schemeClr val="tx1"/>
                </a:solidFill>
                <a:effectLst/>
                <a:latin typeface="+mn-lt"/>
                <a:ea typeface="+mn-ea"/>
                <a:cs typeface="+mn-cs"/>
              </a:rPr>
              <a:t> и получить рабочую команду.</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Главное различие между </a:t>
            </a:r>
            <a:r>
              <a:rPr lang="ru-RU" dirty="0" smtClean="0"/>
              <a:t>--</a:t>
            </a:r>
            <a:r>
              <a:rPr lang="ru-RU" dirty="0" err="1" smtClean="0"/>
              <a:t>mount</a:t>
            </a:r>
            <a:r>
              <a:rPr lang="ru-RU" sz="1200" b="0" i="0" kern="1200" dirty="0" smtClean="0">
                <a:solidFill>
                  <a:schemeClr val="tx1"/>
                </a:solidFill>
                <a:effectLst/>
                <a:latin typeface="+mn-lt"/>
                <a:ea typeface="+mn-ea"/>
                <a:cs typeface="+mn-cs"/>
              </a:rPr>
              <a:t> и </a:t>
            </a:r>
            <a:r>
              <a:rPr lang="ru-RU" dirty="0" smtClean="0"/>
              <a:t>--</a:t>
            </a:r>
            <a:r>
              <a:rPr lang="ru-RU" dirty="0" err="1" smtClean="0"/>
              <a:t>volume</a:t>
            </a:r>
            <a:r>
              <a:rPr lang="ru-RU" sz="1200" b="0" i="0" kern="1200" dirty="0" smtClean="0">
                <a:solidFill>
                  <a:schemeClr val="tx1"/>
                </a:solidFill>
                <a:effectLst/>
                <a:latin typeface="+mn-lt"/>
                <a:ea typeface="+mn-ea"/>
                <a:cs typeface="+mn-cs"/>
              </a:rPr>
              <a:t> заключается в том, что при использовании флага </a:t>
            </a:r>
            <a:r>
              <a:rPr lang="ru-RU" dirty="0" smtClean="0"/>
              <a:t>--</a:t>
            </a:r>
            <a:r>
              <a:rPr lang="ru-RU" dirty="0" err="1" smtClean="0"/>
              <a:t>volume</a:t>
            </a:r>
            <a:r>
              <a:rPr lang="ru-RU" sz="1200" b="0" i="0" kern="1200" dirty="0" smtClean="0">
                <a:solidFill>
                  <a:schemeClr val="tx1"/>
                </a:solidFill>
                <a:effectLst/>
                <a:latin typeface="+mn-lt"/>
                <a:ea typeface="+mn-ea"/>
                <a:cs typeface="+mn-cs"/>
              </a:rPr>
              <a:t> все параметры собирают вместе, в одном поле, а при использовании </a:t>
            </a:r>
            <a:r>
              <a:rPr lang="ru-RU" dirty="0" smtClean="0"/>
              <a:t>--</a:t>
            </a:r>
            <a:r>
              <a:rPr lang="ru-RU" dirty="0" err="1" smtClean="0"/>
              <a:t>mount</a:t>
            </a:r>
            <a:r>
              <a:rPr lang="ru-RU" sz="1200" b="0" i="0" kern="1200" dirty="0" smtClean="0">
                <a:solidFill>
                  <a:schemeClr val="tx1"/>
                </a:solidFill>
                <a:effectLst/>
                <a:latin typeface="+mn-lt"/>
                <a:ea typeface="+mn-ea"/>
                <a:cs typeface="+mn-cs"/>
              </a:rPr>
              <a:t> параметры разделяются.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работе с </a:t>
            </a:r>
            <a:r>
              <a:rPr lang="ru-RU" dirty="0" smtClean="0"/>
              <a:t>--</a:t>
            </a:r>
            <a:r>
              <a:rPr lang="ru-RU" dirty="0" err="1" smtClean="0"/>
              <a:t>mount</a:t>
            </a:r>
            <a:r>
              <a:rPr lang="ru-RU" sz="1200" b="0" i="0" kern="1200" dirty="0" smtClean="0">
                <a:solidFill>
                  <a:schemeClr val="tx1"/>
                </a:solidFill>
                <a:effectLst/>
                <a:latin typeface="+mn-lt"/>
                <a:ea typeface="+mn-ea"/>
                <a:cs typeface="+mn-cs"/>
              </a:rPr>
              <a:t> параметры представлены как пары вида ключ-значение, а именно, это выглядит как </a:t>
            </a:r>
            <a:r>
              <a:rPr lang="ru-RU" dirty="0" err="1" smtClean="0"/>
              <a:t>key</a:t>
            </a:r>
            <a:r>
              <a:rPr lang="ru-RU" dirty="0" smtClean="0"/>
              <a:t>=</a:t>
            </a:r>
            <a:r>
              <a:rPr lang="ru-RU" dirty="0" err="1" smtClean="0"/>
              <a:t>value</a:t>
            </a:r>
            <a:r>
              <a:rPr lang="ru-RU" sz="1200" b="0" i="0" kern="1200" dirty="0" smtClean="0">
                <a:solidFill>
                  <a:schemeClr val="tx1"/>
                </a:solidFill>
                <a:effectLst/>
                <a:latin typeface="+mn-lt"/>
                <a:ea typeface="+mn-ea"/>
                <a:cs typeface="+mn-cs"/>
              </a:rPr>
              <a:t>. Эти пары разделяют запятыми. Вот часто используемые параметры </a:t>
            </a:r>
            <a:r>
              <a:rPr lang="ru-RU" dirty="0" smtClean="0"/>
              <a:t>--</a:t>
            </a:r>
            <a:r>
              <a:rPr lang="ru-RU" dirty="0" err="1" smtClean="0"/>
              <a:t>mount</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 тип монтирования. Значением для соответствующего ключа могут выступать </a:t>
            </a:r>
            <a:r>
              <a:rPr lang="ru-RU" sz="1200" b="0" i="0" u="none" strike="noStrike" kern="1200" dirty="0" err="1" smtClean="0">
                <a:solidFill>
                  <a:schemeClr val="tx1"/>
                </a:solidFill>
                <a:effectLst/>
                <a:latin typeface="+mn-lt"/>
                <a:ea typeface="+mn-ea"/>
                <a:cs typeface="+mn-cs"/>
                <a:hlinkClick r:id="rId3"/>
              </a:rPr>
              <a:t>bind</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volume</a:t>
            </a:r>
            <a:r>
              <a:rPr lang="ru-RU" sz="1200" b="0" i="0" kern="1200" dirty="0" smtClean="0">
                <a:solidFill>
                  <a:schemeClr val="tx1"/>
                </a:solidFill>
                <a:effectLst/>
                <a:latin typeface="+mn-lt"/>
                <a:ea typeface="+mn-ea"/>
                <a:cs typeface="+mn-cs"/>
              </a:rPr>
              <a:t> или </a:t>
            </a:r>
            <a:r>
              <a:rPr lang="ru-RU" sz="1200" b="0" i="0" u="none" strike="noStrike" kern="1200" dirty="0" err="1" smtClean="0">
                <a:solidFill>
                  <a:schemeClr val="tx1"/>
                </a:solidFill>
                <a:effectLst/>
                <a:latin typeface="+mn-lt"/>
                <a:ea typeface="+mn-ea"/>
                <a:cs typeface="+mn-cs"/>
                <a:hlinkClick r:id="rId5"/>
              </a:rPr>
              <a:t>tmpfs</a:t>
            </a:r>
            <a:r>
              <a:rPr lang="ru-RU" sz="1200" b="0" i="0" kern="1200" dirty="0" smtClean="0">
                <a:solidFill>
                  <a:schemeClr val="tx1"/>
                </a:solidFill>
                <a:effectLst/>
                <a:latin typeface="+mn-lt"/>
                <a:ea typeface="+mn-ea"/>
                <a:cs typeface="+mn-cs"/>
              </a:rPr>
              <a:t>. Мы тут говорим о томах, то есть — нас интересует значение </a:t>
            </a:r>
            <a:r>
              <a:rPr lang="ru-RU" sz="1200" b="0" i="0" kern="1200" dirty="0" err="1" smtClean="0">
                <a:solidFill>
                  <a:schemeClr val="tx1"/>
                </a:solidFill>
                <a:effectLst/>
                <a:latin typeface="+mn-lt"/>
                <a:ea typeface="+mn-ea"/>
                <a:cs typeface="+mn-cs"/>
              </a:rPr>
              <a:t>volume</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source</a:t>
            </a:r>
            <a:r>
              <a:rPr lang="ru-RU" sz="1200" b="0" i="0" kern="1200" dirty="0" smtClean="0">
                <a:solidFill>
                  <a:schemeClr val="tx1"/>
                </a:solidFill>
                <a:effectLst/>
                <a:latin typeface="+mn-lt"/>
                <a:ea typeface="+mn-ea"/>
                <a:cs typeface="+mn-cs"/>
              </a:rPr>
              <a:t> — источник монтирования. Для именованных томов это — имя тома. Для неименованных томов этот ключ не указывают. Он может быть сокращён до </a:t>
            </a:r>
            <a:r>
              <a:rPr lang="ru-RU" sz="1200" b="0" i="0" kern="1200" dirty="0" err="1" smtClean="0">
                <a:solidFill>
                  <a:schemeClr val="tx1"/>
                </a:solidFill>
                <a:effectLst/>
                <a:latin typeface="+mn-lt"/>
                <a:ea typeface="+mn-ea"/>
                <a:cs typeface="+mn-cs"/>
              </a:rPr>
              <a:t>src</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destination</a:t>
            </a:r>
            <a:r>
              <a:rPr lang="ru-RU" sz="1200" b="0" i="0" kern="1200" dirty="0" smtClean="0">
                <a:solidFill>
                  <a:schemeClr val="tx1"/>
                </a:solidFill>
                <a:effectLst/>
                <a:latin typeface="+mn-lt"/>
                <a:ea typeface="+mn-ea"/>
                <a:cs typeface="+mn-cs"/>
              </a:rPr>
              <a:t> — путь, к которому файл или папка монтируется в контейнере. Этот ключ может быть сокращён до </a:t>
            </a:r>
            <a:r>
              <a:rPr lang="ru-RU" sz="1200" b="0" i="0" kern="1200" dirty="0" err="1" smtClean="0">
                <a:solidFill>
                  <a:schemeClr val="tx1"/>
                </a:solidFill>
                <a:effectLst/>
                <a:latin typeface="+mn-lt"/>
                <a:ea typeface="+mn-ea"/>
                <a:cs typeface="+mn-cs"/>
              </a:rPr>
              <a:t>dst</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readonly</a:t>
            </a:r>
            <a:r>
              <a:rPr lang="ru-RU" sz="1200" b="0" i="0" kern="1200" dirty="0" smtClean="0">
                <a:solidFill>
                  <a:schemeClr val="tx1"/>
                </a:solidFill>
                <a:effectLst/>
                <a:latin typeface="+mn-lt"/>
                <a:ea typeface="+mn-ea"/>
                <a:cs typeface="+mn-cs"/>
              </a:rPr>
              <a:t> — монтирует том, который предназначен </a:t>
            </a:r>
            <a:r>
              <a:rPr lang="ru-RU" sz="1200" b="0" i="0" u="none" strike="noStrike" kern="1200" dirty="0" smtClean="0">
                <a:solidFill>
                  <a:schemeClr val="tx1"/>
                </a:solidFill>
                <a:effectLst/>
                <a:latin typeface="+mn-lt"/>
                <a:ea typeface="+mn-ea"/>
                <a:cs typeface="+mn-cs"/>
                <a:hlinkClick r:id="rId6"/>
              </a:rPr>
              <a:t>только для чтения</a:t>
            </a:r>
            <a:r>
              <a:rPr lang="ru-RU" sz="1200" b="0" i="0" kern="1200" dirty="0" smtClean="0">
                <a:solidFill>
                  <a:schemeClr val="tx1"/>
                </a:solidFill>
                <a:effectLst/>
                <a:latin typeface="+mn-lt"/>
                <a:ea typeface="+mn-ea"/>
                <a:cs typeface="+mn-cs"/>
              </a:rPr>
              <a:t>. Использовать этот ключ необязательно, значение ему не назначают.</a:t>
            </a:r>
          </a:p>
          <a:p>
            <a:r>
              <a:rPr lang="ru-RU" dirty="0" smtClean="0"/>
              <a:t/>
            </a:r>
            <a:br>
              <a:rPr lang="ru-RU" dirty="0" smtClean="0"/>
            </a:br>
            <a:r>
              <a:rPr lang="ru-RU" sz="1200" b="0" i="0" kern="1200" dirty="0" smtClean="0">
                <a:solidFill>
                  <a:schemeClr val="tx1"/>
                </a:solidFill>
                <a:effectLst/>
                <a:latin typeface="+mn-lt"/>
                <a:ea typeface="+mn-ea"/>
                <a:cs typeface="+mn-cs"/>
              </a:rPr>
              <a:t>Вот пример использования </a:t>
            </a:r>
            <a:r>
              <a:rPr lang="ru-RU" dirty="0" smtClean="0"/>
              <a:t>--</a:t>
            </a:r>
            <a:r>
              <a:rPr lang="ru-RU" dirty="0" err="1" smtClean="0"/>
              <a:t>mount</a:t>
            </a:r>
            <a:r>
              <a:rPr lang="ru-RU" sz="1200" b="0" i="0" kern="1200" dirty="0" smtClean="0">
                <a:solidFill>
                  <a:schemeClr val="tx1"/>
                </a:solidFill>
                <a:effectLst/>
                <a:latin typeface="+mn-lt"/>
                <a:ea typeface="+mn-ea"/>
                <a:cs typeface="+mn-cs"/>
              </a:rPr>
              <a:t> с множеством параметров:</a:t>
            </a:r>
            <a:r>
              <a:rPr lang="ru-RU" dirty="0" smtClean="0"/>
              <a:t/>
            </a:r>
            <a:br>
              <a:rPr lang="ru-RU" dirty="0" smtClean="0"/>
            </a:br>
            <a:r>
              <a:rPr lang="ru-RU" dirty="0" smtClean="0"/>
              <a:t/>
            </a:r>
            <a:br>
              <a:rPr lang="ru-RU" dirty="0" smtClean="0"/>
            </a:br>
            <a:r>
              <a:rPr lang="ru-RU" dirty="0" err="1" smtClean="0"/>
              <a:t>docker</a:t>
            </a:r>
            <a:r>
              <a:rPr lang="ru-RU" dirty="0" smtClean="0"/>
              <a:t> </a:t>
            </a:r>
            <a:r>
              <a:rPr lang="ru-RU" dirty="0" err="1" smtClean="0"/>
              <a:t>run</a:t>
            </a:r>
            <a:r>
              <a:rPr lang="ru-RU" dirty="0" smtClean="0"/>
              <a:t> --</a:t>
            </a:r>
            <a:r>
              <a:rPr lang="ru-RU" dirty="0" err="1" smtClean="0"/>
              <a:t>mount</a:t>
            </a:r>
            <a:r>
              <a:rPr lang="ru-RU" dirty="0" smtClean="0"/>
              <a:t> </a:t>
            </a:r>
            <a:r>
              <a:rPr lang="ru-RU" dirty="0" err="1" smtClean="0"/>
              <a:t>type</a:t>
            </a:r>
            <a:r>
              <a:rPr lang="ru-RU" dirty="0" smtClean="0"/>
              <a:t>=</a:t>
            </a:r>
            <a:r>
              <a:rPr lang="ru-RU" dirty="0" err="1" smtClean="0"/>
              <a:t>volume,source</a:t>
            </a:r>
            <a:r>
              <a:rPr lang="ru-RU" dirty="0" smtClean="0"/>
              <a:t>=</a:t>
            </a:r>
            <a:r>
              <a:rPr lang="ru-RU" dirty="0" err="1" smtClean="0"/>
              <a:t>volume_name,destination</a:t>
            </a:r>
            <a:r>
              <a:rPr lang="ru-RU" dirty="0" smtClean="0"/>
              <a:t>=/</a:t>
            </a:r>
            <a:r>
              <a:rPr lang="ru-RU" dirty="0" err="1" smtClean="0"/>
              <a:t>path</a:t>
            </a:r>
            <a:r>
              <a:rPr lang="ru-RU" dirty="0" smtClean="0"/>
              <a:t>/</a:t>
            </a:r>
            <a:r>
              <a:rPr lang="ru-RU" dirty="0" err="1" smtClean="0"/>
              <a:t>in</a:t>
            </a:r>
            <a:r>
              <a:rPr lang="ru-RU" dirty="0" smtClean="0"/>
              <a:t>/</a:t>
            </a:r>
            <a:r>
              <a:rPr lang="ru-RU" dirty="0" err="1" smtClean="0"/>
              <a:t>container,readonly</a:t>
            </a:r>
            <a:r>
              <a:rPr lang="ru-RU" dirty="0" smtClean="0"/>
              <a:t> </a:t>
            </a:r>
            <a:r>
              <a:rPr lang="ru-RU" dirty="0" err="1" smtClean="0"/>
              <a:t>my</a:t>
            </a:r>
            <a:r>
              <a:rPr lang="ru-RU" dirty="0" smtClean="0"/>
              <a:t>_</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6727850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requirements.txt – </a:t>
            </a:r>
            <a:r>
              <a:rPr lang="ru-RU" sz="1200" b="0" kern="1200" dirty="0" smtClean="0">
                <a:solidFill>
                  <a:schemeClr val="tx1"/>
                </a:solidFill>
                <a:effectLst/>
                <a:latin typeface="+mn-lt"/>
                <a:ea typeface="+mn-ea"/>
                <a:cs typeface="+mn-cs"/>
              </a:rPr>
              <a:t>стандартный</a:t>
            </a:r>
            <a:r>
              <a:rPr lang="ru-RU" sz="1200" b="0" kern="1200" baseline="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файл</a:t>
            </a:r>
            <a:r>
              <a:rPr lang="ru-RU" sz="1200" b="0" kern="1200" baseline="0" dirty="0" smtClean="0">
                <a:solidFill>
                  <a:schemeClr val="tx1"/>
                </a:solidFill>
                <a:effectLst/>
                <a:latin typeface="+mn-lt"/>
                <a:ea typeface="+mn-ea"/>
                <a:cs typeface="+mn-cs"/>
              </a:rPr>
              <a:t>, в котором </a:t>
            </a:r>
            <a:r>
              <a:rPr lang="en-US" sz="1200" b="0" kern="1200" baseline="0" dirty="0"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хранит все зависимости для построения </a:t>
            </a:r>
            <a:r>
              <a:rPr lang="ru-RU" sz="1200" b="0" kern="1200" baseline="0" dirty="0" err="1" smtClean="0">
                <a:solidFill>
                  <a:schemeClr val="tx1"/>
                </a:solidFill>
                <a:effectLst/>
                <a:latin typeface="+mn-lt"/>
                <a:ea typeface="+mn-ea"/>
                <a:cs typeface="+mn-cs"/>
              </a:rPr>
              <a:t>джанго</a:t>
            </a:r>
            <a:r>
              <a:rPr lang="ru-RU" sz="1200" b="0" kern="1200" baseline="0" dirty="0" smtClean="0">
                <a:solidFill>
                  <a:schemeClr val="tx1"/>
                </a:solidFill>
                <a:effectLst/>
                <a:latin typeface="+mn-lt"/>
                <a:ea typeface="+mn-ea"/>
                <a:cs typeface="+mn-cs"/>
              </a:rPr>
              <a:t> проекта</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COPY requirements.txt ./  - </a:t>
            </a:r>
            <a:r>
              <a:rPr lang="ru-RU" sz="1200" b="0" kern="1200" dirty="0" smtClean="0">
                <a:solidFill>
                  <a:schemeClr val="tx1"/>
                </a:solidFill>
                <a:effectLst/>
                <a:latin typeface="+mn-lt"/>
                <a:ea typeface="+mn-ea"/>
                <a:cs typeface="+mn-cs"/>
              </a:rPr>
              <a:t>копируем</a:t>
            </a:r>
            <a:r>
              <a:rPr lang="ru-RU" sz="1200" b="0" kern="1200" baseline="0" dirty="0" smtClean="0">
                <a:solidFill>
                  <a:schemeClr val="tx1"/>
                </a:solidFill>
                <a:effectLst/>
                <a:latin typeface="+mn-lt"/>
                <a:ea typeface="+mn-ea"/>
                <a:cs typeface="+mn-cs"/>
              </a:rPr>
              <a:t> в рабочую директорию</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RUN pip install -r requirements.txt</a:t>
            </a:r>
            <a:r>
              <a:rPr lang="ru-RU" sz="1200" b="0" kern="1200" dirty="0" smtClean="0">
                <a:solidFill>
                  <a:schemeClr val="tx1"/>
                </a:solidFill>
                <a:effectLst/>
                <a:latin typeface="+mn-lt"/>
                <a:ea typeface="+mn-ea"/>
                <a:cs typeface="+mn-cs"/>
              </a:rPr>
              <a:t> – все библиотеки из файла </a:t>
            </a:r>
            <a:r>
              <a:rPr lang="en-US" sz="1200" b="0" kern="1200" dirty="0" smtClean="0">
                <a:solidFill>
                  <a:schemeClr val="tx1"/>
                </a:solidFill>
                <a:effectLst/>
                <a:latin typeface="+mn-lt"/>
                <a:ea typeface="+mn-ea"/>
                <a:cs typeface="+mn-cs"/>
              </a:rPr>
              <a:t>requirements.txt</a:t>
            </a:r>
            <a:r>
              <a:rPr lang="ru-RU" sz="1200" b="0" kern="1200" dirty="0" smtClean="0">
                <a:solidFill>
                  <a:schemeClr val="tx1"/>
                </a:solidFill>
                <a:effectLst/>
                <a:latin typeface="+mn-lt"/>
                <a:ea typeface="+mn-ea"/>
                <a:cs typeface="+mn-cs"/>
              </a:rPr>
              <a:t> устанавливаем (файл добавляем в проект)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 задаем команду, выполняемую при построении сервиса</a:t>
            </a:r>
          </a:p>
          <a:p>
            <a:r>
              <a:rPr lang="ru-RU" sz="1200" b="0" kern="1200" dirty="0" smtClean="0">
                <a:solidFill>
                  <a:schemeClr val="tx1"/>
                </a:solidFill>
                <a:effectLst/>
                <a:latin typeface="+mn-lt"/>
                <a:ea typeface="+mn-ea"/>
                <a:cs typeface="+mn-cs"/>
              </a:rPr>
              <a:t># запуск предустановленного локального сервера </a:t>
            </a:r>
            <a:r>
              <a:rPr lang="en-US" sz="1200" b="0" kern="1200" dirty="0" smtClean="0">
                <a:solidFill>
                  <a:schemeClr val="tx1"/>
                </a:solidFill>
                <a:effectLst/>
                <a:latin typeface="+mn-lt"/>
                <a:ea typeface="+mn-ea"/>
                <a:cs typeface="+mn-cs"/>
              </a:rPr>
              <a:t>Django </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manage.py </a:t>
            </a:r>
            <a:r>
              <a:rPr lang="ru-RU" sz="1200" b="0" kern="1200" dirty="0" smtClean="0">
                <a:solidFill>
                  <a:schemeClr val="tx1"/>
                </a:solidFill>
                <a:effectLst/>
                <a:latin typeface="+mn-lt"/>
                <a:ea typeface="+mn-ea"/>
                <a:cs typeface="+mn-cs"/>
              </a:rPr>
              <a:t>– специальный файл к которому мы должны обратиться через питон и вызвать</a:t>
            </a:r>
            <a:r>
              <a:rPr lang="ru-RU" sz="1200" b="0" kern="1200" baseline="0" dirty="0" smtClean="0">
                <a:solidFill>
                  <a:schemeClr val="tx1"/>
                </a:solidFill>
                <a:effectLst/>
                <a:latin typeface="+mn-lt"/>
                <a:ea typeface="+mn-ea"/>
                <a:cs typeface="+mn-cs"/>
              </a:rPr>
              <a:t> из него команду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которая запускает сервер</a:t>
            </a:r>
          </a:p>
          <a:p>
            <a:r>
              <a:rPr lang="ru-RU" sz="1200" b="0" kern="1200" dirty="0" smtClean="0">
                <a:solidFill>
                  <a:schemeClr val="tx1"/>
                </a:solidFill>
                <a:effectLst/>
                <a:latin typeface="+mn-lt"/>
                <a:ea typeface="+mn-ea"/>
                <a:cs typeface="+mn-cs"/>
              </a:rPr>
              <a:t>Также указан адрес и порт, к которому подключаемся (</a:t>
            </a:r>
            <a:r>
              <a:rPr lang="ru-RU" sz="1200" b="0" kern="1200" dirty="0" err="1" smtClean="0">
                <a:solidFill>
                  <a:schemeClr val="tx1"/>
                </a:solidFill>
                <a:effectLst/>
                <a:latin typeface="+mn-lt"/>
                <a:ea typeface="+mn-ea"/>
                <a:cs typeface="+mn-cs"/>
              </a:rPr>
              <a:t>локал</a:t>
            </a:r>
            <a:r>
              <a:rPr lang="ru-RU" sz="1200" b="0" kern="1200" dirty="0" smtClean="0">
                <a:solidFill>
                  <a:schemeClr val="tx1"/>
                </a:solidFill>
                <a:effectLst/>
                <a:latin typeface="+mn-lt"/>
                <a:ea typeface="+mn-ea"/>
                <a:cs typeface="+mn-cs"/>
              </a:rPr>
              <a:t> хост 8000 или любой другой)</a:t>
            </a:r>
          </a:p>
          <a:p>
            <a:endParaRPr lang="ru-RU" sz="1200" b="0" kern="1200" dirty="0" smtClean="0">
              <a:solidFill>
                <a:schemeClr val="tx1"/>
              </a:solidFill>
              <a:effectLst/>
              <a:latin typeface="+mn-lt"/>
              <a:ea typeface="+mn-ea"/>
              <a:cs typeface="+mn-cs"/>
            </a:endParaRPr>
          </a:p>
          <a:p>
            <a:endParaRPr lang="ru-RU"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0.0.0.0</a:t>
            </a:r>
            <a:r>
              <a:rPr lang="en-US" sz="1200" b="0" kern="1200" dirty="0" smtClean="0">
                <a:solidFill>
                  <a:schemeClr val="tx1"/>
                </a:solidFill>
                <a:effectLst/>
                <a:latin typeface="+mn-lt"/>
                <a:ea typeface="+mn-ea"/>
                <a:cs typeface="+mn-cs"/>
              </a:rPr>
              <a:t>:8000</a:t>
            </a:r>
          </a:p>
          <a:p>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порты </a:t>
            </a:r>
            <a:r>
              <a:rPr lang="ru-RU" sz="1200" b="0" kern="1200" baseline="0" dirty="0" err="1" smtClean="0">
                <a:solidFill>
                  <a:schemeClr val="tx1"/>
                </a:solidFill>
                <a:effectLst/>
                <a:latin typeface="+mn-lt"/>
                <a:ea typeface="+mn-ea"/>
                <a:cs typeface="+mn-cs"/>
              </a:rPr>
              <a:t>лок</a:t>
            </a:r>
            <a:r>
              <a:rPr lang="ru-RU" sz="1200" b="0" kern="1200" baseline="0" dirty="0" smtClean="0">
                <a:solidFill>
                  <a:schemeClr val="tx1"/>
                </a:solidFill>
                <a:effectLst/>
                <a:latin typeface="+mn-lt"/>
                <a:ea typeface="+mn-ea"/>
                <a:cs typeface="+mn-cs"/>
              </a:rPr>
              <a:t> машины и хоста</a:t>
            </a:r>
          </a:p>
          <a:p>
            <a:r>
              <a:rPr lang="en-US" sz="1200" b="0" kern="1200" baseline="0" dirty="0" smtClean="0">
                <a:solidFill>
                  <a:schemeClr val="tx1"/>
                </a:solidFill>
                <a:effectLst/>
                <a:latin typeface="+mn-lt"/>
                <a:ea typeface="+mn-ea"/>
                <a:cs typeface="+mn-cs"/>
              </a:rPr>
              <a:t>ports:</a:t>
            </a:r>
          </a:p>
          <a:p>
            <a:r>
              <a:rPr lang="en-US" sz="1200" b="0" kern="1200" baseline="0" dirty="0" smtClean="0">
                <a:solidFill>
                  <a:schemeClr val="tx1"/>
                </a:solidFill>
                <a:effectLst/>
                <a:latin typeface="+mn-lt"/>
                <a:ea typeface="+mn-ea"/>
                <a:cs typeface="+mn-cs"/>
              </a:rPr>
              <a:t>    -”8000:8000”</a:t>
            </a:r>
          </a:p>
          <a:p>
            <a:endParaRPr lang="en-US" sz="1200" b="0" kern="1200" baseline="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depends_on</a:t>
            </a:r>
            <a:r>
              <a:rPr lang="en-US" sz="1200" b="0" kern="120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  соединяемся с другим сервисом. через сервис </a:t>
            </a:r>
            <a:r>
              <a:rPr lang="en-US" sz="1200" b="0" kern="1200" baseline="0" dirty="0" err="1"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можем обращаться к сервису </a:t>
            </a:r>
            <a:r>
              <a:rPr lang="en-US" sz="1200" b="0" kern="1200" dirty="0" err="1" smtClean="0">
                <a:solidFill>
                  <a:schemeClr val="tx1"/>
                </a:solidFill>
                <a:effectLst/>
                <a:latin typeface="+mn-lt"/>
                <a:ea typeface="+mn-ea"/>
                <a:cs typeface="+mn-cs"/>
              </a:rPr>
              <a:t>pgdb</a:t>
            </a:r>
            <a:r>
              <a:rPr lang="ru-RU" sz="1200" b="0" kern="1200" dirty="0" smtClean="0">
                <a:solidFill>
                  <a:schemeClr val="tx1"/>
                </a:solidFill>
                <a:effectLst/>
                <a:latin typeface="+mn-lt"/>
                <a:ea typeface="+mn-ea"/>
                <a:cs typeface="+mn-cs"/>
              </a:rPr>
              <a:t>, надо чтобы в </a:t>
            </a:r>
            <a:r>
              <a:rPr lang="ru-RU" sz="1200" b="0" kern="1200" dirty="0" err="1" smtClean="0">
                <a:solidFill>
                  <a:schemeClr val="tx1"/>
                </a:solidFill>
                <a:effectLst/>
                <a:latin typeface="+mn-lt"/>
                <a:ea typeface="+mn-ea"/>
                <a:cs typeface="+mn-cs"/>
              </a:rPr>
              <a:t>джанго</a:t>
            </a:r>
            <a:r>
              <a:rPr lang="ru-RU" sz="1200" b="0" kern="1200" dirty="0" smtClean="0">
                <a:solidFill>
                  <a:schemeClr val="tx1"/>
                </a:solidFill>
                <a:effectLst/>
                <a:latin typeface="+mn-lt"/>
                <a:ea typeface="+mn-ea"/>
                <a:cs typeface="+mn-cs"/>
              </a:rPr>
              <a:t> была база данных</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pgdb</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Подключаем</a:t>
            </a:r>
            <a:r>
              <a:rPr lang="ru-RU" sz="1200" b="0" kern="1200" baseline="0" dirty="0" smtClean="0">
                <a:solidFill>
                  <a:schemeClr val="tx1"/>
                </a:solidFill>
                <a:effectLst/>
                <a:latin typeface="+mn-lt"/>
                <a:ea typeface="+mn-ea"/>
                <a:cs typeface="+mn-cs"/>
              </a:rPr>
              <a:t> сервис для работы с базой данных </a:t>
            </a:r>
            <a:r>
              <a:rPr lang="en-US" sz="1200" b="0" kern="1200" baseline="0" dirty="0" smtClean="0">
                <a:solidFill>
                  <a:schemeClr val="tx1"/>
                </a:solidFill>
                <a:effectLst/>
                <a:latin typeface="+mn-lt"/>
                <a:ea typeface="+mn-ea"/>
                <a:cs typeface="+mn-cs"/>
              </a:rPr>
              <a:t>https://hub.docker.com/_/postgres</a:t>
            </a:r>
          </a:p>
          <a:p>
            <a:r>
              <a:rPr lang="en-US" sz="1200" b="0" kern="1200" dirty="0" err="1" smtClean="0">
                <a:solidFill>
                  <a:schemeClr val="tx1"/>
                </a:solidFill>
                <a:effectLst/>
                <a:latin typeface="+mn-lt"/>
                <a:ea typeface="+mn-ea"/>
                <a:cs typeface="+mn-cs"/>
              </a:rPr>
              <a:t>django</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все настройки для этого сервиса находятся в </a:t>
            </a:r>
            <a:r>
              <a:rPr lang="en-US" sz="1200" b="0" kern="1200" dirty="0" err="1" smtClean="0">
                <a:solidFill>
                  <a:schemeClr val="tx1"/>
                </a:solidFill>
                <a:effectLst/>
                <a:latin typeface="+mn-lt"/>
                <a:ea typeface="+mn-ea"/>
                <a:cs typeface="+mn-cs"/>
              </a:rPr>
              <a:t>Dockerfile</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путь не пишем, потому что находится здесь же</a:t>
            </a:r>
          </a:p>
          <a:p>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build: .</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задаем имя контейнера</a:t>
            </a:r>
          </a:p>
          <a:p>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container_name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django</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задаем команду, выполняемую при построении сервиса</a:t>
            </a:r>
          </a:p>
          <a:p>
            <a:r>
              <a:rPr lang="ru-RU" sz="1200" b="0" kern="1200" dirty="0" smtClean="0">
                <a:solidFill>
                  <a:schemeClr val="tx1"/>
                </a:solidFill>
                <a:effectLst/>
                <a:latin typeface="+mn-lt"/>
                <a:ea typeface="+mn-ea"/>
                <a:cs typeface="+mn-cs"/>
              </a:rPr>
              <a:t>    # запуск локального сервера </a:t>
            </a:r>
            <a:r>
              <a:rPr lang="en-US" sz="1200" b="0" kern="1200" dirty="0" smtClean="0">
                <a:solidFill>
                  <a:schemeClr val="tx1"/>
                </a:solidFill>
                <a:effectLst/>
                <a:latin typeface="+mn-lt"/>
                <a:ea typeface="+mn-ea"/>
                <a:cs typeface="+mn-cs"/>
              </a:rPr>
              <a:t>Django c </a:t>
            </a:r>
            <a:r>
              <a:rPr lang="ru-RU" sz="1200" b="0" kern="1200" dirty="0" smtClean="0">
                <a:solidFill>
                  <a:schemeClr val="tx1"/>
                </a:solidFill>
                <a:effectLst/>
                <a:latin typeface="+mn-lt"/>
                <a:ea typeface="+mn-ea"/>
                <a:cs typeface="+mn-cs"/>
              </a:rPr>
              <a:t>помощью </a:t>
            </a:r>
            <a:r>
              <a:rPr lang="en-US" sz="1200" b="0" kern="1200" dirty="0" smtClean="0">
                <a:solidFill>
                  <a:schemeClr val="tx1"/>
                </a:solidFill>
                <a:effectLst/>
                <a:latin typeface="+mn-lt"/>
                <a:ea typeface="+mn-ea"/>
                <a:cs typeface="+mn-cs"/>
              </a:rPr>
              <a:t>manage.py </a:t>
            </a:r>
            <a:r>
              <a:rPr lang="en-US" sz="1200" b="0" kern="1200" dirty="0" err="1" smtClean="0">
                <a:solidFill>
                  <a:schemeClr val="tx1"/>
                </a:solidFill>
                <a:effectLst/>
                <a:latin typeface="+mn-lt"/>
                <a:ea typeface="+mn-ea"/>
                <a:cs typeface="+mn-cs"/>
              </a:rPr>
              <a:t>runserver</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en-US" sz="1200" b="0" kern="1200" dirty="0" smtClean="0">
                <a:solidFill>
                  <a:schemeClr val="tx1"/>
                </a:solidFill>
                <a:effectLst/>
                <a:latin typeface="+mn-lt"/>
                <a:ea typeface="+mn-ea"/>
                <a:cs typeface="+mn-cs"/>
              </a:rPr>
              <a:t> 0.0.0.0:8000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POSTGRES_DB=</a:t>
            </a:r>
            <a:r>
              <a:rPr lang="en-US" sz="1200" b="0" kern="1200" dirty="0" err="1" smtClean="0">
                <a:solidFill>
                  <a:schemeClr val="tx1"/>
                </a:solidFill>
                <a:effectLst/>
                <a:latin typeface="+mn-lt"/>
                <a:ea typeface="+mn-ea"/>
                <a:cs typeface="+mn-cs"/>
              </a:rPr>
              <a:t>postgres</a:t>
            </a:r>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название</a:t>
            </a:r>
            <a:r>
              <a:rPr lang="ru-RU" sz="1200" b="0" kern="1200" baseline="0" dirty="0" smtClean="0">
                <a:solidFill>
                  <a:schemeClr val="tx1"/>
                </a:solidFill>
                <a:effectLst/>
                <a:latin typeface="+mn-lt"/>
                <a:ea typeface="+mn-ea"/>
                <a:cs typeface="+mn-cs"/>
              </a:rPr>
              <a:t> БД</a:t>
            </a: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volumes:</a:t>
            </a: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usr</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srs</a:t>
            </a:r>
            <a:r>
              <a:rPr lang="en-US" sz="1200" b="0" kern="1200" dirty="0" smtClean="0">
                <a:solidFill>
                  <a:schemeClr val="tx1"/>
                </a:solidFill>
                <a:effectLst/>
                <a:latin typeface="+mn-lt"/>
                <a:ea typeface="+mn-ea"/>
                <a:cs typeface="+mn-cs"/>
              </a:rPr>
              <a:t>/app</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текущую папку</a:t>
            </a:r>
            <a:r>
              <a:rPr lang="en-US" sz="1200" b="0" kern="1200" baseline="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проекта и папку , которая прописана как рабочая директория </a:t>
            </a:r>
            <a:r>
              <a:rPr lang="en-US" sz="1200" b="0" kern="1200" baseline="0" dirty="0" err="1" smtClean="0">
                <a:solidFill>
                  <a:schemeClr val="tx1"/>
                </a:solidFill>
                <a:effectLst/>
                <a:latin typeface="+mn-lt"/>
                <a:ea typeface="+mn-ea"/>
                <a:cs typeface="+mn-cs"/>
              </a:rPr>
              <a:t>workdir</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21916464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requirements.txt – </a:t>
            </a:r>
            <a:r>
              <a:rPr lang="ru-RU" sz="1200" b="0" kern="1200" dirty="0" smtClean="0">
                <a:solidFill>
                  <a:schemeClr val="tx1"/>
                </a:solidFill>
                <a:effectLst/>
                <a:latin typeface="+mn-lt"/>
                <a:ea typeface="+mn-ea"/>
                <a:cs typeface="+mn-cs"/>
              </a:rPr>
              <a:t>стандартный</a:t>
            </a:r>
            <a:r>
              <a:rPr lang="ru-RU" sz="1200" b="0" kern="1200" baseline="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файл</a:t>
            </a:r>
            <a:r>
              <a:rPr lang="ru-RU" sz="1200" b="0" kern="1200" baseline="0" dirty="0" smtClean="0">
                <a:solidFill>
                  <a:schemeClr val="tx1"/>
                </a:solidFill>
                <a:effectLst/>
                <a:latin typeface="+mn-lt"/>
                <a:ea typeface="+mn-ea"/>
                <a:cs typeface="+mn-cs"/>
              </a:rPr>
              <a:t>, в котором </a:t>
            </a:r>
            <a:r>
              <a:rPr lang="en-US" sz="1200" b="0" kern="1200" baseline="0" dirty="0"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хранит все зависимости для построения </a:t>
            </a:r>
            <a:r>
              <a:rPr lang="ru-RU" sz="1200" b="0" kern="1200" baseline="0" dirty="0" err="1" smtClean="0">
                <a:solidFill>
                  <a:schemeClr val="tx1"/>
                </a:solidFill>
                <a:effectLst/>
                <a:latin typeface="+mn-lt"/>
                <a:ea typeface="+mn-ea"/>
                <a:cs typeface="+mn-cs"/>
              </a:rPr>
              <a:t>джанго</a:t>
            </a:r>
            <a:r>
              <a:rPr lang="ru-RU" sz="1200" b="0" kern="1200" baseline="0" dirty="0" smtClean="0">
                <a:solidFill>
                  <a:schemeClr val="tx1"/>
                </a:solidFill>
                <a:effectLst/>
                <a:latin typeface="+mn-lt"/>
                <a:ea typeface="+mn-ea"/>
                <a:cs typeface="+mn-cs"/>
              </a:rPr>
              <a:t> проекта</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COPY requirements.txt ./  - </a:t>
            </a:r>
            <a:r>
              <a:rPr lang="ru-RU" sz="1200" b="0" kern="1200" dirty="0" smtClean="0">
                <a:solidFill>
                  <a:schemeClr val="tx1"/>
                </a:solidFill>
                <a:effectLst/>
                <a:latin typeface="+mn-lt"/>
                <a:ea typeface="+mn-ea"/>
                <a:cs typeface="+mn-cs"/>
              </a:rPr>
              <a:t>копируем</a:t>
            </a:r>
            <a:r>
              <a:rPr lang="ru-RU" sz="1200" b="0" kern="1200" baseline="0" dirty="0" smtClean="0">
                <a:solidFill>
                  <a:schemeClr val="tx1"/>
                </a:solidFill>
                <a:effectLst/>
                <a:latin typeface="+mn-lt"/>
                <a:ea typeface="+mn-ea"/>
                <a:cs typeface="+mn-cs"/>
              </a:rPr>
              <a:t> в рабочую директорию</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RUN pip install -r requirements.txt</a:t>
            </a:r>
            <a:r>
              <a:rPr lang="ru-RU" sz="1200" b="0" kern="1200" dirty="0" smtClean="0">
                <a:solidFill>
                  <a:schemeClr val="tx1"/>
                </a:solidFill>
                <a:effectLst/>
                <a:latin typeface="+mn-lt"/>
                <a:ea typeface="+mn-ea"/>
                <a:cs typeface="+mn-cs"/>
              </a:rPr>
              <a:t> – все библиотеки из файла </a:t>
            </a:r>
            <a:r>
              <a:rPr lang="en-US" sz="1200" b="0" kern="1200" dirty="0" smtClean="0">
                <a:solidFill>
                  <a:schemeClr val="tx1"/>
                </a:solidFill>
                <a:effectLst/>
                <a:latin typeface="+mn-lt"/>
                <a:ea typeface="+mn-ea"/>
                <a:cs typeface="+mn-cs"/>
              </a:rPr>
              <a:t>requirements.txt</a:t>
            </a:r>
            <a:r>
              <a:rPr lang="ru-RU" sz="1200" b="0" kern="1200" dirty="0" smtClean="0">
                <a:solidFill>
                  <a:schemeClr val="tx1"/>
                </a:solidFill>
                <a:effectLst/>
                <a:latin typeface="+mn-lt"/>
                <a:ea typeface="+mn-ea"/>
                <a:cs typeface="+mn-cs"/>
              </a:rPr>
              <a:t> устанавливаем (файл добавляем в проект)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 задаем команду, выполняемую при построении сервиса</a:t>
            </a:r>
          </a:p>
          <a:p>
            <a:r>
              <a:rPr lang="ru-RU" sz="1200" b="0" kern="1200" dirty="0" smtClean="0">
                <a:solidFill>
                  <a:schemeClr val="tx1"/>
                </a:solidFill>
                <a:effectLst/>
                <a:latin typeface="+mn-lt"/>
                <a:ea typeface="+mn-ea"/>
                <a:cs typeface="+mn-cs"/>
              </a:rPr>
              <a:t># запуск предустановленного локального сервера </a:t>
            </a:r>
            <a:r>
              <a:rPr lang="en-US" sz="1200" b="0" kern="1200" dirty="0" smtClean="0">
                <a:solidFill>
                  <a:schemeClr val="tx1"/>
                </a:solidFill>
                <a:effectLst/>
                <a:latin typeface="+mn-lt"/>
                <a:ea typeface="+mn-ea"/>
                <a:cs typeface="+mn-cs"/>
              </a:rPr>
              <a:t>Django </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manage.py </a:t>
            </a:r>
            <a:r>
              <a:rPr lang="ru-RU" sz="1200" b="0" kern="1200" dirty="0" smtClean="0">
                <a:solidFill>
                  <a:schemeClr val="tx1"/>
                </a:solidFill>
                <a:effectLst/>
                <a:latin typeface="+mn-lt"/>
                <a:ea typeface="+mn-ea"/>
                <a:cs typeface="+mn-cs"/>
              </a:rPr>
              <a:t>– специальный файл к которому мы должны обратиться через питон и вызвать</a:t>
            </a:r>
            <a:r>
              <a:rPr lang="ru-RU" sz="1200" b="0" kern="1200" baseline="0" dirty="0" smtClean="0">
                <a:solidFill>
                  <a:schemeClr val="tx1"/>
                </a:solidFill>
                <a:effectLst/>
                <a:latin typeface="+mn-lt"/>
                <a:ea typeface="+mn-ea"/>
                <a:cs typeface="+mn-cs"/>
              </a:rPr>
              <a:t> из него команду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которая запускает сервер</a:t>
            </a:r>
          </a:p>
          <a:p>
            <a:r>
              <a:rPr lang="ru-RU" sz="1200" b="0" kern="1200" dirty="0" smtClean="0">
                <a:solidFill>
                  <a:schemeClr val="tx1"/>
                </a:solidFill>
                <a:effectLst/>
                <a:latin typeface="+mn-lt"/>
                <a:ea typeface="+mn-ea"/>
                <a:cs typeface="+mn-cs"/>
              </a:rPr>
              <a:t>Также указан адрес и порт, к которому подключаемся (</a:t>
            </a:r>
            <a:r>
              <a:rPr lang="ru-RU" sz="1200" b="0" kern="1200" dirty="0" err="1" smtClean="0">
                <a:solidFill>
                  <a:schemeClr val="tx1"/>
                </a:solidFill>
                <a:effectLst/>
                <a:latin typeface="+mn-lt"/>
                <a:ea typeface="+mn-ea"/>
                <a:cs typeface="+mn-cs"/>
              </a:rPr>
              <a:t>локал</a:t>
            </a:r>
            <a:r>
              <a:rPr lang="ru-RU" sz="1200" b="0" kern="1200" dirty="0" smtClean="0">
                <a:solidFill>
                  <a:schemeClr val="tx1"/>
                </a:solidFill>
                <a:effectLst/>
                <a:latin typeface="+mn-lt"/>
                <a:ea typeface="+mn-ea"/>
                <a:cs typeface="+mn-cs"/>
              </a:rPr>
              <a:t> хост 8000 или любой другой)</a:t>
            </a:r>
          </a:p>
          <a:p>
            <a:endParaRPr lang="ru-RU" sz="1200" b="0" kern="1200" dirty="0" smtClean="0">
              <a:solidFill>
                <a:schemeClr val="tx1"/>
              </a:solidFill>
              <a:effectLst/>
              <a:latin typeface="+mn-lt"/>
              <a:ea typeface="+mn-ea"/>
              <a:cs typeface="+mn-cs"/>
            </a:endParaRPr>
          </a:p>
          <a:p>
            <a:endParaRPr lang="ru-RU"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0.0.0.0</a:t>
            </a:r>
            <a:r>
              <a:rPr lang="en-US" sz="1200" b="0" kern="1200" dirty="0" smtClean="0">
                <a:solidFill>
                  <a:schemeClr val="tx1"/>
                </a:solidFill>
                <a:effectLst/>
                <a:latin typeface="+mn-lt"/>
                <a:ea typeface="+mn-ea"/>
                <a:cs typeface="+mn-cs"/>
              </a:rPr>
              <a:t>:8000</a:t>
            </a:r>
          </a:p>
          <a:p>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порты </a:t>
            </a:r>
            <a:r>
              <a:rPr lang="ru-RU" sz="1200" b="0" kern="1200" baseline="0" dirty="0" err="1" smtClean="0">
                <a:solidFill>
                  <a:schemeClr val="tx1"/>
                </a:solidFill>
                <a:effectLst/>
                <a:latin typeface="+mn-lt"/>
                <a:ea typeface="+mn-ea"/>
                <a:cs typeface="+mn-cs"/>
              </a:rPr>
              <a:t>лок</a:t>
            </a:r>
            <a:r>
              <a:rPr lang="ru-RU" sz="1200" b="0" kern="1200" baseline="0" dirty="0" smtClean="0">
                <a:solidFill>
                  <a:schemeClr val="tx1"/>
                </a:solidFill>
                <a:effectLst/>
                <a:latin typeface="+mn-lt"/>
                <a:ea typeface="+mn-ea"/>
                <a:cs typeface="+mn-cs"/>
              </a:rPr>
              <a:t> машины и хоста</a:t>
            </a:r>
          </a:p>
          <a:p>
            <a:r>
              <a:rPr lang="en-US" sz="1200" b="0" kern="1200" baseline="0" dirty="0" smtClean="0">
                <a:solidFill>
                  <a:schemeClr val="tx1"/>
                </a:solidFill>
                <a:effectLst/>
                <a:latin typeface="+mn-lt"/>
                <a:ea typeface="+mn-ea"/>
                <a:cs typeface="+mn-cs"/>
              </a:rPr>
              <a:t>ports:</a:t>
            </a:r>
          </a:p>
          <a:p>
            <a:r>
              <a:rPr lang="en-US" sz="1200" b="0" kern="1200" baseline="0" dirty="0" smtClean="0">
                <a:solidFill>
                  <a:schemeClr val="tx1"/>
                </a:solidFill>
                <a:effectLst/>
                <a:latin typeface="+mn-lt"/>
                <a:ea typeface="+mn-ea"/>
                <a:cs typeface="+mn-cs"/>
              </a:rPr>
              <a:t>    -”8000:8000”</a:t>
            </a:r>
          </a:p>
          <a:p>
            <a:endParaRPr lang="en-US" sz="1200" b="0" kern="1200" baseline="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depends_on</a:t>
            </a:r>
            <a:r>
              <a:rPr lang="en-US" sz="1200" b="0" kern="120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  соединяемся с другим сервисом. через сервис </a:t>
            </a:r>
            <a:r>
              <a:rPr lang="en-US" sz="1200" b="0" kern="1200" baseline="0" dirty="0" err="1"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можем обращаться к сервису </a:t>
            </a:r>
            <a:r>
              <a:rPr lang="en-US" sz="1200" b="0" kern="1200" dirty="0" err="1" smtClean="0">
                <a:solidFill>
                  <a:schemeClr val="tx1"/>
                </a:solidFill>
                <a:effectLst/>
                <a:latin typeface="+mn-lt"/>
                <a:ea typeface="+mn-ea"/>
                <a:cs typeface="+mn-cs"/>
              </a:rPr>
              <a:t>pgdb</a:t>
            </a:r>
            <a:r>
              <a:rPr lang="ru-RU" sz="1200" b="0" kern="1200" dirty="0" smtClean="0">
                <a:solidFill>
                  <a:schemeClr val="tx1"/>
                </a:solidFill>
                <a:effectLst/>
                <a:latin typeface="+mn-lt"/>
                <a:ea typeface="+mn-ea"/>
                <a:cs typeface="+mn-cs"/>
              </a:rPr>
              <a:t>, надо чтобы в </a:t>
            </a:r>
            <a:r>
              <a:rPr lang="ru-RU" sz="1200" b="0" kern="1200" dirty="0" err="1" smtClean="0">
                <a:solidFill>
                  <a:schemeClr val="tx1"/>
                </a:solidFill>
                <a:effectLst/>
                <a:latin typeface="+mn-lt"/>
                <a:ea typeface="+mn-ea"/>
                <a:cs typeface="+mn-cs"/>
              </a:rPr>
              <a:t>джанго</a:t>
            </a:r>
            <a:r>
              <a:rPr lang="ru-RU" sz="1200" b="0" kern="1200" dirty="0" smtClean="0">
                <a:solidFill>
                  <a:schemeClr val="tx1"/>
                </a:solidFill>
                <a:effectLst/>
                <a:latin typeface="+mn-lt"/>
                <a:ea typeface="+mn-ea"/>
                <a:cs typeface="+mn-cs"/>
              </a:rPr>
              <a:t> была база данных</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pgdb</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41597219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Подключаем</a:t>
            </a:r>
            <a:r>
              <a:rPr lang="ru-RU" sz="1200" b="0" kern="1200" baseline="0" dirty="0" smtClean="0">
                <a:solidFill>
                  <a:schemeClr val="tx1"/>
                </a:solidFill>
                <a:effectLst/>
                <a:latin typeface="+mn-lt"/>
                <a:ea typeface="+mn-ea"/>
                <a:cs typeface="+mn-cs"/>
              </a:rPr>
              <a:t> сервис для работы с базой данных </a:t>
            </a:r>
            <a:r>
              <a:rPr lang="en-US" sz="1200" b="0" kern="1200" baseline="0" dirty="0" smtClean="0">
                <a:solidFill>
                  <a:schemeClr val="tx1"/>
                </a:solidFill>
                <a:effectLst/>
                <a:latin typeface="+mn-lt"/>
                <a:ea typeface="+mn-ea"/>
                <a:cs typeface="+mn-cs"/>
              </a:rPr>
              <a:t>https://hub.docker.com/_/postgres</a:t>
            </a:r>
          </a:p>
          <a:p>
            <a:r>
              <a:rPr lang="en-US" sz="1200" b="0" kern="1200" dirty="0" err="1" smtClean="0">
                <a:solidFill>
                  <a:schemeClr val="tx1"/>
                </a:solidFill>
                <a:effectLst/>
                <a:latin typeface="+mn-lt"/>
                <a:ea typeface="+mn-ea"/>
                <a:cs typeface="+mn-cs"/>
              </a:rPr>
              <a:t>django</a:t>
            </a:r>
            <a:r>
              <a:rPr lang="en-US" sz="1200" b="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POSTGRES_DB=</a:t>
            </a:r>
            <a:r>
              <a:rPr lang="en-US" sz="1200" b="0" kern="1200" dirty="0" err="1" smtClean="0">
                <a:solidFill>
                  <a:schemeClr val="tx1"/>
                </a:solidFill>
                <a:effectLst/>
                <a:latin typeface="+mn-lt"/>
                <a:ea typeface="+mn-ea"/>
                <a:cs typeface="+mn-cs"/>
              </a:rPr>
              <a:t>postgres</a:t>
            </a:r>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название</a:t>
            </a:r>
            <a:r>
              <a:rPr lang="ru-RU" sz="1200" b="0" kern="1200" baseline="0" dirty="0" smtClean="0">
                <a:solidFill>
                  <a:schemeClr val="tx1"/>
                </a:solidFill>
                <a:effectLst/>
                <a:latin typeface="+mn-lt"/>
                <a:ea typeface="+mn-ea"/>
                <a:cs typeface="+mn-cs"/>
              </a:rPr>
              <a:t> БД</a:t>
            </a: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volumes:</a:t>
            </a:r>
            <a:r>
              <a:rPr lang="ru-RU" sz="1200" b="0" kern="1200" dirty="0" smtClean="0">
                <a:solidFill>
                  <a:schemeClr val="tx1"/>
                </a:solidFill>
                <a:effectLst/>
                <a:latin typeface="+mn-lt"/>
                <a:ea typeface="+mn-ea"/>
                <a:cs typeface="+mn-cs"/>
              </a:rPr>
              <a:t> там где будет находится</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1897213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r>
              <a:rPr lang="en-US" dirty="0" err="1" smtClean="0"/>
              <a:t>docker</a:t>
            </a:r>
            <a:r>
              <a:rPr lang="en-US" dirty="0" smtClean="0"/>
              <a:t>-compose run </a:t>
            </a:r>
            <a:r>
              <a:rPr lang="en-US" dirty="0" err="1" smtClean="0"/>
              <a:t>django</a:t>
            </a:r>
            <a:r>
              <a:rPr lang="en-US" dirty="0" smtClean="0"/>
              <a:t> </a:t>
            </a:r>
            <a:r>
              <a:rPr lang="en-US" dirty="0" err="1" smtClean="0"/>
              <a:t>django</a:t>
            </a:r>
            <a:r>
              <a:rPr lang="en-US" dirty="0" smtClean="0"/>
              <a:t>-admin </a:t>
            </a:r>
            <a:r>
              <a:rPr lang="en-US" dirty="0" err="1" smtClean="0"/>
              <a:t>startproject</a:t>
            </a:r>
            <a:r>
              <a:rPr lang="en-US" dirty="0" smtClean="0"/>
              <a:t> </a:t>
            </a:r>
            <a:r>
              <a:rPr lang="en-US" dirty="0" err="1" smtClean="0"/>
              <a:t>djangoApp</a:t>
            </a:r>
            <a:r>
              <a:rPr lang="en-US" dirty="0" smtClean="0"/>
              <a:t> .</a:t>
            </a:r>
          </a:p>
          <a:p>
            <a:pPr marL="171450" indent="-171450">
              <a:buFont typeface="Wingdings" panose="05000000000000000000" pitchFamily="2" charset="2"/>
              <a:buChar char="Ø"/>
            </a:pPr>
            <a:r>
              <a:rPr lang="ru-RU" dirty="0" smtClean="0"/>
              <a:t>Выполняется</a:t>
            </a:r>
            <a:r>
              <a:rPr lang="ru-RU" baseline="0" dirty="0" smtClean="0"/>
              <a:t> сборка сервисов: установка питона, </a:t>
            </a:r>
            <a:r>
              <a:rPr lang="ru-RU" baseline="0" dirty="0" err="1" smtClean="0"/>
              <a:t>джанго</a:t>
            </a:r>
            <a:r>
              <a:rPr lang="ru-RU" baseline="0" dirty="0" smtClean="0"/>
              <a:t>, </a:t>
            </a:r>
            <a:r>
              <a:rPr lang="en-US" baseline="0" dirty="0" err="1" smtClean="0"/>
              <a:t>postgrisql</a:t>
            </a:r>
            <a:r>
              <a:rPr lang="ru-RU" baseline="0" dirty="0" smtClean="0"/>
              <a:t>, после сборки   обращаемся к </a:t>
            </a:r>
            <a:r>
              <a:rPr lang="ru-RU" baseline="0" dirty="0" err="1" smtClean="0"/>
              <a:t>джанго</a:t>
            </a:r>
            <a:r>
              <a:rPr lang="ru-RU" baseline="0" dirty="0" smtClean="0"/>
              <a:t>, затем к </a:t>
            </a:r>
            <a:r>
              <a:rPr lang="ru-RU" baseline="0" dirty="0" err="1" smtClean="0"/>
              <a:t>джанго</a:t>
            </a:r>
            <a:r>
              <a:rPr lang="ru-RU" baseline="0" dirty="0" smtClean="0"/>
              <a:t> админу, запускаем проект, называем его и указываем место, где его создаем</a:t>
            </a:r>
            <a:endParaRPr lang="en-US" baseline="0" dirty="0" smtClean="0"/>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ru-RU" baseline="0" dirty="0" smtClean="0"/>
              <a:t>Видим созданные папки и файлы</a:t>
            </a: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2229999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r>
              <a:rPr lang="en-US" dirty="0" err="1" smtClean="0"/>
              <a:t>docker</a:t>
            </a:r>
            <a:r>
              <a:rPr lang="en-US" dirty="0" smtClean="0"/>
              <a:t>-compose run </a:t>
            </a:r>
            <a:r>
              <a:rPr lang="en-US" dirty="0" err="1" smtClean="0"/>
              <a:t>django</a:t>
            </a:r>
            <a:r>
              <a:rPr lang="en-US" dirty="0" smtClean="0"/>
              <a:t> </a:t>
            </a:r>
            <a:r>
              <a:rPr lang="en-US" dirty="0" err="1" smtClean="0"/>
              <a:t>django</a:t>
            </a:r>
            <a:r>
              <a:rPr lang="en-US" dirty="0" smtClean="0"/>
              <a:t>-admin </a:t>
            </a:r>
            <a:r>
              <a:rPr lang="en-US" dirty="0" err="1" smtClean="0"/>
              <a:t>startproject</a:t>
            </a:r>
            <a:r>
              <a:rPr lang="en-US" dirty="0" smtClean="0"/>
              <a:t> </a:t>
            </a:r>
            <a:r>
              <a:rPr lang="en-US" dirty="0" err="1" smtClean="0"/>
              <a:t>djangoApp</a:t>
            </a:r>
            <a:r>
              <a:rPr lang="en-US" dirty="0" smtClean="0"/>
              <a:t> .</a:t>
            </a:r>
          </a:p>
          <a:p>
            <a:pPr marL="171450" indent="-171450">
              <a:buFont typeface="Wingdings" panose="05000000000000000000" pitchFamily="2" charset="2"/>
              <a:buChar char="Ø"/>
            </a:pPr>
            <a:r>
              <a:rPr lang="ru-RU" dirty="0" smtClean="0"/>
              <a:t>Выполняется</a:t>
            </a:r>
            <a:r>
              <a:rPr lang="ru-RU" baseline="0" dirty="0" smtClean="0"/>
              <a:t> сборка сервисов: установка питона, </a:t>
            </a:r>
            <a:r>
              <a:rPr lang="ru-RU" baseline="0" dirty="0" err="1" smtClean="0"/>
              <a:t>джанго</a:t>
            </a:r>
            <a:r>
              <a:rPr lang="ru-RU" baseline="0" dirty="0" smtClean="0"/>
              <a:t>, </a:t>
            </a:r>
            <a:r>
              <a:rPr lang="en-US" baseline="0" dirty="0" err="1" smtClean="0"/>
              <a:t>postgrisql</a:t>
            </a:r>
            <a:r>
              <a:rPr lang="ru-RU" baseline="0" dirty="0" smtClean="0"/>
              <a:t>, после сборки   обращаемся к </a:t>
            </a:r>
            <a:r>
              <a:rPr lang="ru-RU" baseline="0" dirty="0" err="1" smtClean="0"/>
              <a:t>джанго</a:t>
            </a:r>
            <a:r>
              <a:rPr lang="ru-RU" baseline="0" dirty="0" smtClean="0"/>
              <a:t>, затем к </a:t>
            </a:r>
            <a:r>
              <a:rPr lang="ru-RU" baseline="0" dirty="0" err="1" smtClean="0"/>
              <a:t>джанго</a:t>
            </a:r>
            <a:r>
              <a:rPr lang="ru-RU" baseline="0" dirty="0" smtClean="0"/>
              <a:t> админу, запускаем проект, называем его и указываем место, где его создаем</a:t>
            </a:r>
            <a:endParaRPr lang="en-US" baseline="0" dirty="0" smtClean="0"/>
          </a:p>
          <a:p>
            <a:pPr marL="171450" indent="-171450">
              <a:buFont typeface="Wingdings" panose="05000000000000000000" pitchFamily="2" charset="2"/>
              <a:buChar char="Ø"/>
            </a:pPr>
            <a:endParaRPr lang="ru-RU" dirty="0" smtClean="0"/>
          </a:p>
          <a:p>
            <a:pPr marL="0" indent="0">
              <a:buFont typeface="Wingdings" panose="05000000000000000000" pitchFamily="2" charset="2"/>
              <a:buNone/>
            </a:pPr>
            <a:r>
              <a:rPr lang="ru-RU" baseline="0" dirty="0" smtClean="0"/>
              <a:t>Создать </a:t>
            </a:r>
            <a:r>
              <a:rPr lang="ru-RU" baseline="0" dirty="0" err="1" smtClean="0"/>
              <a:t>суперпользователя</a:t>
            </a:r>
            <a:r>
              <a:rPr lang="ru-RU" baseline="0" dirty="0" smtClean="0"/>
              <a:t> </a:t>
            </a:r>
            <a:endParaRPr lang="en-US" baseline="0" dirty="0" smtClean="0"/>
          </a:p>
          <a:p>
            <a:pPr marL="171450" indent="-171450">
              <a:buFont typeface="Wingdings" panose="05000000000000000000" pitchFamily="2" charset="2"/>
              <a:buChar char="Ø"/>
            </a:pPr>
            <a:r>
              <a:rPr lang="en-US" baseline="0" dirty="0" err="1" smtClean="0"/>
              <a:t>docker</a:t>
            </a:r>
            <a:r>
              <a:rPr lang="en-US" baseline="0" dirty="0" smtClean="0"/>
              <a:t>-compose run </a:t>
            </a:r>
            <a:r>
              <a:rPr lang="en-US" baseline="0" dirty="0" err="1" smtClean="0"/>
              <a:t>django</a:t>
            </a:r>
            <a:r>
              <a:rPr lang="en-US" baseline="0" dirty="0" smtClean="0"/>
              <a:t> python manage.py migrate – </a:t>
            </a:r>
            <a:r>
              <a:rPr lang="ru-RU" baseline="0" dirty="0" smtClean="0"/>
              <a:t>миграцию файлов для будущего создания </a:t>
            </a:r>
            <a:r>
              <a:rPr lang="ru-RU" baseline="0" dirty="0" err="1" smtClean="0"/>
              <a:t>суперпользователя</a:t>
            </a:r>
            <a:r>
              <a:rPr lang="ru-RU" baseline="0" dirty="0" smtClean="0"/>
              <a:t> для авторизации в панели администратора</a:t>
            </a:r>
            <a:endParaRPr lang="en-US" baseline="0" dirty="0" smtClean="0"/>
          </a:p>
          <a:p>
            <a:pPr marL="171450" indent="-171450">
              <a:buFont typeface="Wingdings" panose="05000000000000000000" pitchFamily="2" charset="2"/>
              <a:buChar char="Ø"/>
            </a:pPr>
            <a:r>
              <a:rPr lang="en-US" baseline="0" dirty="0" smtClean="0"/>
              <a:t>&gt; </a:t>
            </a:r>
            <a:r>
              <a:rPr lang="en-US" baseline="0" dirty="0" err="1" smtClean="0"/>
              <a:t>docker</a:t>
            </a:r>
            <a:r>
              <a:rPr lang="en-US" baseline="0" dirty="0" smtClean="0"/>
              <a:t>-compose run </a:t>
            </a:r>
            <a:r>
              <a:rPr lang="en-US" baseline="0" dirty="0" err="1" smtClean="0"/>
              <a:t>django</a:t>
            </a:r>
            <a:r>
              <a:rPr lang="en-US" baseline="0" dirty="0" smtClean="0"/>
              <a:t> python manage.py </a:t>
            </a:r>
            <a:r>
              <a:rPr lang="en-US" baseline="0" dirty="0" err="1" smtClean="0"/>
              <a:t>createsuperuser</a:t>
            </a:r>
            <a:r>
              <a:rPr lang="en-US" baseline="0" dirty="0" smtClean="0"/>
              <a:t>  </a:t>
            </a:r>
            <a:r>
              <a:rPr lang="ru-RU" baseline="0" dirty="0" smtClean="0"/>
              <a:t>создаем </a:t>
            </a:r>
            <a:r>
              <a:rPr lang="ru-RU" baseline="0" dirty="0" err="1" smtClean="0"/>
              <a:t>суперюзера</a:t>
            </a: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42274428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41438559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a:t>
            </a:r>
            <a:r>
              <a:rPr lang="ru-RU" baseline="0" dirty="0" smtClean="0"/>
              <a:t> повторном старте проекта не сохраняются введенные настройки админа, поэтому используем тома для их сохранения и выполняем все действия заново</a:t>
            </a:r>
          </a:p>
          <a:p>
            <a:endParaRPr lang="ru-RU" baseline="0" dirty="0" smtClean="0"/>
          </a:p>
          <a:p>
            <a:r>
              <a:rPr lang="ru-RU" baseline="0" dirty="0" smtClean="0"/>
              <a:t>Тогда можно открыть и закрыть проект без введения настроек повторно</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2589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набор продуктов « </a:t>
            </a:r>
            <a:r>
              <a:rPr lang="ru-RU" sz="1200" b="0" i="0" u="none" strike="noStrike" kern="1200" dirty="0" smtClean="0">
                <a:solidFill>
                  <a:schemeClr val="tx1"/>
                </a:solidFill>
                <a:effectLst/>
                <a:latin typeface="+mn-lt"/>
                <a:ea typeface="+mn-ea"/>
                <a:cs typeface="+mn-cs"/>
                <a:hlinkClick r:id="rId3" tooltip="Платформа как услуга"/>
              </a:rPr>
              <a:t>платформа как услуга</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PaaS</a:t>
            </a:r>
            <a:r>
              <a:rPr lang="ru-RU" sz="1200" b="0" i="0" kern="1200" dirty="0" smtClean="0">
                <a:solidFill>
                  <a:schemeClr val="tx1"/>
                </a:solidFill>
                <a:effectLst/>
                <a:latin typeface="+mn-lt"/>
                <a:ea typeface="+mn-ea"/>
                <a:cs typeface="+mn-cs"/>
              </a:rPr>
              <a:t>), которые используют </a:t>
            </a:r>
            <a:r>
              <a:rPr lang="ru-RU" sz="1200" b="0" i="0" u="none" strike="noStrike" kern="1200" dirty="0" smtClean="0">
                <a:solidFill>
                  <a:schemeClr val="tx1"/>
                </a:solidFill>
                <a:effectLst/>
                <a:latin typeface="+mn-lt"/>
                <a:ea typeface="+mn-ea"/>
                <a:cs typeface="+mn-cs"/>
                <a:hlinkClick r:id="rId4" tooltip="Виртуализация на уровне ОС"/>
              </a:rPr>
              <a:t>виртуализацию на уровне ОС</a:t>
            </a:r>
            <a:r>
              <a:rPr lang="ru-RU" sz="1200" b="0" i="0" kern="1200" dirty="0" smtClean="0">
                <a:solidFill>
                  <a:schemeClr val="tx1"/>
                </a:solidFill>
                <a:effectLst/>
                <a:latin typeface="+mn-lt"/>
                <a:ea typeface="+mn-ea"/>
                <a:cs typeface="+mn-cs"/>
              </a:rPr>
              <a:t> для доставки программного обеспечения в пакетах, называемых </a:t>
            </a:r>
            <a:r>
              <a:rPr lang="ru-RU" sz="1200" b="0" i="1" u="none" strike="noStrike" kern="1200" dirty="0" smtClean="0">
                <a:solidFill>
                  <a:schemeClr val="tx1"/>
                </a:solidFill>
                <a:effectLst/>
                <a:latin typeface="+mn-lt"/>
                <a:ea typeface="+mn-ea"/>
                <a:cs typeface="+mn-cs"/>
                <a:hlinkClick r:id="rId5" tooltip="Контейнер (виртуализация)"/>
              </a:rPr>
              <a:t>контейнерами</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6"/>
              </a:rPr>
              <a:t>[5]</a:t>
            </a:r>
            <a:r>
              <a:rPr lang="ru-RU" sz="1200" b="0" i="0" kern="1200" dirty="0" smtClean="0">
                <a:solidFill>
                  <a:schemeClr val="tx1"/>
                </a:solidFill>
                <a:effectLst/>
                <a:latin typeface="+mn-lt"/>
                <a:ea typeface="+mn-ea"/>
                <a:cs typeface="+mn-cs"/>
              </a:rPr>
              <a:t> У сервиса есть как бесплатный, так и премиальный уровни. Программное обеспечение, на котором размещаются контейнеры, называется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7"/>
              </a:rPr>
              <a:t>[6]</a:t>
            </a:r>
            <a:r>
              <a:rPr lang="ru-RU" sz="1200" b="0" i="0" kern="1200" dirty="0" smtClean="0">
                <a:solidFill>
                  <a:schemeClr val="tx1"/>
                </a:solidFill>
                <a:effectLst/>
                <a:latin typeface="+mn-lt"/>
                <a:ea typeface="+mn-ea"/>
                <a:cs typeface="+mn-cs"/>
              </a:rPr>
              <a:t> Впервые он был запущен в 2013 году и разработан </a:t>
            </a:r>
            <a:r>
              <a:rPr lang="ru-RU" sz="1200" b="0" i="0" u="none" strike="noStrike" kern="1200" dirty="0" err="1" smtClean="0">
                <a:solidFill>
                  <a:schemeClr val="tx1"/>
                </a:solidFill>
                <a:effectLst/>
                <a:latin typeface="+mn-lt"/>
                <a:ea typeface="+mn-ea"/>
                <a:cs typeface="+mn-cs"/>
                <a:hlinkClick r:id="rId8" tooltip="Докер, Инк."/>
              </a:rPr>
              <a:t>Docker</a:t>
            </a:r>
            <a:r>
              <a:rPr lang="ru-RU" sz="1200" b="0" i="0" u="none" strike="noStrike" kern="1200" dirty="0" smtClean="0">
                <a:solidFill>
                  <a:schemeClr val="tx1"/>
                </a:solidFill>
                <a:effectLst/>
                <a:latin typeface="+mn-lt"/>
                <a:ea typeface="+mn-ea"/>
                <a:cs typeface="+mn-cs"/>
                <a:hlinkClick r:id="rId8" tooltip="Докер, Инк."/>
              </a:rPr>
              <a:t>, </a:t>
            </a:r>
            <a:r>
              <a:rPr lang="ru-RU" sz="1200" b="0" i="0" u="none" strike="noStrike" kern="1200" dirty="0" err="1" smtClean="0">
                <a:solidFill>
                  <a:schemeClr val="tx1"/>
                </a:solidFill>
                <a:effectLst/>
                <a:latin typeface="+mn-lt"/>
                <a:ea typeface="+mn-ea"/>
                <a:cs typeface="+mn-cs"/>
                <a:hlinkClick r:id="rId8" tooltip="Докер, Инк."/>
              </a:rPr>
              <a:t>Inc</a:t>
            </a:r>
            <a:r>
              <a:rPr lang="ru-RU" sz="1200" b="0" i="0" u="none" strike="noStrike" kern="1200" dirty="0" smtClean="0">
                <a:solidFill>
                  <a:schemeClr val="tx1"/>
                </a:solidFill>
                <a:effectLst/>
                <a:latin typeface="+mn-lt"/>
                <a:ea typeface="+mn-ea"/>
                <a:cs typeface="+mn-cs"/>
                <a:hlinkClick r:id="rId8" tooltip="Докер, Инк."/>
              </a:rPr>
              <a:t>. </a:t>
            </a:r>
            <a:r>
              <a:rPr lang="ru-RU" sz="1200" b="0" i="0" u="none" strike="noStrike" kern="1200" baseline="30000" dirty="0" smtClean="0">
                <a:solidFill>
                  <a:schemeClr val="tx1"/>
                </a:solidFill>
                <a:effectLst/>
                <a:latin typeface="+mn-lt"/>
                <a:ea typeface="+mn-ea"/>
                <a:cs typeface="+mn-cs"/>
                <a:hlinkClick r:id="rId9"/>
              </a:rPr>
              <a:t>[7]</a:t>
            </a:r>
            <a:r>
              <a:rPr lang="ru-RU" sz="1200" b="0" i="0" u="none" strike="noStrike" kern="1200" baseline="300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платформа с открытым исходным кодом, </a:t>
            </a:r>
            <a:r>
              <a:rPr lang="ru-RU" sz="1200" b="1" i="0" kern="1200" dirty="0" smtClean="0">
                <a:solidFill>
                  <a:schemeClr val="tx1"/>
                </a:solidFill>
                <a:effectLst/>
                <a:latin typeface="+mn-lt"/>
                <a:ea typeface="+mn-ea"/>
                <a:cs typeface="+mn-cs"/>
              </a:rPr>
              <a:t>основанная на контейнерах </a:t>
            </a:r>
            <a:r>
              <a:rPr lang="ru-RU" sz="1200" b="1" i="0" kern="1200" dirty="0" err="1" smtClean="0">
                <a:solidFill>
                  <a:schemeClr val="tx1"/>
                </a:solidFill>
                <a:effectLst/>
                <a:latin typeface="+mn-lt"/>
                <a:ea typeface="+mn-ea"/>
                <a:cs typeface="+mn-cs"/>
              </a:rPr>
              <a:t>Linux</a:t>
            </a:r>
            <a:endParaRPr lang="ru-RU" sz="1200" b="0" i="0" u="none" strike="noStrike" kern="1200" baseline="300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Ранее для открытия проекта требовалось установить много разных технологий и настроить все на устройстве. Вам нужно открыть веб сайт, написанный на PHP? В таком случае установите локальный сервер, настройте </a:t>
            </a:r>
            <a:r>
              <a:rPr lang="ru-RU" sz="1200" b="0" i="0" kern="1200" dirty="0" err="1" smtClean="0">
                <a:solidFill>
                  <a:schemeClr val="tx1"/>
                </a:solidFill>
                <a:effectLst/>
                <a:latin typeface="+mn-lt"/>
                <a:ea typeface="+mn-ea"/>
                <a:cs typeface="+mn-cs"/>
              </a:rPr>
              <a:t>Apache</a:t>
            </a:r>
            <a:r>
              <a:rPr lang="ru-RU" sz="1200" b="0" i="0" kern="1200" dirty="0" smtClean="0">
                <a:solidFill>
                  <a:schemeClr val="tx1"/>
                </a:solidFill>
                <a:effectLst/>
                <a:latin typeface="+mn-lt"/>
                <a:ea typeface="+mn-ea"/>
                <a:cs typeface="+mn-cs"/>
              </a:rPr>
              <a:t>, запустите весь проект и о чудо – не получите при этом никаких ошибок. И вроде просто, но что если вам пришлют какой-то проект с технологией и языком, с которым вы до этого никогда не работали? У вас уйдет много времени чтобы все это протестировать.</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dirty="0" smtClean="0">
                <a:effectLst/>
              </a:rPr>
              <a:t>Докер кардинально изменил подход, предложив систему контейнеров. Представим что вы создали проект и сам проект может быть написан на чем-угодно: Питон, Джава, С++ или любой другой язык. Вы запихиваете ваш проект в контейнер, а вместе к проекту добавляете всё необходимое окружение: среду выполнения, сервер, различные пакеты, приложения и всё остальное. Далее при помощи специальных команд вы можете выгрузить ваш проект (контейнер) и после передать его клиенту, начальнику или другому разработчику.</a:t>
            </a:r>
          </a:p>
          <a:p>
            <a:r>
              <a:rPr lang="ru-RU" dirty="0" smtClean="0">
                <a:effectLst/>
              </a:rPr>
              <a:t/>
            </a:r>
            <a:br>
              <a:rPr lang="ru-RU" dirty="0" smtClean="0">
                <a:effectLst/>
              </a:rPr>
            </a:br>
            <a:endParaRPr lang="ru-RU" dirty="0" smtClean="0">
              <a:effectLst/>
            </a:endParaRPr>
          </a:p>
          <a:p>
            <a:r>
              <a:rPr lang="ru-RU" dirty="0" smtClean="0">
                <a:effectLst/>
              </a:rPr>
              <a:t>Если вы писали проект на Питон, а отправили его Джава разработчику, то ему не составит труда запустить среду. Процесс запуска всех проектов один и тот же, вне зависимости от того, что находится внутри. Вы можете создать проект, поместить туда что-угодно, а для запуска всегда будет использоваться одна и та же команда, при чем не важно на каком ПК вы будете запускать проект.</a:t>
            </a:r>
          </a:p>
          <a:p>
            <a:r>
              <a:rPr lang="ru-RU" dirty="0" smtClean="0">
                <a:effectLst/>
              </a:rPr>
              <a:t/>
            </a:r>
            <a:br>
              <a:rPr lang="ru-RU" dirty="0" smtClean="0">
                <a:effectLst/>
              </a:rPr>
            </a:br>
            <a:r>
              <a:rPr lang="ru-RU" dirty="0" smtClean="0">
                <a:effectLst/>
              </a:rPr>
              <a:t>Если вы отправляете проект без докера, то вам еще потребуется описать процесс настройки проекта и процесс его запуска. При этом никто не исключает, что клиент может ошибиться и у него будет ошибка в ходе тестирования. В таком случае нужно будет уделить время и все показать самостоятельно. Если же воспользоваться Докером, то процесс тестирования свидеться к нескольким вещам: человек должен установить у себя программу Докер и далее через терминал при помощи одной команды сможет запустить ваш проект. При этом нет опаски что что-то пойдет не так. Вся среда будет в самом контейнере, поэтому ничего не потребуется устанавливать или настраивать.</a:t>
            </a:r>
          </a:p>
          <a:p>
            <a:r>
              <a:rPr lang="ru-RU" dirty="0" smtClean="0">
                <a:effectLst/>
              </a:rPr>
              <a:t/>
            </a:r>
            <a:br>
              <a:rPr lang="ru-RU" dirty="0" smtClean="0">
                <a:effectLst/>
              </a:rPr>
            </a:br>
            <a:endParaRPr lang="ru-RU" dirty="0" smtClean="0">
              <a:effectLst/>
            </a:endParaRPr>
          </a:p>
          <a:p>
            <a:r>
              <a:rPr lang="ru-RU" b="1" dirty="0" smtClean="0">
                <a:effectLst/>
              </a:rPr>
              <a:t>Приятный бонус</a:t>
            </a:r>
          </a:p>
          <a:p>
            <a:r>
              <a:rPr lang="ru-RU" dirty="0" smtClean="0">
                <a:effectLst/>
              </a:rPr>
              <a:t>Еще одним приятным бонусом при использовании Докер может стать тестирование новых технологий. Порой при тестировании нового языка требуется установить много новых программ. Не всегда охота это делать и теперь при помощи Докер это делать не потребуется.</a:t>
            </a:r>
          </a:p>
          <a:p>
            <a:r>
              <a:rPr lang="ru-RU" dirty="0" smtClean="0">
                <a:effectLst/>
              </a:rPr>
              <a:t/>
            </a:r>
            <a:br>
              <a:rPr lang="ru-RU" dirty="0" smtClean="0">
                <a:effectLst/>
              </a:rPr>
            </a:br>
            <a:endParaRPr lang="ru-RU" dirty="0" smtClean="0">
              <a:effectLst/>
            </a:endParaRPr>
          </a:p>
          <a:p>
            <a:r>
              <a:rPr lang="ru-RU" dirty="0" smtClean="0">
                <a:effectLst/>
              </a:rPr>
              <a:t>Если вы захотите протестировать у себя на ПК работу </a:t>
            </a:r>
            <a:r>
              <a:rPr lang="ru-RU" dirty="0" err="1" smtClean="0">
                <a:effectLst/>
              </a:rPr>
              <a:t>WordPress</a:t>
            </a:r>
            <a:r>
              <a:rPr lang="ru-RU" dirty="0" smtClean="0">
                <a:effectLst/>
              </a:rPr>
              <a:t>, то не нужно будет устанавливать локальный сервер, на него устанавливать </a:t>
            </a:r>
            <a:r>
              <a:rPr lang="ru-RU" dirty="0" err="1" smtClean="0">
                <a:effectLst/>
              </a:rPr>
              <a:t>WordPress</a:t>
            </a:r>
            <a:r>
              <a:rPr lang="ru-RU" dirty="0" smtClean="0">
                <a:effectLst/>
              </a:rPr>
              <a:t> и далее все настраивать. Вы сможете просто взять  готовый контейнер с установленным </a:t>
            </a:r>
            <a:r>
              <a:rPr lang="ru-RU" dirty="0" err="1" smtClean="0">
                <a:effectLst/>
              </a:rPr>
              <a:t>WordPress</a:t>
            </a:r>
            <a:r>
              <a:rPr lang="ru-RU" dirty="0" smtClean="0">
                <a:effectLst/>
              </a:rPr>
              <a:t> и запустить его. На установку у вас уйдет не более 1 минуты, после чего вы сможете поработать с новой технологией и далее либо полноценно её установить на ПК, либо забыть про нее.</a:t>
            </a:r>
          </a:p>
          <a:p>
            <a:r>
              <a:rPr lang="ru-RU" dirty="0" smtClean="0">
                <a:effectLst/>
              </a:rPr>
              <a:t/>
            </a:r>
            <a:br>
              <a:rPr lang="ru-RU" dirty="0" smtClean="0">
                <a:effectLst/>
              </a:rPr>
            </a:br>
            <a:r>
              <a:rPr lang="en-US" dirty="0" smtClean="0">
                <a:effectLst/>
              </a:rPr>
              <a:t>https://en.wikipedia.org/wiki/Docker_(software)</a:t>
            </a:r>
            <a:r>
              <a:rPr lang="ru-RU" dirty="0" smtClean="0">
                <a:effectLst/>
              </a:rPr>
              <a:t> </a:t>
            </a: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может упаковать приложение и его зависимости в виртуальный контейнер, который может работать на любом компьютере с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 Это позволяет приложению работать в различных местах, например </a:t>
            </a:r>
            <a:r>
              <a:rPr lang="ru-RU" sz="1200" b="0" i="0" u="none" strike="noStrike" kern="1200" dirty="0" smtClean="0">
                <a:solidFill>
                  <a:schemeClr val="tx1"/>
                </a:solidFill>
                <a:effectLst/>
                <a:latin typeface="+mn-lt"/>
                <a:ea typeface="+mn-ea"/>
                <a:cs typeface="+mn-cs"/>
                <a:hlinkClick r:id="rId10" tooltip="Локальное программное обеспечение"/>
              </a:rPr>
              <a:t>локально</a:t>
            </a:r>
            <a:r>
              <a:rPr lang="ru-RU" sz="1200" b="0" i="0" kern="1200" dirty="0" smtClean="0">
                <a:solidFill>
                  <a:schemeClr val="tx1"/>
                </a:solidFill>
                <a:effectLst/>
                <a:latin typeface="+mn-lt"/>
                <a:ea typeface="+mn-ea"/>
                <a:cs typeface="+mn-cs"/>
              </a:rPr>
              <a:t> , в </a:t>
            </a:r>
            <a:r>
              <a:rPr lang="ru-RU" sz="1200" b="0" i="0" u="none" strike="noStrike" kern="1200" dirty="0" smtClean="0">
                <a:solidFill>
                  <a:schemeClr val="tx1"/>
                </a:solidFill>
                <a:effectLst/>
                <a:latin typeface="+mn-lt"/>
                <a:ea typeface="+mn-ea"/>
                <a:cs typeface="+mn-cs"/>
                <a:hlinkClick r:id="rId11" tooltip="Публичное облако"/>
              </a:rPr>
              <a:t>общедоступных</a:t>
            </a:r>
            <a:r>
              <a:rPr lang="ru-RU" sz="1200" b="0" i="0" kern="1200" dirty="0" smtClean="0">
                <a:solidFill>
                  <a:schemeClr val="tx1"/>
                </a:solidFill>
                <a:effectLst/>
                <a:latin typeface="+mn-lt"/>
                <a:ea typeface="+mn-ea"/>
                <a:cs typeface="+mn-cs"/>
              </a:rPr>
              <a:t> (см. </a:t>
            </a:r>
            <a:r>
              <a:rPr lang="ru-RU" sz="1200" b="0" i="0" u="none" strike="noStrike" kern="1200" dirty="0" smtClean="0">
                <a:solidFill>
                  <a:schemeClr val="tx1"/>
                </a:solidFill>
                <a:effectLst/>
                <a:latin typeface="+mn-lt"/>
                <a:ea typeface="+mn-ea"/>
                <a:cs typeface="+mn-cs"/>
                <a:hlinkClick r:id="rId12" tooltip="Децентрализованные вычисления"/>
              </a:rPr>
              <a:t>децентрализованные вычисления</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3" tooltip="Распределенных вычислений"/>
              </a:rPr>
              <a:t>распределенные вычисления</a:t>
            </a:r>
            <a:r>
              <a:rPr lang="ru-RU" sz="1200" b="0" i="0" kern="1200" dirty="0" smtClean="0">
                <a:solidFill>
                  <a:schemeClr val="tx1"/>
                </a:solidFill>
                <a:effectLst/>
                <a:latin typeface="+mn-lt"/>
                <a:ea typeface="+mn-ea"/>
                <a:cs typeface="+mn-cs"/>
              </a:rPr>
              <a:t> и </a:t>
            </a:r>
            <a:r>
              <a:rPr lang="ru-RU" sz="1200" b="0" i="0" u="none" strike="noStrike" kern="1200" dirty="0" smtClean="0">
                <a:solidFill>
                  <a:schemeClr val="tx1"/>
                </a:solidFill>
                <a:effectLst/>
                <a:latin typeface="+mn-lt"/>
                <a:ea typeface="+mn-ea"/>
                <a:cs typeface="+mn-cs"/>
                <a:hlinkClick r:id="rId14" tooltip="Облачные вычисления"/>
              </a:rPr>
              <a:t>облачные вычисления</a:t>
            </a:r>
            <a:r>
              <a:rPr lang="ru-RU" sz="1200" b="0" i="0" kern="1200" dirty="0" smtClean="0">
                <a:solidFill>
                  <a:schemeClr val="tx1"/>
                </a:solidFill>
                <a:effectLst/>
                <a:latin typeface="+mn-lt"/>
                <a:ea typeface="+mn-ea"/>
                <a:cs typeface="+mn-cs"/>
              </a:rPr>
              <a:t> ) или в </a:t>
            </a:r>
            <a:r>
              <a:rPr lang="ru-RU" sz="1200" b="0" i="0" u="none" strike="noStrike" kern="1200" dirty="0" smtClean="0">
                <a:solidFill>
                  <a:schemeClr val="tx1"/>
                </a:solidFill>
                <a:effectLst/>
                <a:latin typeface="+mn-lt"/>
                <a:ea typeface="+mn-ea"/>
                <a:cs typeface="+mn-cs"/>
                <a:hlinkClick r:id="rId15" tooltip="Частное облако"/>
              </a:rPr>
              <a:t>частном облаке</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16"/>
              </a:rPr>
              <a:t>[10]</a:t>
            </a:r>
            <a:r>
              <a:rPr lang="ru-RU" sz="1200" b="0" i="0" kern="1200" dirty="0" smtClean="0">
                <a:solidFill>
                  <a:schemeClr val="tx1"/>
                </a:solidFill>
                <a:effectLst/>
                <a:latin typeface="+mn-lt"/>
                <a:ea typeface="+mn-ea"/>
                <a:cs typeface="+mn-cs"/>
              </a:rPr>
              <a:t> При работе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функции изоляции ресурсов </a:t>
            </a:r>
            <a:r>
              <a:rPr lang="ru-RU" sz="1200" b="0" i="0" u="none" strike="noStrike" kern="1200" dirty="0" smtClean="0">
                <a:solidFill>
                  <a:schemeClr val="tx1"/>
                </a:solidFill>
                <a:effectLst/>
                <a:latin typeface="+mn-lt"/>
                <a:ea typeface="+mn-ea"/>
                <a:cs typeface="+mn-cs"/>
                <a:hlinkClick r:id="rId17" tooltip="ядро Linux"/>
              </a:rPr>
              <a:t>ядра </a:t>
            </a:r>
            <a:r>
              <a:rPr lang="ru-RU" sz="1200" b="0" i="0" u="none" strike="noStrike" kern="1200" dirty="0" err="1" smtClean="0">
                <a:solidFill>
                  <a:schemeClr val="tx1"/>
                </a:solidFill>
                <a:effectLst/>
                <a:latin typeface="+mn-lt"/>
                <a:ea typeface="+mn-ea"/>
                <a:cs typeface="+mn-cs"/>
                <a:hlinkClick r:id="rId17" tooltip="ядро Linux"/>
              </a:rPr>
              <a:t>Linux</a:t>
            </a:r>
            <a:r>
              <a:rPr lang="ru-RU" sz="1200" b="0" i="0" kern="1200" dirty="0" smtClean="0">
                <a:solidFill>
                  <a:schemeClr val="tx1"/>
                </a:solidFill>
                <a:effectLst/>
                <a:latin typeface="+mn-lt"/>
                <a:ea typeface="+mn-ea"/>
                <a:cs typeface="+mn-cs"/>
              </a:rPr>
              <a:t> (такие как </a:t>
            </a:r>
            <a:r>
              <a:rPr lang="ru-RU" sz="1200" b="0" i="0" u="none" strike="noStrike" kern="1200" dirty="0" err="1" smtClean="0">
                <a:solidFill>
                  <a:schemeClr val="tx1"/>
                </a:solidFill>
                <a:effectLst/>
                <a:latin typeface="+mn-lt"/>
                <a:ea typeface="+mn-ea"/>
                <a:cs typeface="+mn-cs"/>
                <a:hlinkClick r:id="rId18" tooltip="группы"/>
              </a:rPr>
              <a:t>cgroups</a:t>
            </a:r>
            <a:r>
              <a:rPr lang="ru-RU" sz="1200" b="0" i="0" u="none" strike="noStrike" kern="1200" dirty="0" smtClean="0">
                <a:solidFill>
                  <a:schemeClr val="tx1"/>
                </a:solidFill>
                <a:effectLst/>
                <a:latin typeface="+mn-lt"/>
                <a:ea typeface="+mn-ea"/>
                <a:cs typeface="+mn-cs"/>
                <a:hlinkClick r:id="rId18" tooltip="группы"/>
              </a:rPr>
              <a:t> и </a:t>
            </a:r>
            <a:r>
              <a:rPr lang="ru-RU" sz="1200" b="0" i="0" u="none" strike="noStrike" kern="1200" dirty="0" smtClean="0">
                <a:solidFill>
                  <a:schemeClr val="tx1"/>
                </a:solidFill>
                <a:effectLst/>
                <a:latin typeface="+mn-lt"/>
                <a:ea typeface="+mn-ea"/>
                <a:cs typeface="+mn-cs"/>
                <a:hlinkClick r:id="rId19" tooltip="Пространства имен Linux"/>
              </a:rPr>
              <a:t>пространства имен</a:t>
            </a:r>
            <a:r>
              <a:rPr lang="ru-RU" sz="1200" b="0" i="0" kern="1200" dirty="0" smtClean="0">
                <a:solidFill>
                  <a:schemeClr val="tx1"/>
                </a:solidFill>
                <a:effectLst/>
                <a:latin typeface="+mn-lt"/>
                <a:ea typeface="+mn-ea"/>
                <a:cs typeface="+mn-cs"/>
              </a:rPr>
              <a:t> ядра ) и </a:t>
            </a:r>
            <a:r>
              <a:rPr lang="ru-RU" sz="1200" b="0" i="0" u="none" strike="noStrike" kern="1200" dirty="0" smtClean="0">
                <a:solidFill>
                  <a:schemeClr val="tx1"/>
                </a:solidFill>
                <a:effectLst/>
                <a:latin typeface="+mn-lt"/>
                <a:ea typeface="+mn-ea"/>
                <a:cs typeface="+mn-cs"/>
                <a:hlinkClick r:id="rId20" tooltip="Союз маунт"/>
              </a:rPr>
              <a:t>файловую систему с возможностью объединения</a:t>
            </a:r>
            <a:r>
              <a:rPr lang="ru-RU" sz="1200" b="0" i="0" kern="1200" dirty="0" smtClean="0">
                <a:solidFill>
                  <a:schemeClr val="tx1"/>
                </a:solidFill>
                <a:effectLst/>
                <a:latin typeface="+mn-lt"/>
                <a:ea typeface="+mn-ea"/>
                <a:cs typeface="+mn-cs"/>
              </a:rPr>
              <a:t> (например, </a:t>
            </a:r>
            <a:r>
              <a:rPr lang="ru-RU" sz="1200" b="0" i="0" u="none" strike="noStrike" kern="1200" dirty="0" err="1" smtClean="0">
                <a:solidFill>
                  <a:schemeClr val="tx1"/>
                </a:solidFill>
                <a:effectLst/>
                <a:latin typeface="+mn-lt"/>
                <a:ea typeface="+mn-ea"/>
                <a:cs typeface="+mn-cs"/>
                <a:hlinkClick r:id="rId21" tooltip="OverlayFS"/>
              </a:rPr>
              <a:t>OverlayFS</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22"/>
              </a:rPr>
              <a:t>[11]</a:t>
            </a:r>
            <a:r>
              <a:rPr lang="ru-RU" sz="1200" b="0" i="0" kern="1200" dirty="0" smtClean="0">
                <a:solidFill>
                  <a:schemeClr val="tx1"/>
                </a:solidFill>
                <a:effectLst/>
                <a:latin typeface="+mn-lt"/>
                <a:ea typeface="+mn-ea"/>
                <a:cs typeface="+mn-cs"/>
              </a:rPr>
              <a:t>чтобы позволить контейнерам работать в одном экземпляре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избегая накладных расходов на запуск и обслуживание </a:t>
            </a:r>
            <a:r>
              <a:rPr lang="ru-RU" sz="1200" b="0" i="0" u="none" strike="noStrike" kern="1200" dirty="0" smtClean="0">
                <a:solidFill>
                  <a:schemeClr val="tx1"/>
                </a:solidFill>
                <a:effectLst/>
                <a:latin typeface="+mn-lt"/>
                <a:ea typeface="+mn-ea"/>
                <a:cs typeface="+mn-cs"/>
                <a:hlinkClick r:id="rId23" tooltip="Виртуальная машина"/>
              </a:rPr>
              <a:t>виртуальных машин</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24"/>
              </a:rPr>
              <a:t>[12]</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 </a:t>
            </a:r>
            <a:r>
              <a:rPr lang="ru-RU" sz="1200" b="0" i="0" u="none" strike="noStrike" kern="1200" dirty="0" err="1" smtClean="0">
                <a:solidFill>
                  <a:schemeClr val="tx1"/>
                </a:solidFill>
                <a:effectLst/>
                <a:latin typeface="+mn-lt"/>
                <a:ea typeface="+mn-ea"/>
                <a:cs typeface="+mn-cs"/>
                <a:hlinkClick r:id="rId25" tooltip="MacOS"/>
              </a:rPr>
              <a:t>macOS</a:t>
            </a:r>
            <a:r>
              <a:rPr lang="ru-RU" sz="1200" b="0" i="0" u="none" strike="noStrike" kern="1200" dirty="0" smtClean="0">
                <a:solidFill>
                  <a:schemeClr val="tx1"/>
                </a:solidFill>
                <a:effectLst/>
                <a:latin typeface="+mn-lt"/>
                <a:ea typeface="+mn-ea"/>
                <a:cs typeface="+mn-cs"/>
                <a:hlinkClick r:id="rId25" tooltip="MacOS"/>
              </a:rPr>
              <a:t> использует </a:t>
            </a:r>
            <a:r>
              <a:rPr lang="ru-RU" sz="1200" b="0" i="0" u="none" strike="noStrike" kern="1200" dirty="0" smtClean="0">
                <a:solidFill>
                  <a:schemeClr val="tx1"/>
                </a:solidFill>
                <a:effectLst/>
                <a:latin typeface="+mn-lt"/>
                <a:ea typeface="+mn-ea"/>
                <a:cs typeface="+mn-cs"/>
                <a:hlinkClick r:id="rId23" tooltip="Виртуальная машина"/>
              </a:rPr>
              <a:t>виртуальную машину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для запуска контейнеров. </a:t>
            </a:r>
            <a:r>
              <a:rPr lang="ru-RU" sz="1200" b="0" i="0" u="none" strike="noStrike" kern="1200" baseline="30000" dirty="0" smtClean="0">
                <a:solidFill>
                  <a:schemeClr val="tx1"/>
                </a:solidFill>
                <a:effectLst/>
                <a:latin typeface="+mn-lt"/>
                <a:ea typeface="+mn-ea"/>
                <a:cs typeface="+mn-cs"/>
                <a:hlinkClick r:id="rId26"/>
              </a:rPr>
              <a:t>[13]</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Поскольку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легкие, один сервер или виртуальная машина могут одновременно запускать несколько контейнеров. </a:t>
            </a:r>
            <a:r>
              <a:rPr lang="ru-RU" sz="1200" b="0" i="0" u="none" strike="noStrike" kern="1200" baseline="30000" dirty="0" smtClean="0">
                <a:solidFill>
                  <a:schemeClr val="tx1"/>
                </a:solidFill>
                <a:effectLst/>
                <a:latin typeface="+mn-lt"/>
                <a:ea typeface="+mn-ea"/>
                <a:cs typeface="+mn-cs"/>
                <a:hlinkClick r:id="rId27"/>
              </a:rPr>
              <a:t>[14]</a:t>
            </a:r>
            <a:r>
              <a:rPr lang="ru-RU" sz="1200" b="0" i="0" kern="1200" dirty="0" smtClean="0">
                <a:solidFill>
                  <a:schemeClr val="tx1"/>
                </a:solidFill>
                <a:effectLst/>
                <a:latin typeface="+mn-lt"/>
                <a:ea typeface="+mn-ea"/>
                <a:cs typeface="+mn-cs"/>
              </a:rPr>
              <a:t> Анализ, проведенный в 2018 году, показал, что типичный вариант использования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включает запуск восьми контейнеров на хост, а четверть проанализированных организаций используют 18 или более контейнеров на хост. </a:t>
            </a:r>
            <a:r>
              <a:rPr lang="ru-RU" sz="1200" b="0" i="0" u="none" strike="noStrike" kern="1200" baseline="30000" dirty="0" smtClean="0">
                <a:solidFill>
                  <a:schemeClr val="tx1"/>
                </a:solidFill>
                <a:effectLst/>
                <a:latin typeface="+mn-lt"/>
                <a:ea typeface="+mn-ea"/>
                <a:cs typeface="+mn-cs"/>
                <a:hlinkClick r:id="rId28"/>
              </a:rPr>
              <a:t>[15]</a:t>
            </a:r>
            <a:r>
              <a:rPr lang="ru-RU" sz="1200" b="0" i="0" kern="1200" dirty="0" smtClean="0">
                <a:solidFill>
                  <a:schemeClr val="tx1"/>
                </a:solidFill>
                <a:effectLst/>
                <a:latin typeface="+mn-lt"/>
                <a:ea typeface="+mn-ea"/>
                <a:cs typeface="+mn-cs"/>
              </a:rPr>
              <a:t> Его также можно установить на одноплатный компьютер, такой как </a:t>
            </a:r>
            <a:r>
              <a:rPr lang="ru-RU" sz="1200" b="0" i="0" u="none" strike="noStrike" kern="1200" dirty="0" err="1" smtClean="0">
                <a:solidFill>
                  <a:schemeClr val="tx1"/>
                </a:solidFill>
                <a:effectLst/>
                <a:latin typeface="+mn-lt"/>
                <a:ea typeface="+mn-ea"/>
                <a:cs typeface="+mn-cs"/>
                <a:hlinkClick r:id="rId29" tooltip="Raspberry Pi"/>
              </a:rPr>
              <a:t>Raspberry</a:t>
            </a:r>
            <a:r>
              <a:rPr lang="ru-RU" sz="1200" b="0" i="0" u="none" strike="noStrike" kern="1200" dirty="0" smtClean="0">
                <a:solidFill>
                  <a:schemeClr val="tx1"/>
                </a:solidFill>
                <a:effectLst/>
                <a:latin typeface="+mn-lt"/>
                <a:ea typeface="+mn-ea"/>
                <a:cs typeface="+mn-cs"/>
                <a:hlinkClick r:id="rId29" tooltip="Raspberry Pi"/>
              </a:rPr>
              <a:t> </a:t>
            </a:r>
            <a:r>
              <a:rPr lang="ru-RU" sz="1200" b="0" i="0" u="none" strike="noStrike" kern="1200" dirty="0" err="1" smtClean="0">
                <a:solidFill>
                  <a:schemeClr val="tx1"/>
                </a:solidFill>
                <a:effectLst/>
                <a:latin typeface="+mn-lt"/>
                <a:ea typeface="+mn-ea"/>
                <a:cs typeface="+mn-cs"/>
                <a:hlinkClick r:id="rId29" tooltip="Raspberry Pi"/>
              </a:rPr>
              <a:t>Pi</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30"/>
              </a:rPr>
              <a:t>[16]</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Поддержка пространств имен в ядре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в основном </a:t>
            </a:r>
            <a:r>
              <a:rPr lang="ru-RU" sz="1200" b="0" i="0" u="none" strike="noStrike" kern="1200" baseline="30000" dirty="0" smtClean="0">
                <a:solidFill>
                  <a:schemeClr val="tx1"/>
                </a:solidFill>
                <a:effectLst/>
                <a:latin typeface="+mn-lt"/>
                <a:ea typeface="+mn-ea"/>
                <a:cs typeface="+mn-cs"/>
                <a:hlinkClick r:id="rId31"/>
              </a:rPr>
              <a:t>[17]</a:t>
            </a:r>
            <a:r>
              <a:rPr lang="ru-RU" sz="1200" b="0" i="0" kern="1200" dirty="0" smtClean="0">
                <a:solidFill>
                  <a:schemeClr val="tx1"/>
                </a:solidFill>
                <a:effectLst/>
                <a:latin typeface="+mn-lt"/>
                <a:ea typeface="+mn-ea"/>
                <a:cs typeface="+mn-cs"/>
              </a:rPr>
              <a:t> изолирует взгляд приложения на операционную среду, включая деревья процессов, сеть, идентификаторы пользователей и смонтированные файловые системы, в то время как контрольные группы ядра обеспечивают ограничение ресурсов памяти и ЦП. </a:t>
            </a:r>
            <a:r>
              <a:rPr lang="ru-RU" sz="1200" b="0" i="0" u="none" strike="noStrike" kern="1200" baseline="30000" dirty="0" smtClean="0">
                <a:solidFill>
                  <a:schemeClr val="tx1"/>
                </a:solidFill>
                <a:effectLst/>
                <a:latin typeface="+mn-lt"/>
                <a:ea typeface="+mn-ea"/>
                <a:cs typeface="+mn-cs"/>
                <a:hlinkClick r:id="rId32"/>
              </a:rPr>
              <a:t>[18]</a:t>
            </a:r>
            <a:r>
              <a:rPr lang="ru-RU" sz="1200" b="0" i="0" kern="1200" dirty="0" smtClean="0">
                <a:solidFill>
                  <a:schemeClr val="tx1"/>
                </a:solidFill>
                <a:effectLst/>
                <a:latin typeface="+mn-lt"/>
                <a:ea typeface="+mn-ea"/>
                <a:cs typeface="+mn-cs"/>
              </a:rPr>
              <a:t> Начиная с версии 0.9,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включает собственный компонент (называемый « </a:t>
            </a:r>
            <a:r>
              <a:rPr lang="ru-RU" sz="1200" b="0" i="0" kern="1200" dirty="0" err="1" smtClean="0">
                <a:solidFill>
                  <a:schemeClr val="tx1"/>
                </a:solidFill>
                <a:effectLst/>
                <a:latin typeface="+mn-lt"/>
                <a:ea typeface="+mn-ea"/>
                <a:cs typeface="+mn-cs"/>
              </a:rPr>
              <a:t>libcontainer</a:t>
            </a:r>
            <a:r>
              <a:rPr lang="ru-RU" sz="1200" b="0" i="0" kern="1200" dirty="0" smtClean="0">
                <a:solidFill>
                  <a:schemeClr val="tx1"/>
                </a:solidFill>
                <a:effectLst/>
                <a:latin typeface="+mn-lt"/>
                <a:ea typeface="+mn-ea"/>
                <a:cs typeface="+mn-cs"/>
              </a:rPr>
              <a:t> ») для использования средств виртуализации, предоставляемых непосредственно ядром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в дополнение к использованию абстрактных интерфейсов виртуализации через </a:t>
            </a:r>
            <a:r>
              <a:rPr lang="ru-RU" sz="1200" b="0" i="0" u="none" strike="noStrike" kern="1200" dirty="0" err="1" smtClean="0">
                <a:solidFill>
                  <a:schemeClr val="tx1"/>
                </a:solidFill>
                <a:effectLst/>
                <a:latin typeface="+mn-lt"/>
                <a:ea typeface="+mn-ea"/>
                <a:cs typeface="+mn-cs"/>
                <a:hlinkClick r:id="rId33" tooltip="Либвирт"/>
              </a:rPr>
              <a:t>libvirt</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34" tooltip="LXC"/>
              </a:rPr>
              <a:t>LXC</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35" tooltip="Systemd-nspawn"/>
              </a:rPr>
              <a:t>systemd-nspawn</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36"/>
              </a:rPr>
              <a:t>[19] </a:t>
            </a:r>
            <a:r>
              <a:rPr lang="ru-RU" sz="1200" b="0" i="0" u="none" strike="noStrike" kern="1200" baseline="30000" dirty="0" smtClean="0">
                <a:solidFill>
                  <a:schemeClr val="tx1"/>
                </a:solidFill>
                <a:effectLst/>
                <a:latin typeface="+mn-lt"/>
                <a:ea typeface="+mn-ea"/>
                <a:cs typeface="+mn-cs"/>
                <a:hlinkClick r:id="rId37"/>
              </a:rPr>
              <a:t>[9] </a:t>
            </a:r>
            <a:r>
              <a:rPr lang="ru-RU" sz="1200" b="0" i="0" u="none" strike="noStrike" kern="1200" baseline="30000" dirty="0" smtClean="0">
                <a:solidFill>
                  <a:schemeClr val="tx1"/>
                </a:solidFill>
                <a:effectLst/>
                <a:latin typeface="+mn-lt"/>
                <a:ea typeface="+mn-ea"/>
                <a:cs typeface="+mn-cs"/>
                <a:hlinkClick r:id="rId16"/>
              </a:rPr>
              <a:t>[10] </a:t>
            </a:r>
            <a:r>
              <a:rPr lang="ru-RU" sz="1200" b="0" i="0" u="none" strike="noStrike" kern="1200" baseline="30000" dirty="0" smtClean="0">
                <a:solidFill>
                  <a:schemeClr val="tx1"/>
                </a:solidFill>
                <a:effectLst/>
                <a:latin typeface="+mn-lt"/>
                <a:ea typeface="+mn-ea"/>
                <a:cs typeface="+mn-cs"/>
                <a:hlinkClick r:id="rId38"/>
              </a:rPr>
              <a:t>[20]</a:t>
            </a:r>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реализует высокоуровневый </a:t>
            </a:r>
            <a:r>
              <a:rPr lang="ru-RU" sz="1200" b="0" i="0" u="none" strike="noStrike" kern="1200" dirty="0" smtClean="0">
                <a:solidFill>
                  <a:schemeClr val="tx1"/>
                </a:solidFill>
                <a:effectLst/>
                <a:latin typeface="+mn-lt"/>
                <a:ea typeface="+mn-ea"/>
                <a:cs typeface="+mn-cs"/>
                <a:hlinkClick r:id="rId39" tooltip="API"/>
              </a:rPr>
              <a:t>API</a:t>
            </a:r>
            <a:r>
              <a:rPr lang="ru-RU" sz="1200" b="0" i="0" kern="1200" dirty="0" smtClean="0">
                <a:solidFill>
                  <a:schemeClr val="tx1"/>
                </a:solidFill>
                <a:effectLst/>
                <a:latin typeface="+mn-lt"/>
                <a:ea typeface="+mn-ea"/>
                <a:cs typeface="+mn-cs"/>
              </a:rPr>
              <a:t> для предоставления облегченных контейнеров, которые запускают процессы изолированно. </a:t>
            </a:r>
            <a:r>
              <a:rPr lang="ru-RU" sz="1200" b="0" i="0" u="none" strike="noStrike" kern="1200" baseline="30000" dirty="0" smtClean="0">
                <a:solidFill>
                  <a:schemeClr val="tx1"/>
                </a:solidFill>
                <a:effectLst/>
                <a:latin typeface="+mn-lt"/>
                <a:ea typeface="+mn-ea"/>
                <a:cs typeface="+mn-cs"/>
                <a:hlinkClick r:id="rId40"/>
              </a:rPr>
              <a:t>[21]</a:t>
            </a:r>
            <a:r>
              <a:rPr lang="ru-RU" sz="1200" b="0" i="0" kern="1200" dirty="0" smtClean="0">
                <a:solidFill>
                  <a:schemeClr val="tx1"/>
                </a:solidFill>
                <a:effectLst/>
                <a:latin typeface="+mn-lt"/>
                <a:ea typeface="+mn-ea"/>
                <a:cs typeface="+mn-cs"/>
              </a:rPr>
              <a:t>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стандартными процессами, поэтому можно использовать функции ядра для контроля за их выполнением, включая, например, использование таких инструментов, как </a:t>
            </a:r>
            <a:r>
              <a:rPr lang="ru-RU" sz="1200" b="0" i="0" kern="1200" dirty="0" err="1" smtClean="0">
                <a:solidFill>
                  <a:schemeClr val="tx1"/>
                </a:solidFill>
                <a:effectLst/>
                <a:latin typeface="+mn-lt"/>
                <a:ea typeface="+mn-ea"/>
                <a:cs typeface="+mn-cs"/>
              </a:rPr>
              <a:t>strace</a:t>
            </a:r>
            <a:r>
              <a:rPr lang="ru-RU" sz="1200" b="0" i="0" kern="1200" dirty="0" smtClean="0">
                <a:solidFill>
                  <a:schemeClr val="tx1"/>
                </a:solidFill>
                <a:effectLst/>
                <a:latin typeface="+mn-lt"/>
                <a:ea typeface="+mn-ea"/>
                <a:cs typeface="+mn-cs"/>
              </a:rPr>
              <a:t>, для наблюдения и вмешательства в системные вызовы. </a:t>
            </a:r>
            <a:r>
              <a:rPr lang="ru-RU" sz="1200" b="0" i="0" u="none" strike="noStrike" kern="1200" baseline="30000" dirty="0" smtClean="0">
                <a:solidFill>
                  <a:schemeClr val="tx1"/>
                </a:solidFill>
                <a:effectLst/>
                <a:latin typeface="+mn-lt"/>
                <a:ea typeface="+mn-ea"/>
                <a:cs typeface="+mn-cs"/>
                <a:hlinkClick r:id="rId41"/>
              </a:rPr>
              <a:t>[22]</a:t>
            </a:r>
            <a:endParaRPr lang="ru-RU" sz="1200" b="0" i="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 Железо – основа любого компьютера</a:t>
            </a:r>
          </a:p>
          <a:p>
            <a:r>
              <a:rPr lang="ru-RU" sz="900" b="0" i="0" u="none" strike="noStrike" kern="1200" baseline="0" dirty="0" smtClean="0">
                <a:solidFill>
                  <a:schemeClr val="tx1"/>
                </a:solidFill>
                <a:latin typeface="+mn-lt"/>
                <a:ea typeface="+mn-ea"/>
                <a:cs typeface="+mn-cs"/>
              </a:rPr>
              <a:t>Минимальный набор:</a:t>
            </a:r>
          </a:p>
          <a:p>
            <a:r>
              <a:rPr lang="ru-RU" sz="900" b="0" i="0" u="none" strike="noStrike" kern="1200" baseline="0" dirty="0" smtClean="0">
                <a:solidFill>
                  <a:schemeClr val="tx1"/>
                </a:solidFill>
                <a:latin typeface="+mn-lt"/>
                <a:ea typeface="+mn-ea"/>
                <a:cs typeface="+mn-cs"/>
              </a:rPr>
              <a:t>Процессор</a:t>
            </a:r>
          </a:p>
          <a:p>
            <a:r>
              <a:rPr lang="ru-RU" sz="900" b="0" i="0" u="none" strike="noStrike" kern="1200" baseline="0" dirty="0" smtClean="0">
                <a:solidFill>
                  <a:schemeClr val="tx1"/>
                </a:solidFill>
                <a:latin typeface="+mn-lt"/>
                <a:ea typeface="+mn-ea"/>
                <a:cs typeface="+mn-cs"/>
              </a:rPr>
              <a:t>накопитель\</a:t>
            </a:r>
          </a:p>
          <a:p>
            <a:r>
              <a:rPr lang="ru-RU" sz="900" b="0" i="0" u="none" strike="noStrike" kern="1200" baseline="0" dirty="0" smtClean="0">
                <a:solidFill>
                  <a:schemeClr val="tx1"/>
                </a:solidFill>
                <a:latin typeface="+mn-lt"/>
                <a:ea typeface="+mn-ea"/>
                <a:cs typeface="+mn-cs"/>
              </a:rPr>
              <a:t>Оперативная память</a:t>
            </a:r>
          </a:p>
          <a:p>
            <a:r>
              <a:rPr lang="ru-RU" sz="900" b="0" i="0" u="none" strike="noStrike" kern="1200" baseline="0" dirty="0" smtClean="0">
                <a:solidFill>
                  <a:schemeClr val="tx1"/>
                </a:solidFill>
                <a:latin typeface="+mn-lt"/>
                <a:ea typeface="+mn-ea"/>
                <a:cs typeface="+mn-cs"/>
              </a:rPr>
              <a:t>Материнская плата</a:t>
            </a:r>
          </a:p>
          <a:p>
            <a:endParaRPr lang="ru-RU"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В ОС есть часть программного кода, которая служит мостом между софтом и железом, он</a:t>
            </a:r>
          </a:p>
          <a:p>
            <a:r>
              <a:rPr lang="ru-RU" sz="900" b="0" i="0" u="none" strike="noStrike" kern="1200" baseline="0" dirty="0" smtClean="0">
                <a:solidFill>
                  <a:schemeClr val="tx1"/>
                </a:solidFill>
                <a:latin typeface="+mn-lt"/>
                <a:ea typeface="+mn-ea"/>
                <a:cs typeface="+mn-cs"/>
              </a:rPr>
              <a:t>называется — </a:t>
            </a:r>
            <a:r>
              <a:rPr lang="ru-RU" sz="900" b="0" i="0" u="none" strike="noStrike" kern="1200" baseline="0" dirty="0" err="1" smtClean="0">
                <a:solidFill>
                  <a:schemeClr val="tx1"/>
                </a:solidFill>
                <a:latin typeface="+mn-lt"/>
                <a:ea typeface="+mn-ea"/>
                <a:cs typeface="+mn-cs"/>
              </a:rPr>
              <a:t>kernel</a:t>
            </a:r>
            <a:r>
              <a:rPr lang="ru-RU" sz="900" b="0" i="0" u="none" strike="noStrike" kern="1200" baseline="0" dirty="0" smtClean="0">
                <a:solidFill>
                  <a:schemeClr val="tx1"/>
                </a:solidFill>
                <a:latin typeface="+mn-lt"/>
                <a:ea typeface="+mn-ea"/>
                <a:cs typeface="+mn-cs"/>
              </a:rPr>
              <a:t> (ядро). Ядро координирует запуск процессов (программ), управляет</a:t>
            </a:r>
          </a:p>
          <a:p>
            <a:r>
              <a:rPr lang="ru-RU" sz="900" b="0" i="0" u="none" strike="noStrike" kern="1200" baseline="0" dirty="0" smtClean="0">
                <a:solidFill>
                  <a:schemeClr val="tx1"/>
                </a:solidFill>
                <a:latin typeface="+mn-lt"/>
                <a:ea typeface="+mn-ea"/>
                <a:cs typeface="+mn-cs"/>
              </a:rPr>
              <a:t>устройствами (чтение и запись адресов на диск и в память) и многое другое.</a:t>
            </a:r>
          </a:p>
          <a:p>
            <a:r>
              <a:rPr lang="ru-RU" sz="900" b="0" i="0" u="none" strike="noStrike" kern="1200" baseline="0" dirty="0" smtClean="0">
                <a:solidFill>
                  <a:schemeClr val="tx1"/>
                </a:solidFill>
                <a:latin typeface="+mn-lt"/>
                <a:ea typeface="+mn-ea"/>
                <a:cs typeface="+mn-cs"/>
              </a:rPr>
              <a:t>Остальная часть ОС служит для загрузки и управления пользовательским пространством, где</a:t>
            </a:r>
          </a:p>
          <a:p>
            <a:r>
              <a:rPr lang="ru-RU" sz="900" b="0" i="0" u="none" strike="noStrike" kern="1200" baseline="0" dirty="0" smtClean="0">
                <a:solidFill>
                  <a:schemeClr val="tx1"/>
                </a:solidFill>
                <a:latin typeface="+mn-lt"/>
                <a:ea typeface="+mn-ea"/>
                <a:cs typeface="+mn-cs"/>
              </a:rPr>
              <a:t>запускаются и постоянно взаимодействуют с ядром процессы пользователя.</a:t>
            </a:r>
          </a:p>
          <a:p>
            <a:endParaRPr lang="ru-RU"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Ядро является частью ОС и интерфейсом</a:t>
            </a:r>
          </a:p>
          <a:p>
            <a:r>
              <a:rPr lang="ru-RU" sz="900" b="0" i="0" u="none" strike="noStrike" kern="1200" baseline="0" dirty="0" smtClean="0">
                <a:solidFill>
                  <a:schemeClr val="tx1"/>
                </a:solidFill>
                <a:latin typeface="+mn-lt"/>
                <a:ea typeface="+mn-ea"/>
                <a:cs typeface="+mn-cs"/>
              </a:rPr>
              <a:t>для железа. ОС «живёт» в “</a:t>
            </a:r>
            <a:r>
              <a:rPr lang="ru-RU" sz="900" b="0" i="0" u="none" strike="noStrike" kern="1200" baseline="0" dirty="0" err="1" smtClean="0">
                <a:solidFill>
                  <a:schemeClr val="tx1"/>
                </a:solidFill>
                <a:latin typeface="+mn-lt"/>
                <a:ea typeface="+mn-ea"/>
                <a:cs typeface="+mn-cs"/>
              </a:rPr>
              <a:t>kernel</a:t>
            </a:r>
            <a:r>
              <a:rPr lang="ru-RU" sz="900" b="0" i="0" u="none" strike="noStrike" kern="1200" baseline="0" dirty="0" smtClean="0">
                <a:solidFill>
                  <a:schemeClr val="tx1"/>
                </a:solidFill>
                <a:latin typeface="+mn-lt"/>
                <a:ea typeface="+mn-ea"/>
                <a:cs typeface="+mn-cs"/>
              </a:rPr>
              <a:t> </a:t>
            </a:r>
            <a:r>
              <a:rPr lang="ru-RU" sz="900" b="0" i="0" u="none" strike="noStrike" kern="1200" baseline="0" dirty="0" err="1" smtClean="0">
                <a:solidFill>
                  <a:schemeClr val="tx1"/>
                </a:solidFill>
                <a:latin typeface="+mn-lt"/>
                <a:ea typeface="+mn-ea"/>
                <a:cs typeface="+mn-cs"/>
              </a:rPr>
              <a:t>space</a:t>
            </a:r>
            <a:r>
              <a:rPr lang="ru-RU" sz="900" b="0" i="0" u="none" strike="noStrike" kern="1200" baseline="0" dirty="0" smtClean="0">
                <a:solidFill>
                  <a:schemeClr val="tx1"/>
                </a:solidFill>
                <a:latin typeface="+mn-lt"/>
                <a:ea typeface="+mn-ea"/>
                <a:cs typeface="+mn-cs"/>
              </a:rPr>
              <a:t>”,</a:t>
            </a:r>
          </a:p>
          <a:p>
            <a:r>
              <a:rPr lang="ru-RU" sz="900" b="0" i="0" u="none" strike="noStrike" kern="1200" baseline="0" dirty="0" smtClean="0">
                <a:solidFill>
                  <a:schemeClr val="tx1"/>
                </a:solidFill>
                <a:latin typeface="+mn-lt"/>
                <a:ea typeface="+mn-ea"/>
                <a:cs typeface="+mn-cs"/>
              </a:rPr>
              <a:t>а программы пользователя в “</a:t>
            </a:r>
            <a:r>
              <a:rPr lang="ru-RU" sz="900" b="0" i="0" u="none" strike="noStrike" kern="1200" baseline="0" dirty="0" err="1" smtClean="0">
                <a:solidFill>
                  <a:schemeClr val="tx1"/>
                </a:solidFill>
                <a:latin typeface="+mn-lt"/>
                <a:ea typeface="+mn-ea"/>
                <a:cs typeface="+mn-cs"/>
              </a:rPr>
              <a:t>user</a:t>
            </a:r>
            <a:r>
              <a:rPr lang="ru-RU" sz="900" b="0" i="0" u="none" strike="noStrike" kern="1200" baseline="0" dirty="0" smtClean="0">
                <a:solidFill>
                  <a:schemeClr val="tx1"/>
                </a:solidFill>
                <a:latin typeface="+mn-lt"/>
                <a:ea typeface="+mn-ea"/>
                <a:cs typeface="+mn-cs"/>
              </a:rPr>
              <a:t> </a:t>
            </a:r>
            <a:r>
              <a:rPr lang="ru-RU" sz="900" b="0" i="0" u="none" strike="noStrike" kern="1200" baseline="0" dirty="0" err="1" smtClean="0">
                <a:solidFill>
                  <a:schemeClr val="tx1"/>
                </a:solidFill>
                <a:latin typeface="+mn-lt"/>
                <a:ea typeface="+mn-ea"/>
                <a:cs typeface="+mn-cs"/>
              </a:rPr>
              <a:t>space</a:t>
            </a:r>
            <a:r>
              <a:rPr lang="ru-RU" sz="900" b="0" i="0" u="none" strike="noStrike" kern="1200" baseline="0" dirty="0" smtClean="0">
                <a:solidFill>
                  <a:schemeClr val="tx1"/>
                </a:solidFill>
                <a:latin typeface="+mn-lt"/>
                <a:ea typeface="+mn-ea"/>
                <a:cs typeface="+mn-cs"/>
              </a:rPr>
              <a:t>”.</a:t>
            </a:r>
          </a:p>
          <a:p>
            <a:r>
              <a:rPr lang="it-IT" sz="900" b="0" i="0" u="none" strike="noStrike" kern="1200" baseline="0" dirty="0" smtClean="0">
                <a:solidFill>
                  <a:schemeClr val="tx1"/>
                </a:solidFill>
                <a:latin typeface="+mn-lt"/>
                <a:ea typeface="+mn-ea"/>
                <a:cs typeface="+mn-cs"/>
              </a:rPr>
              <a:t>Kernel space — управляет user space.</a:t>
            </a:r>
            <a:endParaRPr lang="ru-RU" sz="9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8799344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После выполнения этих действий данные сохраняются в отличие от случаев, когда мы не используем </a:t>
            </a:r>
            <a:r>
              <a:rPr lang="en-US" dirty="0" smtClean="0"/>
              <a:t>volume</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27021218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https://k21academy.com/docker-kubernetes/docker-networking-different-types-of-networking-overview-for-beginners/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Networking</a:t>
            </a:r>
            <a:r>
              <a:rPr lang="ru-RU" sz="1200" b="0" i="0" kern="1200" dirty="0" smtClean="0">
                <a:solidFill>
                  <a:schemeClr val="tx1"/>
                </a:solidFill>
                <a:effectLst/>
                <a:latin typeface="+mn-lt"/>
                <a:ea typeface="+mn-ea"/>
                <a:cs typeface="+mn-cs"/>
              </a:rPr>
              <a:t> предназначен для подключения контейнера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друг к другу и внешнему миру, чтобы они могли общаться друг с другом, а также общаться с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 Вы можете подключать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 рабочим нагрузкам, отличным от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a:t>
            </a:r>
            <a:r>
              <a:rPr lang="ru-RU" sz="1200" b="1" i="0" kern="1200" dirty="0" smtClean="0">
                <a:solidFill>
                  <a:schemeClr val="tx1"/>
                </a:solidFill>
                <a:effectLst/>
                <a:latin typeface="+mn-lt"/>
                <a:ea typeface="+mn-ea"/>
                <a:cs typeface="+mn-cs"/>
              </a:rPr>
              <a:t>модель сети контейнеров CNM</a:t>
            </a:r>
            <a:r>
              <a:rPr lang="ru-RU" sz="1200" b="0" i="0" kern="1200" dirty="0" smtClean="0">
                <a:solidFill>
                  <a:schemeClr val="tx1"/>
                </a:solidFill>
                <a:effectLst/>
                <a:latin typeface="+mn-lt"/>
                <a:ea typeface="+mn-ea"/>
                <a:cs typeface="+mn-cs"/>
              </a:rPr>
              <a:t> для работы в сети. Эта модель стандартизирует шаги, необходимые для организации сети для контейнеров с использованием нескольких сетевых драйверов.</a:t>
            </a:r>
            <a:endParaRPr lang="ru-RU"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4091341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https://k21academy.com/docker-kubernetes/docker-networking-different-types-of-networking-overview-for-beginners/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33348254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https://itisgood.ru/2019/10/29/objasnenie-koncepcii-setej-v-docker/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Сеть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 основном используется для установления связи между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внешним миром через хост-машину, или вы можете сказать, что это коммуникационный канал, через который все изолированные контейнеры взаимодействуют друг с другом в различных ситуациях для выполнения необходимых действий.</a:t>
            </a:r>
          </a:p>
          <a:p>
            <a:endParaRPr lang="ru-RU" sz="1200" b="0" i="0" kern="1200" dirty="0" smtClean="0">
              <a:solidFill>
                <a:schemeClr val="tx1"/>
              </a:solidFill>
              <a:effectLst/>
              <a:latin typeface="+mn-lt"/>
              <a:ea typeface="+mn-ea"/>
              <a:cs typeface="+mn-cs"/>
            </a:endParaRPr>
          </a:p>
          <a:p>
            <a:pPr fontAlgn="base"/>
            <a:r>
              <a:rPr lang="ru-RU" sz="1200" b="1" i="0" kern="1200" dirty="0" smtClean="0">
                <a:solidFill>
                  <a:schemeClr val="tx1"/>
                </a:solidFill>
                <a:effectLst/>
                <a:latin typeface="+mn-lt"/>
                <a:ea typeface="+mn-ea"/>
                <a:cs typeface="+mn-cs"/>
              </a:rPr>
              <a:t>Работа с сетью (</a:t>
            </a:r>
            <a:r>
              <a:rPr lang="ru-RU" sz="1200" b="1" i="0" kern="1200" dirty="0" err="1" smtClean="0">
                <a:solidFill>
                  <a:schemeClr val="tx1"/>
                </a:solidFill>
                <a:effectLst/>
                <a:latin typeface="+mn-lt"/>
                <a:ea typeface="+mn-ea"/>
                <a:cs typeface="+mn-cs"/>
              </a:rPr>
              <a:t>Networking</a:t>
            </a:r>
            <a:r>
              <a:rPr lang="ru-RU" sz="1200" b="1" i="0" kern="1200" dirty="0" smtClean="0">
                <a:solidFill>
                  <a:schemeClr val="tx1"/>
                </a:solidFill>
                <a:effectLst/>
                <a:latin typeface="+mn-lt"/>
                <a:ea typeface="+mn-ea"/>
                <a:cs typeface="+mn-cs"/>
              </a:rPr>
              <a:t>) в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ttps://linux-notes.org/rabota-s-setju-networking-v-docker/#:~:text=none%3A%20%D0%9D%D0%BE%D0%BD%2C%2D%20%D1%8D%D1%82%D0%BE%20%D1%81%D0%B5%D1%82%D0%B5%D0%B2%D0%BE%D0%B9,%D1%81%D0%B5%D1%82%D0%B5%D0%B2%D1%8B%D0%B5%20%D0%BF%D0%BB%D0%B0%D0%B3%D0%B8%D0%BD%D1%8B%20%D1%81%20Docker%20%D0%BA%D0%BE%D0%BD%D1%82%D0%B5%D0%B9%D0%BD%D0%B5%D1%80%D0%B0%D0%BC%D0%B8.</a:t>
            </a:r>
            <a:endParaRPr lang="ru-RU" sz="1200" b="1"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Сетевая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подсистема подключается используя драйверы. По умолчанию существует несколько драйверов которые обеспечивают основные сетевые функции:</a:t>
            </a:r>
          </a:p>
          <a:p>
            <a:pPr fontAlgn="base"/>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Мост, — это сетевой драйвер по умолчанию. Бридж сеть используется, когда ваши приложения запускаются в автономных контейнерах, которые должны взаимодействовать между собой (Наглядный пример </a:t>
            </a:r>
            <a:r>
              <a:rPr lang="ru-RU" sz="1200" b="0" i="0" kern="1200" dirty="0" err="1" smtClean="0">
                <a:solidFill>
                  <a:schemeClr val="tx1"/>
                </a:solidFill>
                <a:effectLst/>
                <a:latin typeface="+mn-lt"/>
                <a:ea typeface="+mn-ea"/>
                <a:cs typeface="+mn-cs"/>
              </a:rPr>
              <a:t>Nginx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MySQL</a:t>
            </a:r>
            <a:r>
              <a:rPr lang="ru-RU" sz="1200" b="0" i="0" kern="1200" dirty="0" smtClean="0">
                <a:solidFill>
                  <a:schemeClr val="tx1"/>
                </a:solidFill>
                <a:effectLst/>
                <a:latin typeface="+mn-lt"/>
                <a:ea typeface="+mn-ea"/>
                <a:cs typeface="+mn-cs"/>
              </a:rPr>
              <a:t>).</a:t>
            </a:r>
          </a:p>
          <a:p>
            <a:pPr fontAlgn="base"/>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Хост, — это сетевой драйвер для автономных контейнеров (удаленная сетевая изоляция между контейнером 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хостом). Данный драйвер доступен только для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 поддержкой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17.06 и выше.</a:t>
            </a:r>
          </a:p>
          <a:p>
            <a:pPr fontAlgn="base"/>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Оверлей (Наложенная сеть), — это сетевой драйвер для соединения несколько демонов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между собой и которые позволяют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службам взаимодействовать друг с другом. Вы также можете использовать оверлейные сети для облегчения связи между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и автономным контейнером или между двумя отдельными контейнерами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демонах. Эта стратегия устраняет необходимость выполнения маршрутизации на уровне ОС между этими контейнерами.</a:t>
            </a:r>
          </a:p>
          <a:p>
            <a:pPr fontAlgn="base"/>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это сетевой драйвер, который позволяют назначать MAC-адрес контейнеру, делая его отображаемым как физическое устройство в вашей сети.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 направляет трафик на контейнеры по их MAC-адресам. Использование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драйвера иногда является лучшим выбором при работе с устаревшими приложениями, которые ожидают, что они будут напрямую подключены к физической сети.</a:t>
            </a:r>
          </a:p>
          <a:p>
            <a:pPr fontAlgn="base"/>
            <a:r>
              <a:rPr lang="ru-RU" sz="1200" b="1"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Нон,- это сетевой драйвер, который умеет отключать всю сеть для контейнеров. Обычно используется в сочетании с пользовательским сетевым драйвером.</a:t>
            </a:r>
          </a:p>
          <a:p>
            <a:pPr fontAlgn="base"/>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plugins</a:t>
            </a:r>
            <a:r>
              <a:rPr lang="ru-RU" sz="1200" b="0" i="0" kern="1200" dirty="0" smtClean="0">
                <a:solidFill>
                  <a:schemeClr val="tx1"/>
                </a:solidFill>
                <a:effectLst/>
                <a:latin typeface="+mn-lt"/>
                <a:ea typeface="+mn-ea"/>
                <a:cs typeface="+mn-cs"/>
              </a:rPr>
              <a:t>: Вы можете установить и использовать сторонние сетевые плагины с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контейнерами. Эти плагины доступны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или у сторонних поставщиков услуг.</a:t>
            </a:r>
          </a:p>
          <a:p>
            <a:pPr fontAlgn="base"/>
            <a:r>
              <a:rPr lang="ru-RU" sz="1200" b="1" i="0" kern="1200" dirty="0" smtClean="0">
                <a:solidFill>
                  <a:schemeClr val="tx1"/>
                </a:solidFill>
                <a:effectLst/>
                <a:latin typeface="+mn-lt"/>
                <a:ea typeface="+mn-ea"/>
                <a:cs typeface="+mn-cs"/>
              </a:rPr>
              <a:t>Где и что лучше использовать?</a:t>
            </a:r>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Мост (</a:t>
            </a:r>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лучше всего использовать для связи  нескольких контейнеров на одном и том же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хосте. Можно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выберать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даную</a:t>
            </a:r>
            <a:r>
              <a:rPr lang="ru-RU" sz="1200" b="0" i="0" kern="1200" dirty="0" smtClean="0">
                <a:solidFill>
                  <a:schemeClr val="tx1"/>
                </a:solidFill>
                <a:effectLst/>
                <a:latin typeface="+mn-lt"/>
                <a:ea typeface="+mn-ea"/>
                <a:cs typeface="+mn-cs"/>
              </a:rPr>
              <a:t> сеть для такой связки.</a:t>
            </a:r>
          </a:p>
          <a:p>
            <a:pPr fontAlgn="base"/>
            <a:r>
              <a:rPr lang="ru-RU" sz="1200" b="0" i="0" kern="1200" dirty="0" smtClean="0">
                <a:solidFill>
                  <a:schemeClr val="tx1"/>
                </a:solidFill>
                <a:effectLst/>
                <a:latin typeface="+mn-lt"/>
                <a:ea typeface="+mn-ea"/>
                <a:cs typeface="+mn-cs"/>
              </a:rPr>
              <a:t>Хост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сети лучше всего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когда сетевой стек не должен быть изолирован от хоста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но вы хотите, чтобы другие аспекты контейнера были изолированы.</a:t>
            </a:r>
          </a:p>
          <a:p>
            <a:pPr fontAlgn="base"/>
            <a:r>
              <a:rPr lang="ru-RU" sz="1200" b="0" i="0" kern="1200" dirty="0" err="1" smtClean="0">
                <a:solidFill>
                  <a:schemeClr val="tx1"/>
                </a:solidFill>
                <a:effectLst/>
                <a:latin typeface="+mn-lt"/>
                <a:ea typeface="+mn-ea"/>
                <a:cs typeface="+mn-cs"/>
              </a:rPr>
              <a:t>Овердейная</a:t>
            </a:r>
            <a:r>
              <a:rPr lang="ru-RU" sz="1200" b="0" i="0" kern="1200" dirty="0" smtClean="0">
                <a:solidFill>
                  <a:schemeClr val="tx1"/>
                </a:solidFill>
                <a:effectLst/>
                <a:latin typeface="+mn-lt"/>
                <a:ea typeface="+mn-ea"/>
                <a:cs typeface="+mn-cs"/>
              </a:rPr>
              <a:t> сеть (</a:t>
            </a:r>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или наложение сетей лучше всего </a:t>
            </a:r>
            <a:r>
              <a:rPr lang="ru-RU" sz="1200" b="0" i="0" kern="1200" dirty="0" err="1" smtClean="0">
                <a:solidFill>
                  <a:schemeClr val="tx1"/>
                </a:solidFill>
                <a:effectLst/>
                <a:latin typeface="+mn-lt"/>
                <a:ea typeface="+mn-ea"/>
                <a:cs typeface="+mn-cs"/>
              </a:rPr>
              <a:t>заюзать</a:t>
            </a:r>
            <a:r>
              <a:rPr lang="ru-RU" sz="1200" b="0" i="0" kern="1200" dirty="0" smtClean="0">
                <a:solidFill>
                  <a:schemeClr val="tx1"/>
                </a:solidFill>
                <a:effectLst/>
                <a:latin typeface="+mn-lt"/>
                <a:ea typeface="+mn-ea"/>
                <a:cs typeface="+mn-cs"/>
              </a:rPr>
              <a:t>, когда вам нужны контейнеры, работающие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хостах для связи, или, когда несколько приложений работают вместе, используя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a:t>
            </a:r>
          </a:p>
          <a:p>
            <a:pPr fontAlgn="base"/>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сети лучше всего использовать, когда вы переходите с VM/</a:t>
            </a:r>
            <a:r>
              <a:rPr lang="ru-RU" sz="1200" b="0" i="0" kern="1200" dirty="0" err="1" smtClean="0">
                <a:solidFill>
                  <a:schemeClr val="tx1"/>
                </a:solidFill>
                <a:effectLst/>
                <a:latin typeface="+mn-lt"/>
                <a:ea typeface="+mn-ea"/>
                <a:cs typeface="+mn-cs"/>
              </a:rPr>
              <a:t>дедикейта</a:t>
            </a:r>
            <a:r>
              <a:rPr lang="ru-RU" sz="1200" b="0" i="0" kern="1200" dirty="0" smtClean="0">
                <a:solidFill>
                  <a:schemeClr val="tx1"/>
                </a:solidFill>
                <a:effectLst/>
                <a:latin typeface="+mn-lt"/>
                <a:ea typeface="+mn-ea"/>
                <a:cs typeface="+mn-cs"/>
              </a:rPr>
              <a:t>  на контейнеры или хотите, чтобы ваши контейнеры выглядели как физические хосты в вашей сети, каждый с уникальным MAC-адресом.</a:t>
            </a:r>
          </a:p>
          <a:p>
            <a:pPr fontAlgn="base"/>
            <a:r>
              <a:rPr lang="ru-RU" sz="1200" b="0" i="0" kern="1200" dirty="0" smtClean="0">
                <a:solidFill>
                  <a:schemeClr val="tx1"/>
                </a:solidFill>
                <a:effectLst/>
                <a:latin typeface="+mn-lt"/>
                <a:ea typeface="+mn-ea"/>
                <a:cs typeface="+mn-cs"/>
              </a:rPr>
              <a:t>Сторонние сетевые плагины позволяют интегрировать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 специализированными сетевыми стеками.</a:t>
            </a: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79</a:t>
            </a:fld>
            <a:endParaRPr lang="en-US"/>
          </a:p>
        </p:txBody>
      </p:sp>
    </p:spTree>
    <p:extLst>
      <p:ext uri="{BB962C8B-B14F-4D97-AF65-F5344CB8AC3E}">
        <p14:creationId xmlns:p14="http://schemas.microsoft.com/office/powerpoint/2010/main" val="6049517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https://itisgood.ru/2019/10/29/objasnenie-koncepcii-setej-v-docker/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Сеть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 основном используется для установления связи между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внешним миром через хост-машину, или вы можете сказать, что это коммуникационный канал, через который все изолированные контейнеры взаимодействуют друг с другом в различных ситуациях для выполнения необходимых действий.</a:t>
            </a:r>
          </a:p>
          <a:p>
            <a:endParaRPr lang="ru-RU" sz="1200" b="0" i="0" kern="1200" dirty="0" smtClean="0">
              <a:solidFill>
                <a:schemeClr val="tx1"/>
              </a:solidFill>
              <a:effectLst/>
              <a:latin typeface="+mn-lt"/>
              <a:ea typeface="+mn-ea"/>
              <a:cs typeface="+mn-cs"/>
            </a:endParaRPr>
          </a:p>
          <a:p>
            <a:pPr fontAlgn="base"/>
            <a:r>
              <a:rPr lang="ru-RU" sz="1200" b="1" i="0" kern="1200" dirty="0" smtClean="0">
                <a:solidFill>
                  <a:schemeClr val="tx1"/>
                </a:solidFill>
                <a:effectLst/>
                <a:latin typeface="+mn-lt"/>
                <a:ea typeface="+mn-ea"/>
                <a:cs typeface="+mn-cs"/>
              </a:rPr>
              <a:t>Работа с сетью (</a:t>
            </a:r>
            <a:r>
              <a:rPr lang="ru-RU" sz="1200" b="1" i="0" kern="1200" dirty="0" err="1" smtClean="0">
                <a:solidFill>
                  <a:schemeClr val="tx1"/>
                </a:solidFill>
                <a:effectLst/>
                <a:latin typeface="+mn-lt"/>
                <a:ea typeface="+mn-ea"/>
                <a:cs typeface="+mn-cs"/>
              </a:rPr>
              <a:t>Networking</a:t>
            </a:r>
            <a:r>
              <a:rPr lang="ru-RU" sz="1200" b="1" i="0" kern="1200" dirty="0" smtClean="0">
                <a:solidFill>
                  <a:schemeClr val="tx1"/>
                </a:solidFill>
                <a:effectLst/>
                <a:latin typeface="+mn-lt"/>
                <a:ea typeface="+mn-ea"/>
                <a:cs typeface="+mn-cs"/>
              </a:rPr>
              <a:t>) в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ttps://linux-notes.org/rabota-s-setju-networking-v-docker/#:~:text=none%3A%20%D0%9D%D0%BE%D0%BD%2C%2D%20%D1%8D%D1%82%D0%BE%20%D1%81%D0%B5%D1%82%D0%B5%D0%B2%D0%BE%D0%B9,%D1%81%D0%B5%D1%82%D0%B5%D0%B2%D1%8B%D0%B5%20%D0%BF%D0%BB%D0%B0%D0%B3%D0%B8%D0%BD%D1%8B%20%D1%81%20Docker%20%D0%BA%D0%BE%D0%BD%D1%82%D0%B5%D0%B9%D0%BD%D0%B5%D1%80%D0%B0%D0%BC%D0%B8.</a:t>
            </a:r>
            <a:endParaRPr lang="ru-RU" sz="1200" b="1"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Сетевая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подсистема подключается используя драйверы. По умолчанию существует несколько драйверов которые обеспечивают основные сетевые функции:</a:t>
            </a:r>
          </a:p>
          <a:p>
            <a:pPr fontAlgn="base"/>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Мост, — это сетевой драйвер по умолчанию. Бридж сеть используется, когда ваши приложения запускаются в автономных контейнерах, которые должны взаимодействовать между собой (Наглядный пример </a:t>
            </a:r>
            <a:r>
              <a:rPr lang="ru-RU" sz="1200" b="0" i="0" kern="1200" dirty="0" err="1" smtClean="0">
                <a:solidFill>
                  <a:schemeClr val="tx1"/>
                </a:solidFill>
                <a:effectLst/>
                <a:latin typeface="+mn-lt"/>
                <a:ea typeface="+mn-ea"/>
                <a:cs typeface="+mn-cs"/>
              </a:rPr>
              <a:t>Nginx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MySQL</a:t>
            </a:r>
            <a:r>
              <a:rPr lang="ru-RU" sz="1200" b="0" i="0" kern="1200" dirty="0" smtClean="0">
                <a:solidFill>
                  <a:schemeClr val="tx1"/>
                </a:solidFill>
                <a:effectLst/>
                <a:latin typeface="+mn-lt"/>
                <a:ea typeface="+mn-ea"/>
                <a:cs typeface="+mn-cs"/>
              </a:rPr>
              <a:t>).</a:t>
            </a:r>
          </a:p>
          <a:p>
            <a:pPr fontAlgn="base"/>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Хост, — это сетевой драйвер для автономных контейнеров (удаленная сетевая изоляция между контейнером 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хостом). Данный драйвер доступен только для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 поддержкой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17.06 и выше.</a:t>
            </a:r>
          </a:p>
          <a:p>
            <a:pPr fontAlgn="base"/>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Оверлей (Наложенная сеть), — это сетевой драйвер для соединения несколько демонов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между собой и которые позволяют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службам взаимодействовать друг с другом. Вы также можете использовать оверлейные сети для облегчения связи между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и автономным контейнером или между двумя отдельными контейнерами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демонах. Эта стратегия устраняет необходимость выполнения маршрутизации на уровне ОС между этими контейнерами.</a:t>
            </a:r>
          </a:p>
          <a:p>
            <a:pPr fontAlgn="base"/>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это сетевой драйвер, который позволяют назначать MAC-адрес контейнеру, делая его отображаемым как физическое устройство в вашей сети.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 направляет трафик на контейнеры по их MAC-адресам. Использование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драйвера иногда является лучшим выбором при работе с устаревшими приложениями, которые ожидают, что они будут напрямую подключены к физической сети.</a:t>
            </a:r>
          </a:p>
          <a:p>
            <a:pPr fontAlgn="base"/>
            <a:r>
              <a:rPr lang="ru-RU" sz="1200" b="1"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Нон,- это сетевой драйвер, который умеет отключать всю сеть для контейнеров. Обычно используется в сочетании с пользовательским сетевым драйвером.</a:t>
            </a:r>
          </a:p>
          <a:p>
            <a:pPr fontAlgn="base"/>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plugins</a:t>
            </a:r>
            <a:r>
              <a:rPr lang="ru-RU" sz="1200" b="0" i="0" kern="1200" dirty="0" smtClean="0">
                <a:solidFill>
                  <a:schemeClr val="tx1"/>
                </a:solidFill>
                <a:effectLst/>
                <a:latin typeface="+mn-lt"/>
                <a:ea typeface="+mn-ea"/>
                <a:cs typeface="+mn-cs"/>
              </a:rPr>
              <a:t>: Вы можете установить и использовать сторонние сетевые плагины с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контейнерами. Эти плагины доступны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или у сторонних поставщиков услуг.</a:t>
            </a:r>
          </a:p>
          <a:p>
            <a:pPr fontAlgn="base"/>
            <a:r>
              <a:rPr lang="ru-RU" sz="1200" b="1" i="0" kern="1200" dirty="0" smtClean="0">
                <a:solidFill>
                  <a:schemeClr val="tx1"/>
                </a:solidFill>
                <a:effectLst/>
                <a:latin typeface="+mn-lt"/>
                <a:ea typeface="+mn-ea"/>
                <a:cs typeface="+mn-cs"/>
              </a:rPr>
              <a:t>Где и что лучше использовать?</a:t>
            </a:r>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Мост (</a:t>
            </a:r>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лучше всего использовать для связи  нескольких контейнеров на одном и том же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хосте. Можно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выберать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даную</a:t>
            </a:r>
            <a:r>
              <a:rPr lang="ru-RU" sz="1200" b="0" i="0" kern="1200" dirty="0" smtClean="0">
                <a:solidFill>
                  <a:schemeClr val="tx1"/>
                </a:solidFill>
                <a:effectLst/>
                <a:latin typeface="+mn-lt"/>
                <a:ea typeface="+mn-ea"/>
                <a:cs typeface="+mn-cs"/>
              </a:rPr>
              <a:t> сеть для такой связки.</a:t>
            </a:r>
          </a:p>
          <a:p>
            <a:pPr fontAlgn="base"/>
            <a:r>
              <a:rPr lang="ru-RU" sz="1200" b="0" i="0" kern="1200" dirty="0" smtClean="0">
                <a:solidFill>
                  <a:schemeClr val="tx1"/>
                </a:solidFill>
                <a:effectLst/>
                <a:latin typeface="+mn-lt"/>
                <a:ea typeface="+mn-ea"/>
                <a:cs typeface="+mn-cs"/>
              </a:rPr>
              <a:t>Хост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сети лучше всего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когда сетевой стек не должен быть изолирован от хоста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но вы хотите, чтобы другие аспекты контейнера были изолированы.</a:t>
            </a:r>
          </a:p>
          <a:p>
            <a:pPr fontAlgn="base"/>
            <a:r>
              <a:rPr lang="ru-RU" sz="1200" b="0" i="0" kern="1200" dirty="0" err="1" smtClean="0">
                <a:solidFill>
                  <a:schemeClr val="tx1"/>
                </a:solidFill>
                <a:effectLst/>
                <a:latin typeface="+mn-lt"/>
                <a:ea typeface="+mn-ea"/>
                <a:cs typeface="+mn-cs"/>
              </a:rPr>
              <a:t>Овердейная</a:t>
            </a:r>
            <a:r>
              <a:rPr lang="ru-RU" sz="1200" b="0" i="0" kern="1200" dirty="0" smtClean="0">
                <a:solidFill>
                  <a:schemeClr val="tx1"/>
                </a:solidFill>
                <a:effectLst/>
                <a:latin typeface="+mn-lt"/>
                <a:ea typeface="+mn-ea"/>
                <a:cs typeface="+mn-cs"/>
              </a:rPr>
              <a:t> сеть (</a:t>
            </a:r>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или наложение сетей лучше всего </a:t>
            </a:r>
            <a:r>
              <a:rPr lang="ru-RU" sz="1200" b="0" i="0" kern="1200" dirty="0" err="1" smtClean="0">
                <a:solidFill>
                  <a:schemeClr val="tx1"/>
                </a:solidFill>
                <a:effectLst/>
                <a:latin typeface="+mn-lt"/>
                <a:ea typeface="+mn-ea"/>
                <a:cs typeface="+mn-cs"/>
              </a:rPr>
              <a:t>заюзать</a:t>
            </a:r>
            <a:r>
              <a:rPr lang="ru-RU" sz="1200" b="0" i="0" kern="1200" dirty="0" smtClean="0">
                <a:solidFill>
                  <a:schemeClr val="tx1"/>
                </a:solidFill>
                <a:effectLst/>
                <a:latin typeface="+mn-lt"/>
                <a:ea typeface="+mn-ea"/>
                <a:cs typeface="+mn-cs"/>
              </a:rPr>
              <a:t>, когда вам нужны контейнеры, работающие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хостах для связи, или, когда несколько приложений работают вместе, используя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a:t>
            </a:r>
          </a:p>
          <a:p>
            <a:pPr fontAlgn="base"/>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сети лучше всего использовать, когда вы переходите с VM/</a:t>
            </a:r>
            <a:r>
              <a:rPr lang="ru-RU" sz="1200" b="0" i="0" kern="1200" dirty="0" err="1" smtClean="0">
                <a:solidFill>
                  <a:schemeClr val="tx1"/>
                </a:solidFill>
                <a:effectLst/>
                <a:latin typeface="+mn-lt"/>
                <a:ea typeface="+mn-ea"/>
                <a:cs typeface="+mn-cs"/>
              </a:rPr>
              <a:t>дедикейта</a:t>
            </a:r>
            <a:r>
              <a:rPr lang="ru-RU" sz="1200" b="0" i="0" kern="1200" dirty="0" smtClean="0">
                <a:solidFill>
                  <a:schemeClr val="tx1"/>
                </a:solidFill>
                <a:effectLst/>
                <a:latin typeface="+mn-lt"/>
                <a:ea typeface="+mn-ea"/>
                <a:cs typeface="+mn-cs"/>
              </a:rPr>
              <a:t>  на контейнеры или хотите, чтобы ваши контейнеры выглядели как физические хосты в вашей сети, каждый с уникальным MAC-адресом.</a:t>
            </a:r>
          </a:p>
          <a:p>
            <a:pPr fontAlgn="base"/>
            <a:r>
              <a:rPr lang="ru-RU" sz="1200" b="0" i="0" kern="1200" dirty="0" smtClean="0">
                <a:solidFill>
                  <a:schemeClr val="tx1"/>
                </a:solidFill>
                <a:effectLst/>
                <a:latin typeface="+mn-lt"/>
                <a:ea typeface="+mn-ea"/>
                <a:cs typeface="+mn-cs"/>
              </a:rPr>
              <a:t>Сторонние сетевые плагины позволяют интегрировать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 специализированными сетевыми стеками.</a:t>
            </a: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80</a:t>
            </a:fld>
            <a:endParaRPr lang="en-US"/>
          </a:p>
        </p:txBody>
      </p:sp>
    </p:spTree>
    <p:extLst>
      <p:ext uri="{BB962C8B-B14F-4D97-AF65-F5344CB8AC3E}">
        <p14:creationId xmlns:p14="http://schemas.microsoft.com/office/powerpoint/2010/main" val="39135297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https://rebrainme.com/blog/docker/rabota-s-setyu-v-docker/</a:t>
            </a:r>
            <a:endParaRPr lang="ru-RU" baseline="0" dirty="0" smtClean="0"/>
          </a:p>
          <a:p>
            <a:endParaRPr lang="ru-RU" baseline="0" dirty="0" smtClean="0"/>
          </a:p>
          <a:p>
            <a:pPr marL="0" marR="0" lvl="0" indent="0" algn="l" defTabSz="914400" rtl="0" eaLnBrk="1" fontAlgn="base"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Bridge</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при запуске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автоматически создается сеть типа мост по умолчанию. Недавно запущенные контейнеры будут автоматически подключаться к нему. Вы также можете создавать пользовательские настраиваемые мостовые сети. Пользовательские мостовые сети превосходят сетевые мосты по умолчанию.</a:t>
            </a:r>
          </a:p>
          <a:p>
            <a:pPr fontAlgn="base"/>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Для начала давайте посмотрим, как настроена сетевая модель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по умолчанию</a:t>
            </a:r>
            <a:r>
              <a:rPr lang="ru-RU" sz="1200" b="0" i="0" kern="1200" dirty="0" smtClean="0">
                <a:solidFill>
                  <a:schemeClr val="tx1"/>
                </a:solidFill>
                <a:effectLst/>
                <a:latin typeface="+mn-lt"/>
                <a:ea typeface="+mn-ea"/>
                <a:cs typeface="+mn-cs"/>
              </a:rPr>
              <a:t>. То есть, когда вы просто создаете контейнер, ему присваивается адрес и есть возможность для доступа в интернет без всяких дополнительных усилий с вашей стороны.</a:t>
            </a:r>
          </a:p>
          <a:p>
            <a:pPr fontAlgn="base"/>
            <a:r>
              <a:rPr lang="ru-RU" sz="1200" b="0" i="0" kern="1200" dirty="0" smtClean="0">
                <a:solidFill>
                  <a:schemeClr val="tx1"/>
                </a:solidFill>
                <a:effectLst/>
                <a:latin typeface="+mn-lt"/>
                <a:ea typeface="+mn-ea"/>
                <a:cs typeface="+mn-cs"/>
              </a:rPr>
              <a:t>Для этого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используется сетевой мост (</a:t>
            </a:r>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обычно его имя в системе —  </a:t>
            </a:r>
            <a:r>
              <a:rPr lang="ru-RU" sz="1200" b="1" i="0" kern="1200" dirty="0" smtClean="0">
                <a:solidFill>
                  <a:schemeClr val="tx1"/>
                </a:solidFill>
                <a:effectLst/>
                <a:latin typeface="+mn-lt"/>
                <a:ea typeface="+mn-ea"/>
                <a:cs typeface="+mn-cs"/>
              </a:rPr>
              <a:t>docker0</a:t>
            </a:r>
            <a:r>
              <a:rPr lang="ru-RU" sz="1200" b="0" i="0" kern="1200" dirty="0" smtClean="0">
                <a:solidFill>
                  <a:schemeClr val="tx1"/>
                </a:solidFill>
                <a:effectLst/>
                <a:latin typeface="+mn-lt"/>
                <a:ea typeface="+mn-ea"/>
                <a:cs typeface="+mn-cs"/>
              </a:rPr>
              <a:t>. </a:t>
            </a:r>
          </a:p>
          <a:p>
            <a:pPr fontAlgn="base"/>
            <a:r>
              <a:rPr lang="ru-RU" sz="1200" b="0" i="0" kern="1200" dirty="0" smtClean="0">
                <a:solidFill>
                  <a:schemeClr val="tx1"/>
                </a:solidFill>
                <a:effectLst/>
                <a:latin typeface="+mn-lt"/>
                <a:ea typeface="+mn-ea"/>
                <a:cs typeface="+mn-cs"/>
              </a:rPr>
              <a:t>Для каждого контейнера создается свой виртуальный сетевой интерфейс, он и подключается к сети при помощи </a:t>
            </a:r>
            <a:r>
              <a:rPr lang="ru-RU" sz="1200" b="0"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автоматически при развертывании контейнера.</a:t>
            </a:r>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Всякий раз, когда вы запускаете контейнер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сетевой контейнер по умолчанию для моста docker0 связывается с контейнером, если не указана какая-либо другая сеть.</a:t>
            </a:r>
          </a:p>
          <a:p>
            <a:pPr fontAlgn="base"/>
            <a:r>
              <a:rPr lang="ru-RU" sz="1200" b="0" i="0" kern="1200" dirty="0" smtClean="0">
                <a:solidFill>
                  <a:schemeClr val="tx1"/>
                </a:solidFill>
                <a:effectLst/>
                <a:latin typeface="+mn-lt"/>
                <a:ea typeface="+mn-ea"/>
                <a:cs typeface="+mn-cs"/>
              </a:rPr>
              <a:t>Метод сетевого моста достаточно универсален,</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позволяет контейнерам, подключенным к одной и той же сети моста, работающим на одном </a:t>
            </a:r>
            <a:r>
              <a:rPr lang="ru-RU" sz="1200" b="1" i="0" kern="1200" dirty="0" smtClean="0">
                <a:solidFill>
                  <a:schemeClr val="tx1"/>
                </a:solidFill>
                <a:effectLst/>
                <a:latin typeface="+mn-lt"/>
                <a:ea typeface="+mn-ea"/>
                <a:cs typeface="+mn-cs"/>
              </a:rPr>
              <a:t>хосте демона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обмениваться данными в частной внутренней изолированной сети данного хоста.</a:t>
            </a:r>
          </a:p>
          <a:p>
            <a:pPr fontAlgn="base"/>
            <a:r>
              <a:rPr lang="ru-RU" sz="1200" b="0" i="0" kern="1200" dirty="0" smtClean="0">
                <a:solidFill>
                  <a:schemeClr val="tx1"/>
                </a:solidFill>
                <a:effectLst/>
                <a:latin typeface="+mn-lt"/>
                <a:ea typeface="+mn-ea"/>
                <a:cs typeface="+mn-cs"/>
              </a:rPr>
              <a:t>Но в некоторых случаях вам могут понадобиться и другие методы для сетевого подключения или, иначе говоря, </a:t>
            </a:r>
            <a:r>
              <a:rPr lang="ru-RU" sz="1200" b="0" i="0" kern="1200" dirty="0" err="1" smtClean="0">
                <a:solidFill>
                  <a:schemeClr val="tx1"/>
                </a:solidFill>
                <a:effectLst/>
                <a:latin typeface="+mn-lt"/>
                <a:ea typeface="+mn-ea"/>
                <a:cs typeface="+mn-cs"/>
              </a:rPr>
              <a:t>networking</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Сетевой драйвер по умолчанию — </a:t>
            </a:r>
            <a:r>
              <a:rPr lang="ru-RU" sz="1200" b="1" i="0" u="none" strike="noStrike" kern="1200" baseline="0" dirty="0" smtClean="0">
                <a:solidFill>
                  <a:schemeClr val="tx1"/>
                </a:solidFill>
                <a:latin typeface="+mn-lt"/>
                <a:ea typeface="+mn-ea"/>
                <a:cs typeface="+mn-cs"/>
              </a:rPr>
              <a:t>BRIDGE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Сети типа </a:t>
            </a:r>
            <a:r>
              <a:rPr lang="ru-RU" sz="1200" b="0" i="0" u="none" strike="noStrike" kern="1200" baseline="0" dirty="0" err="1" smtClean="0">
                <a:solidFill>
                  <a:schemeClr val="tx1"/>
                </a:solidFill>
                <a:latin typeface="+mn-lt"/>
                <a:ea typeface="+mn-ea"/>
                <a:cs typeface="+mn-cs"/>
              </a:rPr>
              <a:t>Bridge</a:t>
            </a:r>
            <a:r>
              <a:rPr lang="ru-RU" sz="1200" b="0" i="0" u="none" strike="noStrike" kern="1200" baseline="0" dirty="0" smtClean="0">
                <a:solidFill>
                  <a:schemeClr val="tx1"/>
                </a:solidFill>
                <a:latin typeface="+mn-lt"/>
                <a:ea typeface="+mn-ea"/>
                <a:cs typeface="+mn-cs"/>
              </a:rPr>
              <a:t> обычно используются когда вы</a:t>
            </a:r>
          </a:p>
          <a:p>
            <a:r>
              <a:rPr lang="ru-RU" sz="1200" b="0" i="0" u="none" strike="noStrike" kern="1200" baseline="0" dirty="0" smtClean="0">
                <a:solidFill>
                  <a:schemeClr val="tx1"/>
                </a:solidFill>
                <a:latin typeface="+mn-lt"/>
                <a:ea typeface="+mn-ea"/>
                <a:cs typeface="+mn-cs"/>
              </a:rPr>
              <a:t>запускаете разные приложения в отдельных</a:t>
            </a:r>
          </a:p>
          <a:p>
            <a:r>
              <a:rPr lang="ru-RU" sz="1200" b="0" i="0" u="none" strike="noStrike" kern="1200" baseline="0" dirty="0" smtClean="0">
                <a:solidFill>
                  <a:schemeClr val="tx1"/>
                </a:solidFill>
                <a:latin typeface="+mn-lt"/>
                <a:ea typeface="+mn-ea"/>
                <a:cs typeface="+mn-cs"/>
              </a:rPr>
              <a:t>контейнерах и при этом они должны</a:t>
            </a:r>
          </a:p>
          <a:p>
            <a:r>
              <a:rPr lang="ru-RU" sz="1200" b="0" i="0" u="none" strike="noStrike" kern="1200" baseline="0" dirty="0" smtClean="0">
                <a:solidFill>
                  <a:schemeClr val="tx1"/>
                </a:solidFill>
                <a:latin typeface="+mn-lt"/>
                <a:ea typeface="+mn-ea"/>
                <a:cs typeface="+mn-cs"/>
              </a:rPr>
              <a:t>взаимодействовать друг с другом.</a:t>
            </a:r>
          </a:p>
          <a:p>
            <a:endParaRPr lang="ru-RU"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bridge:</a:t>
            </a:r>
          </a:p>
          <a:p>
            <a:r>
              <a:rPr lang="ru-RU" sz="1200" b="0" i="0" u="none" strike="noStrike" kern="1200" baseline="0" dirty="0" smtClean="0">
                <a:solidFill>
                  <a:schemeClr val="tx1"/>
                </a:solidFill>
                <a:latin typeface="+mn-lt"/>
                <a:ea typeface="+mn-ea"/>
                <a:cs typeface="+mn-cs"/>
              </a:rPr>
              <a:t>● как интерфейс для хоста;</a:t>
            </a:r>
          </a:p>
          <a:p>
            <a:r>
              <a:rPr lang="ru-RU" sz="1200" b="0" i="0" u="none" strike="noStrike" kern="1200" baseline="0" dirty="0" smtClean="0">
                <a:solidFill>
                  <a:schemeClr val="tx1"/>
                </a:solidFill>
                <a:latin typeface="+mn-lt"/>
                <a:ea typeface="+mn-ea"/>
                <a:cs typeface="+mn-cs"/>
              </a:rPr>
              <a:t>● как свитч в пространства имен или</a:t>
            </a:r>
          </a:p>
          <a:p>
            <a:r>
              <a:rPr lang="ru-RU" sz="1200" b="0" i="0" u="none" strike="noStrike" kern="1200" baseline="0" dirty="0" smtClean="0">
                <a:solidFill>
                  <a:schemeClr val="tx1"/>
                </a:solidFill>
                <a:latin typeface="+mn-lt"/>
                <a:ea typeface="+mn-ea"/>
                <a:cs typeface="+mn-cs"/>
              </a:rPr>
              <a:t>контейнера на хосте.</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Каждый раз когда создается контейнер, происходит следующее:</a:t>
            </a:r>
          </a:p>
          <a:p>
            <a:r>
              <a:rPr lang="ru-RU" sz="1200" b="0" i="0" u="none" strike="noStrike" kern="1200" baseline="0" dirty="0" smtClean="0">
                <a:solidFill>
                  <a:schemeClr val="tx1"/>
                </a:solidFill>
                <a:latin typeface="+mn-lt"/>
                <a:ea typeface="+mn-ea"/>
                <a:cs typeface="+mn-cs"/>
              </a:rPr>
              <a:t>1) </a:t>
            </a:r>
            <a:r>
              <a:rPr lang="ru-RU" sz="1200" b="0" i="0" u="none" strike="noStrike" kern="1200" baseline="0" dirty="0" err="1" smtClean="0">
                <a:solidFill>
                  <a:schemeClr val="tx1"/>
                </a:solidFill>
                <a:latin typeface="+mn-lt"/>
                <a:ea typeface="+mn-ea"/>
                <a:cs typeface="+mn-cs"/>
              </a:rPr>
              <a:t>docker</a:t>
            </a:r>
            <a:r>
              <a:rPr lang="ru-RU" sz="1200" b="0" i="0" u="none" strike="noStrike" kern="1200" baseline="0" dirty="0" smtClean="0">
                <a:solidFill>
                  <a:schemeClr val="tx1"/>
                </a:solidFill>
                <a:latin typeface="+mn-lt"/>
                <a:ea typeface="+mn-ea"/>
                <a:cs typeface="+mn-cs"/>
              </a:rPr>
              <a:t> создает пространство имен;</a:t>
            </a:r>
          </a:p>
          <a:p>
            <a:r>
              <a:rPr lang="ru-RU" sz="1200" b="0" i="0" u="none" strike="noStrike" kern="1200" baseline="0" dirty="0" smtClean="0">
                <a:solidFill>
                  <a:schemeClr val="tx1"/>
                </a:solidFill>
                <a:latin typeface="+mn-lt"/>
                <a:ea typeface="+mn-ea"/>
                <a:cs typeface="+mn-cs"/>
              </a:rPr>
              <a:t>2) создается пара интерфейсов;</a:t>
            </a:r>
          </a:p>
          <a:p>
            <a:r>
              <a:rPr lang="ru-RU" sz="1200" b="0" i="0" u="none" strike="noStrike" kern="1200" baseline="0" dirty="0" smtClean="0">
                <a:solidFill>
                  <a:schemeClr val="tx1"/>
                </a:solidFill>
                <a:latin typeface="+mn-lt"/>
                <a:ea typeface="+mn-ea"/>
                <a:cs typeface="+mn-cs"/>
              </a:rPr>
              <a:t>3) один присоединяется к контейнеру, а второй к существующей сети.</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81</a:t>
            </a:fld>
            <a:endParaRPr lang="en-US"/>
          </a:p>
        </p:txBody>
      </p:sp>
    </p:spTree>
    <p:extLst>
      <p:ext uri="{BB962C8B-B14F-4D97-AF65-F5344CB8AC3E}">
        <p14:creationId xmlns:p14="http://schemas.microsoft.com/office/powerpoint/2010/main" val="42200775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Host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удаляет сетевую изоляцию между контейнером и хостом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напрямую использует сеть хоста. Если вы запускаете контейнер, который привязывается к порту 80, и вы используете хост-сеть, приложение контейнера доступно через порт 80 по IP-адресу хоста. Означает, что вы не сможете запускать несколько веб-контейнеров на одном хосте, на одном и том же порту, так как порт теперь является общим для всех контейнеров в сети хоста.</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устраняет любую сетевую изоляцию между хостом докеров и контейнерами докеров. Сеть в режиме хоста может быть </a:t>
            </a:r>
            <a:r>
              <a:rPr lang="ru-RU" sz="1200" b="1" i="0" kern="1200" dirty="0" smtClean="0">
                <a:solidFill>
                  <a:schemeClr val="tx1"/>
                </a:solidFill>
                <a:effectLst/>
                <a:latin typeface="+mn-lt"/>
                <a:ea typeface="+mn-ea"/>
                <a:cs typeface="+mn-cs"/>
              </a:rPr>
              <a:t>полезна для оптимизации производительности</a:t>
            </a:r>
            <a:r>
              <a:rPr lang="ru-RU" sz="1200" b="0" i="0" kern="1200" dirty="0" smtClean="0">
                <a:solidFill>
                  <a:schemeClr val="tx1"/>
                </a:solidFill>
                <a:effectLst/>
                <a:latin typeface="+mn-lt"/>
                <a:ea typeface="+mn-ea"/>
                <a:cs typeface="+mn-cs"/>
              </a:rPr>
              <a:t> . Он не требует преобразования сетевых адресов (NAT).</a:t>
            </a:r>
          </a:p>
          <a:p>
            <a:r>
              <a:rPr lang="ru-RU" sz="1200" b="1" i="1"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Сетевой драйвер хоста работает только на хостах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и не поддерживается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Desktop</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Mac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Desktop</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EE для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При использовании </a:t>
            </a:r>
            <a:r>
              <a:rPr lang="en-US" sz="1200" b="0" i="0" u="none" strike="noStrike" kern="1200" baseline="0" dirty="0" smtClean="0">
                <a:solidFill>
                  <a:schemeClr val="tx1"/>
                </a:solidFill>
                <a:latin typeface="+mn-lt"/>
                <a:ea typeface="+mn-ea"/>
                <a:cs typeface="+mn-cs"/>
              </a:rPr>
              <a:t>host </a:t>
            </a:r>
            <a:r>
              <a:rPr lang="ru-RU" sz="1200" b="0" i="0" u="none" strike="noStrike" kern="1200" baseline="0" dirty="0" err="1" smtClean="0">
                <a:solidFill>
                  <a:schemeClr val="tx1"/>
                </a:solidFill>
                <a:latin typeface="+mn-lt"/>
                <a:ea typeface="+mn-ea"/>
                <a:cs typeface="+mn-cs"/>
              </a:rPr>
              <a:t>нетворка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контейнер стартует в том же</a:t>
            </a:r>
          </a:p>
          <a:p>
            <a:r>
              <a:rPr lang="ru-RU" sz="1200" b="0" i="0" u="none" strike="noStrike" kern="1200" baseline="0" dirty="0" smtClean="0">
                <a:solidFill>
                  <a:schemeClr val="tx1"/>
                </a:solidFill>
                <a:latin typeface="+mn-lt"/>
                <a:ea typeface="+mn-ea"/>
                <a:cs typeface="+mn-cs"/>
              </a:rPr>
              <a:t>пространстве имен, что и хост машина.</a:t>
            </a:r>
          </a:p>
          <a:p>
            <a:r>
              <a:rPr lang="ru-RU" sz="1200" b="0" i="0" u="none" strike="noStrike" kern="1200" baseline="0" dirty="0" smtClean="0">
                <a:solidFill>
                  <a:schemeClr val="tx1"/>
                </a:solidFill>
                <a:latin typeface="+mn-lt"/>
                <a:ea typeface="+mn-ea"/>
                <a:cs typeface="+mn-cs"/>
              </a:rPr>
              <a:t>Этот механизм позволяет использовать</a:t>
            </a:r>
          </a:p>
          <a:p>
            <a:r>
              <a:rPr lang="ru-RU" sz="1200" b="0" i="0" u="none" strike="noStrike" kern="1200" baseline="0" dirty="0" smtClean="0">
                <a:solidFill>
                  <a:schemeClr val="tx1"/>
                </a:solidFill>
                <a:latin typeface="+mn-lt"/>
                <a:ea typeface="+mn-ea"/>
                <a:cs typeface="+mn-cs"/>
              </a:rPr>
              <a:t>сеть хоста напрямую.</a:t>
            </a:r>
          </a:p>
          <a:p>
            <a:r>
              <a:rPr lang="ru-RU" sz="1200" b="0" i="0" u="none" strike="noStrike" kern="1200" baseline="0" dirty="0" smtClean="0">
                <a:solidFill>
                  <a:schemeClr val="tx1"/>
                </a:solidFill>
                <a:latin typeface="+mn-lt"/>
                <a:ea typeface="+mn-ea"/>
                <a:cs typeface="+mn-cs"/>
              </a:rPr>
              <a:t>По скорости почти нет просадок, то есть</a:t>
            </a:r>
          </a:p>
          <a:p>
            <a:r>
              <a:rPr lang="ru-RU" sz="1200" b="0" i="0" u="none" strike="noStrike" kern="1200" baseline="0" dirty="0" smtClean="0">
                <a:solidFill>
                  <a:schemeClr val="tx1"/>
                </a:solidFill>
                <a:latin typeface="+mn-lt"/>
                <a:ea typeface="+mn-ea"/>
                <a:cs typeface="+mn-cs"/>
              </a:rPr>
              <a:t>скорость примерно аналогична реальной</a:t>
            </a:r>
          </a:p>
          <a:p>
            <a:r>
              <a:rPr lang="ru-RU" sz="1200" b="0" i="0" u="none" strike="noStrike" kern="1200" baseline="0" dirty="0" smtClean="0">
                <a:solidFill>
                  <a:schemeClr val="tx1"/>
                </a:solidFill>
                <a:latin typeface="+mn-lt"/>
                <a:ea typeface="+mn-ea"/>
                <a:cs typeface="+mn-cs"/>
              </a:rPr>
              <a:t>машине, но возможны конфликты портов.</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82</a:t>
            </a:fld>
            <a:endParaRPr lang="en-US"/>
          </a:p>
        </p:txBody>
      </p:sp>
    </p:spTree>
    <p:extLst>
      <p:ext uri="{BB962C8B-B14F-4D97-AF65-F5344CB8AC3E}">
        <p14:creationId xmlns:p14="http://schemas.microsoft.com/office/powerpoint/2010/main" val="17806144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Создает внутреннюю частную сеть, которая охватывает все узлы, участвующие в кластере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Таким образом, оверлейные сети облегчают обмен данными между сервисом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и автономным контейнером или между двумя автономными контейнерами на разных демонах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endParaRPr lang="en-US" dirty="0" smtClean="0"/>
          </a:p>
          <a:p>
            <a:endParaRPr lang="en-US" dirty="0" smtClean="0"/>
          </a:p>
          <a:p>
            <a:r>
              <a:rPr lang="ru-RU" sz="1200" b="0" i="0" kern="1200" dirty="0" smtClean="0">
                <a:solidFill>
                  <a:schemeClr val="tx1"/>
                </a:solidFill>
                <a:effectLst/>
                <a:latin typeface="+mn-lt"/>
                <a:ea typeface="+mn-ea"/>
                <a:cs typeface="+mn-cs"/>
              </a:rPr>
              <a:t>Оверлейная сеть используется, если контейнер на узле A хочет общаться с узлом B, тогда для связи между ними мы используем оверлейную сеть. Оверлейная сеть использует </a:t>
            </a:r>
            <a:r>
              <a:rPr lang="ru-RU" sz="1200" b="1" i="0" kern="1200" dirty="0" smtClean="0">
                <a:solidFill>
                  <a:schemeClr val="tx1"/>
                </a:solidFill>
                <a:effectLst/>
                <a:latin typeface="+mn-lt"/>
                <a:ea typeface="+mn-ea"/>
                <a:cs typeface="+mn-cs"/>
              </a:rPr>
              <a:t>VXLAN для создания оверлейной сети</a:t>
            </a:r>
            <a:r>
              <a:rPr lang="ru-RU" sz="1200" b="0" i="0" kern="1200" dirty="0" smtClean="0">
                <a:solidFill>
                  <a:schemeClr val="tx1"/>
                </a:solidFill>
                <a:effectLst/>
                <a:latin typeface="+mn-lt"/>
                <a:ea typeface="+mn-ea"/>
                <a:cs typeface="+mn-cs"/>
              </a:rPr>
              <a:t> . Преимущество этого заключается в обеспечении максимальной переносимости между различными облачными и локальными сетями. По умолчанию сеть </a:t>
            </a:r>
            <a:r>
              <a:rPr lang="ru-RU" sz="1200" b="0" i="0" kern="1200" dirty="0" err="1" smtClean="0">
                <a:solidFill>
                  <a:schemeClr val="tx1"/>
                </a:solidFill>
                <a:effectLst/>
                <a:latin typeface="+mn-lt"/>
                <a:ea typeface="+mn-ea"/>
                <a:cs typeface="+mn-cs"/>
              </a:rPr>
              <a:t>Overlay</a:t>
            </a:r>
            <a:r>
              <a:rPr lang="ru-RU" sz="1200" b="0" i="0" kern="1200" dirty="0" smtClean="0">
                <a:solidFill>
                  <a:schemeClr val="tx1"/>
                </a:solidFill>
                <a:effectLst/>
                <a:latin typeface="+mn-lt"/>
                <a:ea typeface="+mn-ea"/>
                <a:cs typeface="+mn-cs"/>
              </a:rPr>
              <a:t> шифруется </a:t>
            </a:r>
            <a:r>
              <a:rPr lang="ru-RU" sz="1200" b="1" i="0" kern="1200" dirty="0" smtClean="0">
                <a:solidFill>
                  <a:schemeClr val="tx1"/>
                </a:solidFill>
                <a:effectLst/>
                <a:latin typeface="+mn-lt"/>
                <a:ea typeface="+mn-ea"/>
                <a:cs typeface="+mn-cs"/>
              </a:rPr>
              <a:t>алгоритмом AES</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83</a:t>
            </a:fld>
            <a:endParaRPr lang="en-US"/>
          </a:p>
        </p:txBody>
      </p:sp>
    </p:spTree>
    <p:extLst>
      <p:ext uri="{BB962C8B-B14F-4D97-AF65-F5344CB8AC3E}">
        <p14:creationId xmlns:p14="http://schemas.microsoft.com/office/powerpoint/2010/main" val="12239299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Macvlan</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Некоторые приложения, особенно устаревшие приложения, отслеживающие сетевой трафик, ожидают прямого подключения к физической сети. В такой ситуации вы можете использовать сетевой драйвер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для назначения MAC-адреса виртуальному сетевому интерфейсу каждого контейнера, что делает его физическим сетевым интерфейсом, напрямую подключенным к физической сети.</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Сеть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используется для подключения приложений напрямую к физической сети. Используя сетевой драйвер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для </a:t>
            </a:r>
            <a:r>
              <a:rPr lang="ru-RU" sz="1200" b="1" i="0" kern="1200" dirty="0" smtClean="0">
                <a:solidFill>
                  <a:schemeClr val="tx1"/>
                </a:solidFill>
                <a:effectLst/>
                <a:latin typeface="+mn-lt"/>
                <a:ea typeface="+mn-ea"/>
                <a:cs typeface="+mn-cs"/>
              </a:rPr>
              <a:t>назначения MAC-адреса</a:t>
            </a:r>
            <a:r>
              <a:rPr lang="ru-RU" sz="1200" b="0" i="0" kern="1200" dirty="0" smtClean="0">
                <a:solidFill>
                  <a:schemeClr val="tx1"/>
                </a:solidFill>
                <a:effectLst/>
                <a:latin typeface="+mn-lt"/>
                <a:ea typeface="+mn-ea"/>
                <a:cs typeface="+mn-cs"/>
              </a:rPr>
              <a:t> каждому контейнеру, также можно использовать полный стек TCP/</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Затем </a:t>
            </a:r>
            <a:r>
              <a:rPr lang="ru-RU" sz="1200" b="1" i="0" kern="1200" dirty="0" smtClean="0">
                <a:solidFill>
                  <a:schemeClr val="tx1"/>
                </a:solidFill>
                <a:effectLst/>
                <a:latin typeface="+mn-lt"/>
                <a:ea typeface="+mn-ea"/>
                <a:cs typeface="+mn-cs"/>
              </a:rPr>
              <a:t>демон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направляет трафик</a:t>
            </a:r>
            <a:r>
              <a:rPr lang="ru-RU" sz="1200" b="0" i="0" kern="1200" dirty="0" smtClean="0">
                <a:solidFill>
                  <a:schemeClr val="tx1"/>
                </a:solidFill>
                <a:effectLst/>
                <a:latin typeface="+mn-lt"/>
                <a:ea typeface="+mn-ea"/>
                <a:cs typeface="+mn-cs"/>
              </a:rPr>
              <a:t> в контейнеры по их MAC-адресам. Вы можете изолировать свои сети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используя различные физические сетевые интерфейсы. Это используется в устаревших приложениях, которым требуется MAC-адрес.</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84</a:t>
            </a:fld>
            <a:endParaRPr lang="en-US"/>
          </a:p>
        </p:txBody>
      </p:sp>
    </p:spTree>
    <p:extLst>
      <p:ext uri="{BB962C8B-B14F-4D97-AF65-F5344CB8AC3E}">
        <p14:creationId xmlns:p14="http://schemas.microsoft.com/office/powerpoint/2010/main" val="36822130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https://itisgood.ru/2019/10/29/objasnenie-koncepcii-setej-v-docker/</a:t>
            </a:r>
          </a:p>
          <a:p>
            <a:endParaRPr lang="en-US" sz="1200" b="0" i="0" kern="12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None</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в сети такого типа контейнеры не подключены ни к одной сети и не имеют доступа к внешней сети или другим контейнерам. Итак, эта сеть используется, когда вы хотите полностью отключить сетевой стек в контейнере.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85</a:t>
            </a:fld>
            <a:endParaRPr lang="en-US"/>
          </a:p>
        </p:txBody>
      </p:sp>
    </p:spTree>
    <p:extLst>
      <p:ext uri="{BB962C8B-B14F-4D97-AF65-F5344CB8AC3E}">
        <p14:creationId xmlns:p14="http://schemas.microsoft.com/office/powerpoint/2010/main" val="23848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https://www.docker.com/ - </a:t>
            </a:r>
            <a:r>
              <a:rPr lang="ru-RU" sz="1200" b="0" i="0" u="none" strike="noStrike" kern="1200" baseline="0" dirty="0" smtClean="0">
                <a:solidFill>
                  <a:schemeClr val="tx1"/>
                </a:solidFill>
                <a:latin typeface="+mn-lt"/>
                <a:ea typeface="+mn-ea"/>
                <a:cs typeface="+mn-cs"/>
              </a:rPr>
              <a:t>официальный сайт</a:t>
            </a:r>
          </a:p>
          <a:p>
            <a:r>
              <a:rPr lang="en-US" baseline="0" dirty="0" smtClean="0"/>
              <a:t>https://www.yourtodo.ru/posts/docker-shpargalka/</a:t>
            </a:r>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4294932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86</a:t>
            </a:fld>
            <a:endParaRPr lang="en-US"/>
          </a:p>
        </p:txBody>
      </p:sp>
    </p:spTree>
    <p:extLst>
      <p:ext uri="{BB962C8B-B14F-4D97-AF65-F5344CB8AC3E}">
        <p14:creationId xmlns:p14="http://schemas.microsoft.com/office/powerpoint/2010/main" val="37762411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Как видите, в настоящее время существует несколько сетей, включая </a:t>
            </a:r>
            <a:r>
              <a:rPr lang="ru-RU" sz="1200" b="0"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 которые создаются автоматически при установке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 зависимости от контейнеров, которые я запускала в прошлом, есть также детали других пользовательских сетей.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87</a:t>
            </a:fld>
            <a:endParaRPr lang="en-US"/>
          </a:p>
        </p:txBody>
      </p:sp>
    </p:spTree>
    <p:extLst>
      <p:ext uri="{BB962C8B-B14F-4D97-AF65-F5344CB8AC3E}">
        <p14:creationId xmlns:p14="http://schemas.microsoft.com/office/powerpoint/2010/main" val="20248132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88</a:t>
            </a:fld>
            <a:endParaRPr lang="en-US"/>
          </a:p>
        </p:txBody>
      </p:sp>
    </p:spTree>
    <p:extLst>
      <p:ext uri="{BB962C8B-B14F-4D97-AF65-F5344CB8AC3E}">
        <p14:creationId xmlns:p14="http://schemas.microsoft.com/office/powerpoint/2010/main" val="27723842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89</a:t>
            </a:fld>
            <a:endParaRPr lang="en-US"/>
          </a:p>
        </p:txBody>
      </p:sp>
    </p:spTree>
    <p:extLst>
      <p:ext uri="{BB962C8B-B14F-4D97-AF65-F5344CB8AC3E}">
        <p14:creationId xmlns:p14="http://schemas.microsoft.com/office/powerpoint/2010/main" val="24226731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Команда</a:t>
            </a: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create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options</a:t>
            </a:r>
            <a:r>
              <a:rPr lang="ru-RU" sz="1200" b="0" i="0" kern="1200" dirty="0" smtClean="0">
                <a:solidFill>
                  <a:schemeClr val="tx1"/>
                </a:solidFill>
                <a:effectLst/>
                <a:latin typeface="+mn-lt"/>
                <a:ea typeface="+mn-ea"/>
                <a:cs typeface="+mn-cs"/>
              </a:rPr>
              <a:t>] NETWORK</a:t>
            </a:r>
          </a:p>
          <a:p>
            <a:r>
              <a:rPr lang="ru-RU" sz="1200" b="0" i="0" kern="1200" dirty="0" smtClean="0">
                <a:solidFill>
                  <a:schemeClr val="tx1"/>
                </a:solidFill>
                <a:effectLst/>
                <a:latin typeface="+mn-lt"/>
                <a:ea typeface="+mn-ea"/>
                <a:cs typeface="+mn-cs"/>
              </a:rPr>
              <a:t>позволяет нам создать свою собственную сеть докера. По умолчанию докер создаёт одну сеть, которая соотносится с </a:t>
            </a:r>
            <a:r>
              <a:rPr lang="ru-RU" sz="1200" b="0" i="0" kern="1200" dirty="0" err="1" smtClean="0">
                <a:solidFill>
                  <a:schemeClr val="tx1"/>
                </a:solidFill>
                <a:effectLst/>
                <a:latin typeface="+mn-lt"/>
                <a:ea typeface="+mn-ea"/>
                <a:cs typeface="+mn-cs"/>
              </a:rPr>
              <a:t>интефейсом</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docker0, </a:t>
            </a:r>
            <a:r>
              <a:rPr lang="ru-RU" sz="1200" b="0" i="0" kern="1200" dirty="0" smtClean="0">
                <a:solidFill>
                  <a:schemeClr val="tx1"/>
                </a:solidFill>
                <a:effectLst/>
                <a:latin typeface="+mn-lt"/>
                <a:ea typeface="+mn-ea"/>
                <a:cs typeface="+mn-cs"/>
              </a:rPr>
              <a:t>все контейнеры, запускаемые через </a:t>
            </a:r>
            <a:r>
              <a:rPr lang="ru-RU" sz="1200" b="0" i="1" kern="1200" dirty="0" err="1" smtClean="0">
                <a:solidFill>
                  <a:schemeClr val="tx1"/>
                </a:solidFill>
                <a:effectLst/>
                <a:latin typeface="+mn-lt"/>
                <a:ea typeface="+mn-ea"/>
                <a:cs typeface="+mn-cs"/>
              </a:rPr>
              <a:t>docker</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run</a:t>
            </a:r>
            <a:r>
              <a:rPr lang="ru-RU" sz="1200" b="0" i="1"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автоматически добавляются в эту сеть. Данную сеть нельзя удалить или изменить.</a:t>
            </a:r>
          </a:p>
          <a:p>
            <a:r>
              <a:rPr lang="ru-RU" sz="1200" b="0" i="0" kern="1200" dirty="0" smtClean="0">
                <a:solidFill>
                  <a:schemeClr val="tx1"/>
                </a:solidFill>
                <a:effectLst/>
                <a:latin typeface="+mn-lt"/>
                <a:ea typeface="+mn-ea"/>
                <a:cs typeface="+mn-cs"/>
              </a:rPr>
              <a:t>Наиболее используемыми опциями для данной команды являются:</a:t>
            </a: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subnet</a:t>
            </a:r>
            <a:r>
              <a:rPr lang="ru-RU" sz="1200" b="0" i="0" kern="1200" dirty="0" smtClean="0">
                <a:solidFill>
                  <a:schemeClr val="tx1"/>
                </a:solidFill>
                <a:effectLst/>
                <a:latin typeface="+mn-lt"/>
                <a:ea typeface="+mn-ea"/>
                <a:cs typeface="+mn-cs"/>
              </a:rPr>
              <a:t> - позволяет задать необходимую нам подсеть.</a:t>
            </a: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 позволяет задать диапазон динамических адресов, выдаваемых контейнерам при подключении</a:t>
            </a:r>
          </a:p>
          <a:p>
            <a:r>
              <a:rPr lang="ru-RU" sz="1200" b="0" i="0" kern="1200" dirty="0" smtClean="0">
                <a:solidFill>
                  <a:schemeClr val="tx1"/>
                </a:solidFill>
                <a:effectLst/>
                <a:latin typeface="+mn-lt"/>
                <a:ea typeface="+mn-ea"/>
                <a:cs typeface="+mn-cs"/>
              </a:rPr>
              <a:t>Таким образом, создание сети с маской 172.10.0.0/16 и диапазоном динамических адресов 172.10.240.0/20 выглядит так:</a:t>
            </a: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create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subnet</a:t>
            </a:r>
            <a:r>
              <a:rPr lang="ru-RU" sz="1200" b="0" i="0" kern="1200" dirty="0" smtClean="0">
                <a:solidFill>
                  <a:schemeClr val="tx1"/>
                </a:solidFill>
                <a:effectLst/>
                <a:latin typeface="+mn-lt"/>
                <a:ea typeface="+mn-ea"/>
                <a:cs typeface="+mn-cs"/>
              </a:rPr>
              <a:t> 172.10.0.0/16 --</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172.10.240.0/20 </a:t>
            </a:r>
            <a:r>
              <a:rPr lang="ru-RU" sz="1200" b="0" i="0" kern="1200" dirty="0" err="1" smtClean="0">
                <a:solidFill>
                  <a:schemeClr val="tx1"/>
                </a:solidFill>
                <a:effectLst/>
                <a:latin typeface="+mn-lt"/>
                <a:ea typeface="+mn-ea"/>
                <a:cs typeface="+mn-cs"/>
              </a:rPr>
              <a:t>my-net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контейнера в сеть нам потребуется команда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connect</a:t>
            </a:r>
            <a:endParaRPr lang="ru-RU" sz="1200" b="0" i="0" kern="1200" dirty="0" smtClean="0">
              <a:solidFill>
                <a:schemeClr val="tx1"/>
              </a:solidFill>
              <a:effectLst/>
              <a:latin typeface="+mn-lt"/>
              <a:ea typeface="+mn-ea"/>
              <a:cs typeface="+mn-cs"/>
            </a:endParaRP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connect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a:t>
            </a:r>
            <a:r>
              <a:rPr lang="ru-RU" sz="1200" b="0" i="0" kern="1200" dirty="0" smtClean="0">
                <a:solidFill>
                  <a:schemeClr val="tx1"/>
                </a:solidFill>
                <a:effectLst/>
                <a:latin typeface="+mn-lt"/>
                <a:ea typeface="+mn-ea"/>
                <a:cs typeface="+mn-cs"/>
              </a:rPr>
              <a:t> host1 --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172.10.241.2 </a:t>
            </a:r>
            <a:r>
              <a:rPr lang="ru-RU" sz="1200" b="0" i="0" kern="1200" dirty="0" err="1" smtClean="0">
                <a:solidFill>
                  <a:schemeClr val="tx1"/>
                </a:solidFill>
                <a:effectLst/>
                <a:latin typeface="+mn-lt"/>
                <a:ea typeface="+mn-ea"/>
                <a:cs typeface="+mn-cs"/>
              </a:rPr>
              <a:t>my-net</a:t>
            </a:r>
            <a:r>
              <a:rPr lang="ru-RU" sz="1200" b="0" i="0" kern="1200" dirty="0" smtClean="0">
                <a:solidFill>
                  <a:schemeClr val="tx1"/>
                </a:solidFill>
                <a:effectLst/>
                <a:latin typeface="+mn-lt"/>
                <a:ea typeface="+mn-ea"/>
                <a:cs typeface="+mn-cs"/>
              </a:rPr>
              <a:t> container1</a:t>
            </a:r>
          </a:p>
          <a:p>
            <a:r>
              <a:rPr lang="ru-RU" sz="1200" b="0" i="0" kern="1200" dirty="0" smtClean="0">
                <a:solidFill>
                  <a:schemeClr val="tx1"/>
                </a:solidFill>
                <a:effectLst/>
                <a:latin typeface="+mn-lt"/>
                <a:ea typeface="+mn-ea"/>
                <a:cs typeface="+mn-cs"/>
              </a:rPr>
              <a:t>Данная команда добавит контейнер с именем container1 в сеть </a:t>
            </a:r>
            <a:r>
              <a:rPr lang="ru-RU" sz="1200" b="0" i="0" kern="1200" dirty="0" err="1" smtClean="0">
                <a:solidFill>
                  <a:schemeClr val="tx1"/>
                </a:solidFill>
                <a:effectLst/>
                <a:latin typeface="+mn-lt"/>
                <a:ea typeface="+mn-ea"/>
                <a:cs typeface="+mn-cs"/>
              </a:rPr>
              <a:t>my-net</a:t>
            </a:r>
            <a:r>
              <a:rPr lang="ru-RU" sz="1200" b="0" i="0" kern="1200" dirty="0" smtClean="0">
                <a:solidFill>
                  <a:schemeClr val="tx1"/>
                </a:solidFill>
                <a:effectLst/>
                <a:latin typeface="+mn-lt"/>
                <a:ea typeface="+mn-ea"/>
                <a:cs typeface="+mn-cs"/>
              </a:rPr>
              <a:t> и присвоит ему адрес 172.10.241.2. Контейнер в сеть необходимо добавлять только один раз, после чего его можно останавливать и запускать заново, подключение к сети будет происходить автоматически с </a:t>
            </a:r>
            <a:r>
              <a:rPr lang="ru-RU" sz="1200" b="0" i="0" kern="1200" dirty="0" err="1" smtClean="0">
                <a:solidFill>
                  <a:schemeClr val="tx1"/>
                </a:solidFill>
                <a:effectLst/>
                <a:latin typeface="+mn-lt"/>
                <a:ea typeface="+mn-ea"/>
                <a:cs typeface="+mn-cs"/>
              </a:rPr>
              <a:t>присовением</a:t>
            </a:r>
            <a:r>
              <a:rPr lang="ru-RU" sz="1200" b="0" i="0" kern="1200" dirty="0" smtClean="0">
                <a:solidFill>
                  <a:schemeClr val="tx1"/>
                </a:solidFill>
                <a:effectLst/>
                <a:latin typeface="+mn-lt"/>
                <a:ea typeface="+mn-ea"/>
                <a:cs typeface="+mn-cs"/>
              </a:rPr>
              <a:t> адреса, </a:t>
            </a:r>
            <a:r>
              <a:rPr lang="ru-RU" sz="1200" b="0" i="0" kern="1200" dirty="0" err="1" smtClean="0">
                <a:solidFill>
                  <a:schemeClr val="tx1"/>
                </a:solidFill>
                <a:effectLst/>
                <a:latin typeface="+mn-lt"/>
                <a:ea typeface="+mn-ea"/>
                <a:cs typeface="+mn-cs"/>
              </a:rPr>
              <a:t>указаного</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В случае, если этот адрес уже занят, запуск контейнера провалится. Поэтому следует выделять адреса за пределами диапазона, </a:t>
            </a:r>
            <a:r>
              <a:rPr lang="ru-RU" sz="1200" b="0" i="0" kern="1200" dirty="0" err="1" smtClean="0">
                <a:solidFill>
                  <a:schemeClr val="tx1"/>
                </a:solidFill>
                <a:effectLst/>
                <a:latin typeface="+mn-lt"/>
                <a:ea typeface="+mn-ea"/>
                <a:cs typeface="+mn-cs"/>
              </a:rPr>
              <a:t>указаного</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Опция --</a:t>
            </a:r>
            <a:r>
              <a:rPr lang="ru-RU" sz="1200" b="0" i="0" kern="1200" dirty="0" err="1" smtClean="0">
                <a:solidFill>
                  <a:schemeClr val="tx1"/>
                </a:solidFill>
                <a:effectLst/>
                <a:latin typeface="+mn-lt"/>
                <a:ea typeface="+mn-ea"/>
                <a:cs typeface="+mn-cs"/>
              </a:rPr>
              <a:t>alias</a:t>
            </a:r>
            <a:r>
              <a:rPr lang="ru-RU" sz="1200" b="0" i="0" kern="1200" dirty="0" smtClean="0">
                <a:solidFill>
                  <a:schemeClr val="tx1"/>
                </a:solidFill>
                <a:effectLst/>
                <a:latin typeface="+mn-lt"/>
                <a:ea typeface="+mn-ea"/>
                <a:cs typeface="+mn-cs"/>
              </a:rPr>
              <a:t> позволяет задать имя контейнера, по которому можно будет обращаться к нему из сети. Кроме того, контейнер можно добавить в сеть добавив опции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network-alias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в команду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Чтобы создать сеть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упомяните хост с флагом -</a:t>
            </a:r>
            <a:r>
              <a:rPr lang="ru-RU" sz="1200" b="0" i="0" kern="1200" dirty="0" err="1" smtClean="0">
                <a:solidFill>
                  <a:schemeClr val="tx1"/>
                </a:solidFill>
                <a:effectLst/>
                <a:latin typeface="+mn-lt"/>
                <a:ea typeface="+mn-ea"/>
                <a:cs typeface="+mn-cs"/>
              </a:rPr>
              <a:t>driver</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приведенном ниже примере возвращается ошибка, поскольку разрешен только один экземпляр сети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который уже работал ранее.</a:t>
            </a:r>
          </a:p>
          <a:p>
            <a:r>
              <a:rPr lang="ru-RU" sz="1200" b="0" i="0" kern="1200" dirty="0" smtClean="0">
                <a:solidFill>
                  <a:schemeClr val="tx1"/>
                </a:solidFill>
                <a:effectLst/>
                <a:latin typeface="+mn-lt"/>
                <a:ea typeface="+mn-ea"/>
                <a:cs typeface="+mn-cs"/>
              </a:rPr>
              <a:t>Таким образом, эта команда не будет создавать другую сеть хоста.</a:t>
            </a:r>
          </a:p>
          <a:p>
            <a:r>
              <a:rPr lang="en-US" i="1" dirty="0" smtClean="0"/>
              <a:t>$ </a:t>
            </a:r>
            <a:r>
              <a:rPr lang="en-US" i="1" dirty="0" err="1" smtClean="0"/>
              <a:t>docker</a:t>
            </a:r>
            <a:r>
              <a:rPr lang="en-US" i="1" dirty="0" smtClean="0"/>
              <a:t> network create --driver host itisgood_network_3 </a:t>
            </a:r>
          </a:p>
          <a:p>
            <a:r>
              <a:rPr lang="en-US" i="1" dirty="0" smtClean="0"/>
              <a:t>Error response from daemon: only one instance of "host" network is allowed</a:t>
            </a:r>
            <a:endParaRPr lang="ru-RU" i="1" dirty="0"/>
          </a:p>
        </p:txBody>
      </p:sp>
      <p:sp>
        <p:nvSpPr>
          <p:cNvPr id="4" name="Номер слайда 3"/>
          <p:cNvSpPr>
            <a:spLocks noGrp="1"/>
          </p:cNvSpPr>
          <p:nvPr>
            <p:ph type="sldNum" sz="quarter" idx="10"/>
          </p:nvPr>
        </p:nvSpPr>
        <p:spPr/>
        <p:txBody>
          <a:bodyPr/>
          <a:lstStyle/>
          <a:p>
            <a:fld id="{E33E2D1D-25A5-45DC-B24F-AC401B916F32}" type="slidenum">
              <a:rPr lang="en-US" smtClean="0"/>
              <a:t>90</a:t>
            </a:fld>
            <a:endParaRPr lang="en-US"/>
          </a:p>
        </p:txBody>
      </p:sp>
    </p:spTree>
    <p:extLst>
      <p:ext uri="{BB962C8B-B14F-4D97-AF65-F5344CB8AC3E}">
        <p14:creationId xmlns:p14="http://schemas.microsoft.com/office/powerpoint/2010/main" val="33787424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Я запускаю простой серверный </a:t>
            </a:r>
            <a:r>
              <a:rPr lang="ru-RU" sz="1200" b="0" i="0" kern="1200" dirty="0" err="1" smtClean="0">
                <a:solidFill>
                  <a:schemeClr val="tx1"/>
                </a:solidFill>
                <a:effectLst/>
                <a:latin typeface="+mn-lt"/>
                <a:ea typeface="+mn-ea"/>
                <a:cs typeface="+mn-cs"/>
              </a:rPr>
              <a:t>Apache</a:t>
            </a:r>
            <a:r>
              <a:rPr lang="ru-RU" sz="1200" b="0" i="0" kern="1200" dirty="0" smtClean="0">
                <a:solidFill>
                  <a:schemeClr val="tx1"/>
                </a:solidFill>
                <a:effectLst/>
                <a:latin typeface="+mn-lt"/>
                <a:ea typeface="+mn-ea"/>
                <a:cs typeface="+mn-cs"/>
              </a:rPr>
              <a:t> в приведенной команде.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err="1" smtClean="0"/>
              <a:t>docker</a:t>
            </a:r>
            <a:r>
              <a:rPr lang="en-US" dirty="0" smtClean="0"/>
              <a:t> network inspect </a:t>
            </a:r>
            <a:r>
              <a:rPr lang="en-US" dirty="0" err="1" smtClean="0"/>
              <a:t>itisgood_network</a:t>
            </a:r>
            <a:r>
              <a:rPr lang="en-US" dirty="0" smtClean="0"/>
              <a:t>  - </a:t>
            </a:r>
            <a:r>
              <a:rPr lang="ru-RU" dirty="0" smtClean="0"/>
              <a:t>инспектирую</a:t>
            </a:r>
            <a:r>
              <a:rPr lang="ru-RU" baseline="0" dirty="0" smtClean="0"/>
              <a:t> сеть, в ней два контейнера (их имена надо использовать при отключении сети)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91</a:t>
            </a:fld>
            <a:endParaRPr lang="en-US"/>
          </a:p>
        </p:txBody>
      </p:sp>
    </p:spTree>
    <p:extLst>
      <p:ext uri="{BB962C8B-B14F-4D97-AF65-F5344CB8AC3E}">
        <p14:creationId xmlns:p14="http://schemas.microsoft.com/office/powerpoint/2010/main" val="5216005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остался</a:t>
            </a:r>
            <a:r>
              <a:rPr lang="ru-RU" sz="1200" b="0" i="0" kern="1200" baseline="0" dirty="0" smtClean="0">
                <a:solidFill>
                  <a:schemeClr val="tx1"/>
                </a:solidFill>
                <a:effectLst/>
                <a:latin typeface="+mn-lt"/>
                <a:ea typeface="+mn-ea"/>
                <a:cs typeface="+mn-cs"/>
              </a:rPr>
              <a:t> только один контейнер</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92</a:t>
            </a:fld>
            <a:endParaRPr lang="en-US"/>
          </a:p>
        </p:txBody>
      </p:sp>
    </p:spTree>
    <p:extLst>
      <p:ext uri="{BB962C8B-B14F-4D97-AF65-F5344CB8AC3E}">
        <p14:creationId xmlns:p14="http://schemas.microsoft.com/office/powerpoint/2010/main" val="1013401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93</a:t>
            </a:fld>
            <a:endParaRPr lang="en-US"/>
          </a:p>
        </p:txBody>
      </p:sp>
    </p:spTree>
    <p:extLst>
      <p:ext uri="{BB962C8B-B14F-4D97-AF65-F5344CB8AC3E}">
        <p14:creationId xmlns:p14="http://schemas.microsoft.com/office/powerpoint/2010/main" val="19918546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https://itisgood.ru/2019/10/29/objasnenie-koncepcii-setej-v-docker/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создать сеть </a:t>
            </a:r>
            <a:r>
              <a:rPr lang="en-US" sz="1200" b="0" i="0" kern="1200" dirty="0"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и запустить в ней три контейнера, проверить взаимодействие</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94</a:t>
            </a:fld>
            <a:endParaRPr lang="en-US"/>
          </a:p>
        </p:txBody>
      </p:sp>
    </p:spTree>
    <p:extLst>
      <p:ext uri="{BB962C8B-B14F-4D97-AF65-F5344CB8AC3E}">
        <p14:creationId xmlns:p14="http://schemas.microsoft.com/office/powerpoint/2010/main" val="27027103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создать сеть </a:t>
            </a:r>
            <a:r>
              <a:rPr lang="en-US" sz="1200" b="0" i="0" kern="1200" dirty="0"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и запустить в ней три контейнера, проверить взаимодействие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Вот как присоединиться к контейнеру, а затем использовать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-d с последующим подчеркиванием для отсоединения:</a:t>
            </a: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attach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my-container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-d, _»</a:t>
            </a:r>
          </a:p>
          <a:p>
            <a:r>
              <a:rPr lang="ru-RU" sz="1200" b="0" i="0" kern="1200" dirty="0" smtClean="0">
                <a:solidFill>
                  <a:schemeClr val="tx1"/>
                </a:solidFill>
                <a:effectLst/>
                <a:latin typeface="+mn-lt"/>
                <a:ea typeface="+mn-ea"/>
                <a:cs typeface="+mn-cs"/>
              </a:rPr>
              <a:t>Флаг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использует тот же формат последовательности клавиш, что и параметр конфигурации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Флаг отменяет настройку </a:t>
            </a:r>
            <a:r>
              <a:rPr lang="ru-RU" sz="1200" b="0" i="0" kern="1200" dirty="0" err="1" smtClean="0">
                <a:solidFill>
                  <a:schemeClr val="tx1"/>
                </a:solidFill>
                <a:effectLst/>
                <a:latin typeface="+mn-lt"/>
                <a:ea typeface="+mn-ea"/>
                <a:cs typeface="+mn-cs"/>
              </a:rPr>
              <a:t>docker.json</a:t>
            </a:r>
            <a:r>
              <a:rPr lang="ru-RU" sz="1200" b="0" i="0" kern="1200" dirty="0" smtClean="0">
                <a:solidFill>
                  <a:schemeClr val="tx1"/>
                </a:solidFill>
                <a:effectLst/>
                <a:latin typeface="+mn-lt"/>
                <a:ea typeface="+mn-ea"/>
                <a:cs typeface="+mn-cs"/>
              </a:rPr>
              <a:t>; это, в свою очередь, отменяет последовательность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 умолчанию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-P /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-Q.</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95</a:t>
            </a:fld>
            <a:endParaRPr lang="en-US"/>
          </a:p>
        </p:txBody>
      </p:sp>
    </p:spTree>
    <p:extLst>
      <p:ext uri="{BB962C8B-B14F-4D97-AF65-F5344CB8AC3E}">
        <p14:creationId xmlns:p14="http://schemas.microsoft.com/office/powerpoint/2010/main" val="88565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решает проблемы</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42841104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https://habr.com/ru/companies/ruvds/articles/440660/</a:t>
            </a:r>
            <a:endParaRPr lang="ru-RU" dirty="0" smtClean="0"/>
          </a:p>
          <a:p>
            <a:r>
              <a:rPr lang="en-US" dirty="0" smtClean="0"/>
              <a:t>https://www.yourtodo.ru/posts/docker-shpargalka/</a:t>
            </a:r>
            <a:endParaRPr lang="ru-RU" dirty="0" smtClean="0"/>
          </a:p>
          <a:p>
            <a:r>
              <a:rPr lang="en-US" dirty="0" smtClean="0"/>
              <a:t>https://tproger.ru/articles/raspilit-monolit-na-mikroservisy-polnaya-wpargalka-po-rabote-s-doker</a:t>
            </a:r>
            <a:endParaRPr lang="ru-RU" dirty="0" smtClean="0"/>
          </a:p>
          <a:p>
            <a:r>
              <a:rPr lang="en-US" dirty="0" smtClean="0"/>
              <a:t>https://studylib.net/doc/27003336/docker-instrukciya-dlya-nachinayushhih</a:t>
            </a:r>
            <a:r>
              <a:rPr lang="ru-RU" dirty="0" smtClean="0"/>
              <a:t> </a:t>
            </a:r>
          </a:p>
          <a:p>
            <a:r>
              <a:rPr lang="en-US" dirty="0" smtClean="0"/>
              <a:t>https://tproger.ru/articles/raspilit-monolit-na-mikroservisy-polnaya-wpargalka-po-rabote-s-doker</a:t>
            </a:r>
            <a:endParaRPr lang="ru-RU" dirty="0" smtClean="0"/>
          </a:p>
          <a:p>
            <a:r>
              <a:rPr lang="en-US" dirty="0" smtClean="0"/>
              <a:t>https://habr.com/ru/articles/346634/</a:t>
            </a:r>
            <a:r>
              <a:rPr lang="ru-RU" smtClean="0"/>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96</a:t>
            </a:fld>
            <a:endParaRPr lang="en-US"/>
          </a:p>
        </p:txBody>
      </p:sp>
    </p:spTree>
    <p:extLst>
      <p:ext uri="{BB962C8B-B14F-4D97-AF65-F5344CB8AC3E}">
        <p14:creationId xmlns:p14="http://schemas.microsoft.com/office/powerpoint/2010/main" val="312078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2/14/2024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2/14/2024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2/14/2024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mmand-line_interface"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ecr/"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docs.docker.com/docker-hub/repos/" TargetMode="External"/><Relationship Id="rId4" Type="http://schemas.openxmlformats.org/officeDocument/2006/relationships/hyperlink" Target="https://cloud.google.com/container-regist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7.tmp"/><Relationship Id="rId4" Type="http://schemas.openxmlformats.org/officeDocument/2006/relationships/image" Target="../media/image16.tm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3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34.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tmp"/></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tmp"/></Relationships>
</file>

<file path=ppt/slides/_rels/slide3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localhost/tutorial/our-applic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erriblecode.com/blog/how-docker-images-work-union-file-systems-for-dummie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docs.docker.com/engine/reference/commandline/build/"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8.tmp"/></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docker.com/compose/"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hub.docker.com/_/phpmyadmin"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54.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1.tmp"/></Relationships>
</file>

<file path=ppt/slides/_rels/slide59.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4.tmp"/></Relationships>
</file>

<file path=ppt/slides/_rels/slide69.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0.tmp"/></Relationships>
</file>

<file path=ppt/slides/_rels/slide74.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owto.com/ru" TargetMode="External"/><Relationship Id="rId5" Type="http://schemas.openxmlformats.org/officeDocument/2006/relationships/hyperlink" Target="https://k21academy.com/docker-kubernetes/docker-networking-different-types-of-networking-overview-for-beginners/" TargetMode="External"/><Relationship Id="rId4" Type="http://schemas.openxmlformats.org/officeDocument/2006/relationships/hyperlink" Target="https://hub.docker.com/"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4.tmp"/><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78.tmp"/><Relationship Id="rId4" Type="http://schemas.openxmlformats.org/officeDocument/2006/relationships/image" Target="../media/image77.tmp"/></Relationships>
</file>

<file path=ppt/slides/_rels/slide92.xml.rels><?xml version="1.0" encoding="UTF-8" standalone="yes"?>
<Relationships xmlns="http://schemas.openxmlformats.org/package/2006/relationships"><Relationship Id="rId3" Type="http://schemas.openxmlformats.org/officeDocument/2006/relationships/image" Target="../media/image79.tmp"/><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80.tmp"/></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stackoverflow.com/questions/45142528/docker-what-is-a-dangling-image-and-what-is-an-unused-image/45143234#45143234" TargetMode="External"/><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8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Избранные главы информатики</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dirty="0" smtClean="0"/>
              <a:t>2</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93" y="167334"/>
            <a:ext cx="10058400" cy="707310"/>
          </a:xfrm>
        </p:spPr>
        <p:txBody>
          <a:bodyPr>
            <a:normAutofit fontScale="90000"/>
          </a:bodyPr>
          <a:lstStyle/>
          <a:p>
            <a:r>
              <a:rPr lang="en-US" dirty="0" smtClean="0"/>
              <a:t>Docker</a:t>
            </a:r>
            <a:r>
              <a:rPr lang="ru-RU" dirty="0" smtClean="0"/>
              <a:t> - Архитектура</a:t>
            </a:r>
            <a:endParaRPr lang="ru-RU" dirty="0"/>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1099" y="940230"/>
            <a:ext cx="9396571" cy="4468647"/>
          </a:xfrm>
        </p:spPr>
      </p:pic>
      <p:sp>
        <p:nvSpPr>
          <p:cNvPr id="3" name="Прямоугольник 2"/>
          <p:cNvSpPr/>
          <p:nvPr/>
        </p:nvSpPr>
        <p:spPr>
          <a:xfrm>
            <a:off x="0" y="5103674"/>
            <a:ext cx="12082007" cy="1754326"/>
          </a:xfrm>
          <a:prstGeom prst="rect">
            <a:avLst/>
          </a:prstGeom>
        </p:spPr>
        <p:txBody>
          <a:bodyPr wrap="square">
            <a:spAutoFit/>
          </a:bodyPr>
          <a:lstStyle/>
          <a:p>
            <a:r>
              <a:rPr lang="ru-RU" dirty="0" err="1"/>
              <a:t>Docker</a:t>
            </a:r>
            <a:r>
              <a:rPr lang="ru-RU" dirty="0"/>
              <a:t> использует архитектуру клиент-сервер, которая включает в себя 3 основных </a:t>
            </a:r>
            <a:r>
              <a:rPr lang="ru-RU" dirty="0" smtClean="0"/>
              <a:t>компонента</a:t>
            </a:r>
          </a:p>
          <a:p>
            <a:r>
              <a:rPr lang="ru-RU" dirty="0" smtClean="0"/>
              <a:t>Клиент </a:t>
            </a:r>
            <a:r>
              <a:rPr lang="ru-RU" dirty="0" err="1"/>
              <a:t>Docker</a:t>
            </a:r>
            <a:r>
              <a:rPr lang="ru-RU" dirty="0"/>
              <a:t> взаимодействует с демоном </a:t>
            </a:r>
            <a:r>
              <a:rPr lang="ru-RU" dirty="0" err="1" smtClean="0"/>
              <a:t>Docker</a:t>
            </a:r>
            <a:r>
              <a:rPr lang="ru-RU" dirty="0" smtClean="0"/>
              <a:t>. </a:t>
            </a:r>
            <a:endParaRPr lang="ru-RU" dirty="0"/>
          </a:p>
          <a:p>
            <a:r>
              <a:rPr lang="ru-RU" dirty="0"/>
              <a:t>Клиент </a:t>
            </a:r>
            <a:r>
              <a:rPr lang="ru-RU" dirty="0" err="1"/>
              <a:t>Docker</a:t>
            </a:r>
            <a:r>
              <a:rPr lang="ru-RU" dirty="0"/>
              <a:t> и демон взаимодействуют с помощью REST API, через сокеты UNIX или сетевой интерфейс</a:t>
            </a:r>
            <a:r>
              <a:rPr lang="ru-RU" dirty="0" smtClean="0"/>
              <a:t>.</a:t>
            </a:r>
          </a:p>
          <a:p>
            <a:r>
              <a:rPr lang="ru-RU" dirty="0"/>
              <a:t>Демон прослушивает запросы, отправленные через API </a:t>
            </a:r>
            <a:r>
              <a:rPr lang="ru-RU" dirty="0" err="1"/>
              <a:t>Docker</a:t>
            </a:r>
            <a:r>
              <a:rPr lang="ru-RU" dirty="0"/>
              <a:t> </a:t>
            </a:r>
            <a:r>
              <a:rPr lang="ru-RU" dirty="0" err="1"/>
              <a:t>Engine</a:t>
            </a:r>
            <a:r>
              <a:rPr lang="ru-RU" dirty="0"/>
              <a:t>, и управляет объектами </a:t>
            </a:r>
            <a:r>
              <a:rPr lang="ru-RU" dirty="0" err="1"/>
              <a:t>Docker</a:t>
            </a:r>
            <a:r>
              <a:rPr lang="ru-RU" dirty="0"/>
              <a:t>, такими как образы, контейнеры, сети и тома.</a:t>
            </a:r>
            <a:endParaRPr lang="ru-RU" baseline="30000" dirty="0"/>
          </a:p>
          <a:p>
            <a:endParaRPr lang="ru-RU" dirty="0"/>
          </a:p>
        </p:txBody>
      </p:sp>
    </p:spTree>
    <p:extLst>
      <p:ext uri="{BB962C8B-B14F-4D97-AF65-F5344CB8AC3E}">
        <p14:creationId xmlns:p14="http://schemas.microsoft.com/office/powerpoint/2010/main" val="8819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7542"/>
            <a:ext cx="4227443" cy="708025"/>
          </a:xfrm>
        </p:spPr>
        <p:txBody>
          <a:bodyPr>
            <a:normAutofit fontScale="90000"/>
          </a:bodyPr>
          <a:lstStyle/>
          <a:p>
            <a:r>
              <a:rPr lang="en-US" dirty="0" smtClean="0"/>
              <a:t>Docker</a:t>
            </a:r>
            <a:r>
              <a:rPr lang="ru-RU" dirty="0" smtClean="0"/>
              <a:t> - </a:t>
            </a:r>
            <a:r>
              <a:rPr lang="ru-RU" b="1" dirty="0"/>
              <a:t>Объекты</a:t>
            </a:r>
            <a:endParaRPr lang="ru-RU" dirty="0"/>
          </a:p>
        </p:txBody>
      </p:sp>
      <p:sp>
        <p:nvSpPr>
          <p:cNvPr id="5" name="Прямоугольник 4"/>
          <p:cNvSpPr/>
          <p:nvPr/>
        </p:nvSpPr>
        <p:spPr>
          <a:xfrm>
            <a:off x="218661" y="675933"/>
            <a:ext cx="11973339" cy="5837495"/>
          </a:xfrm>
          <a:prstGeom prst="rect">
            <a:avLst/>
          </a:prstGeom>
        </p:spPr>
        <p:txBody>
          <a:bodyPr wrap="square">
            <a:spAutoFit/>
          </a:bodyPr>
          <a:lstStyle/>
          <a:p>
            <a:pPr marL="0" lvl="1"/>
            <a:r>
              <a:rPr lang="ru-RU" sz="2800" b="1" dirty="0" smtClean="0"/>
              <a:t>Контейнер</a:t>
            </a:r>
            <a:r>
              <a:rPr lang="ru-RU" sz="2800" dirty="0" smtClean="0"/>
              <a:t> </a:t>
            </a:r>
            <a:r>
              <a:rPr lang="ru-RU" sz="2800" dirty="0" err="1"/>
              <a:t>Docker</a:t>
            </a:r>
            <a:r>
              <a:rPr lang="ru-RU" sz="2800" dirty="0"/>
              <a:t> — это стандартизированная инкапсулированная среда, в которой выполняются </a:t>
            </a:r>
            <a:r>
              <a:rPr lang="ru-RU" sz="2800" dirty="0" smtClean="0"/>
              <a:t>приложения, программный </a:t>
            </a:r>
            <a:r>
              <a:rPr lang="ru-RU" sz="2800" dirty="0"/>
              <a:t>пакет </a:t>
            </a:r>
            <a:r>
              <a:rPr lang="ru-RU" sz="2800" dirty="0" smtClean="0"/>
              <a:t>со </a:t>
            </a:r>
            <a:r>
              <a:rPr lang="ru-RU" sz="2800" dirty="0"/>
              <a:t>всем, что необходимо приложению для </a:t>
            </a:r>
            <a:r>
              <a:rPr lang="ru-RU" sz="2800" dirty="0" smtClean="0"/>
              <a:t>запуска:</a:t>
            </a:r>
            <a:r>
              <a:rPr lang="ru-RU" sz="2800" dirty="0"/>
              <a:t> </a:t>
            </a:r>
            <a:r>
              <a:rPr lang="ru-RU" sz="2800" dirty="0" smtClean="0"/>
              <a:t>операционная система, </a:t>
            </a:r>
            <a:r>
              <a:rPr lang="ru-RU" sz="2800" dirty="0"/>
              <a:t>код приложения, </a:t>
            </a:r>
            <a:r>
              <a:rPr lang="ru-RU" sz="2800" dirty="0" smtClean="0"/>
              <a:t>среда </a:t>
            </a:r>
            <a:r>
              <a:rPr lang="ru-RU" sz="2800" dirty="0"/>
              <a:t>выполнения, системные инструменты, системные библиотеки и т. </a:t>
            </a:r>
            <a:r>
              <a:rPr lang="ru-RU" sz="2800" dirty="0" smtClean="0"/>
              <a:t>д. Управляется </a:t>
            </a:r>
            <a:r>
              <a:rPr lang="ru-RU" sz="2800" dirty="0"/>
              <a:t>с помощью </a:t>
            </a:r>
            <a:r>
              <a:rPr lang="ru-RU" sz="2800" dirty="0" err="1"/>
              <a:t>Docker</a:t>
            </a:r>
            <a:r>
              <a:rPr lang="ru-RU" sz="2800" dirty="0"/>
              <a:t> API или </a:t>
            </a:r>
            <a:r>
              <a:rPr lang="ru-RU" sz="2800" dirty="0">
                <a:hlinkClick r:id="rId3" tooltip="Интерфейс командной строки"/>
              </a:rPr>
              <a:t>CLI</a:t>
            </a:r>
            <a:r>
              <a:rPr lang="ru-RU" sz="2800" dirty="0"/>
              <a:t> </a:t>
            </a:r>
            <a:r>
              <a:rPr lang="ru-RU" sz="2800" dirty="0" smtClean="0"/>
              <a:t>.</a:t>
            </a:r>
          </a:p>
          <a:p>
            <a:pPr marL="0" lvl="1"/>
            <a:endParaRPr lang="ru-RU" sz="2800" baseline="30000" dirty="0"/>
          </a:p>
          <a:p>
            <a:pPr marL="0" lvl="1"/>
            <a:r>
              <a:rPr lang="ru-RU" sz="2800" b="1" dirty="0"/>
              <a:t>Образ</a:t>
            </a:r>
            <a:r>
              <a:rPr lang="ru-RU" sz="2800" dirty="0"/>
              <a:t> </a:t>
            </a:r>
            <a:r>
              <a:rPr lang="ru-RU" sz="2800" dirty="0" err="1"/>
              <a:t>Docker</a:t>
            </a:r>
            <a:r>
              <a:rPr lang="ru-RU" sz="2800" dirty="0"/>
              <a:t> — это шаблон только для чтения, используемый для создания </a:t>
            </a:r>
            <a:r>
              <a:rPr lang="ru-RU" sz="2800" dirty="0" smtClean="0"/>
              <a:t>контейнеров. Используются </a:t>
            </a:r>
            <a:r>
              <a:rPr lang="ru-RU" sz="2800" dirty="0"/>
              <a:t>для хранения и доставки приложений.  </a:t>
            </a:r>
            <a:r>
              <a:rPr lang="ru-RU" sz="2800" dirty="0" smtClean="0"/>
              <a:t>Может </a:t>
            </a:r>
            <a:r>
              <a:rPr lang="ru-RU" sz="2800" dirty="0"/>
              <a:t>быть несколько и за счет них вы наполняете общий контейнер (проект). Контейнер состоит из образов (готовых решений) и вашего кода.</a:t>
            </a:r>
            <a:endParaRPr lang="ru-RU" sz="2800" dirty="0" smtClean="0"/>
          </a:p>
          <a:p>
            <a:pPr marL="0" lvl="1"/>
            <a:endParaRPr lang="ru-RU" sz="2800" baseline="30000" dirty="0"/>
          </a:p>
          <a:p>
            <a:pPr marL="0" lvl="1"/>
            <a:r>
              <a:rPr lang="ru-RU" sz="2800" b="1" dirty="0"/>
              <a:t>Служба</a:t>
            </a:r>
            <a:r>
              <a:rPr lang="ru-RU" sz="2800" dirty="0"/>
              <a:t> </a:t>
            </a:r>
            <a:r>
              <a:rPr lang="ru-RU" sz="2800" dirty="0" err="1"/>
              <a:t>Docker</a:t>
            </a:r>
            <a:r>
              <a:rPr lang="ru-RU" sz="2800" dirty="0"/>
              <a:t> позволяет масштабировать контейнеры между несколькими демонами </a:t>
            </a:r>
            <a:r>
              <a:rPr lang="ru-RU" sz="2800" dirty="0" err="1"/>
              <a:t>Docker</a:t>
            </a:r>
            <a:r>
              <a:rPr lang="ru-RU" sz="2800" dirty="0"/>
              <a:t>. Результат известен как </a:t>
            </a:r>
            <a:r>
              <a:rPr lang="ru-RU" sz="2800" i="1" dirty="0"/>
              <a:t>рой</a:t>
            </a:r>
            <a:r>
              <a:rPr lang="ru-RU" sz="2800" dirty="0"/>
              <a:t> </a:t>
            </a:r>
            <a:r>
              <a:rPr lang="ru-RU" sz="2800" dirty="0" smtClean="0"/>
              <a:t>- </a:t>
            </a:r>
            <a:r>
              <a:rPr lang="ru-RU" sz="2800" dirty="0"/>
              <a:t>набор взаимодействующих демонов, которые взаимодействуют через </a:t>
            </a:r>
            <a:r>
              <a:rPr lang="ru-RU" sz="2800" dirty="0" err="1"/>
              <a:t>Docker</a:t>
            </a:r>
            <a:r>
              <a:rPr lang="ru-RU" sz="2800" dirty="0"/>
              <a:t> API</a:t>
            </a:r>
            <a:r>
              <a:rPr lang="ru-RU" sz="2800" dirty="0" smtClean="0"/>
              <a:t>.</a:t>
            </a:r>
            <a:endParaRPr lang="ru-RU" sz="2800" dirty="0"/>
          </a:p>
        </p:txBody>
      </p:sp>
      <p:sp>
        <p:nvSpPr>
          <p:cNvPr id="6" name="Прямоугольник 5"/>
          <p:cNvSpPr/>
          <p:nvPr/>
        </p:nvSpPr>
        <p:spPr>
          <a:xfrm>
            <a:off x="131975" y="6351697"/>
            <a:ext cx="11906054" cy="461665"/>
          </a:xfrm>
          <a:prstGeom prst="rect">
            <a:avLst/>
          </a:prstGeom>
        </p:spPr>
        <p:txBody>
          <a:bodyPr wrap="square">
            <a:spAutoFit/>
          </a:bodyPr>
          <a:lstStyle/>
          <a:p>
            <a:r>
              <a:rPr lang="ru-RU" sz="1200" dirty="0"/>
              <a:t>Поскольку образ содержит файловую систему контейнера, он должен содержать все необходимое для запуска приложения — все зависимости, конфигурации,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p>
        </p:txBody>
      </p:sp>
    </p:spTree>
    <p:extLst>
      <p:ext uri="{BB962C8B-B14F-4D97-AF65-F5344CB8AC3E}">
        <p14:creationId xmlns:p14="http://schemas.microsoft.com/office/powerpoint/2010/main" val="52470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166688"/>
            <a:ext cx="10058400" cy="708025"/>
          </a:xfrm>
        </p:spPr>
        <p:txBody>
          <a:bodyPr>
            <a:normAutofit fontScale="90000"/>
          </a:bodyPr>
          <a:lstStyle/>
          <a:p>
            <a:r>
              <a:rPr lang="en-US" dirty="0" smtClean="0"/>
              <a:t>Docker</a:t>
            </a:r>
            <a:r>
              <a:rPr lang="ru-RU" dirty="0" smtClean="0"/>
              <a:t> - </a:t>
            </a:r>
            <a:r>
              <a:rPr lang="ru-RU" b="1" dirty="0"/>
              <a:t>Объекты</a:t>
            </a:r>
            <a:endParaRPr lang="ru-RU" dirty="0"/>
          </a:p>
        </p:txBody>
      </p:sp>
      <p:sp>
        <p:nvSpPr>
          <p:cNvPr id="5" name="Прямоугольник 4"/>
          <p:cNvSpPr/>
          <p:nvPr/>
        </p:nvSpPr>
        <p:spPr>
          <a:xfrm>
            <a:off x="212781" y="1273958"/>
            <a:ext cx="11787809" cy="4770537"/>
          </a:xfrm>
          <a:prstGeom prst="rect">
            <a:avLst/>
          </a:prstGeom>
        </p:spPr>
        <p:txBody>
          <a:bodyPr wrap="square">
            <a:spAutoFit/>
          </a:bodyPr>
          <a:lstStyle/>
          <a:p>
            <a:r>
              <a:rPr lang="ru-RU" sz="2800" b="1" dirty="0" smtClean="0"/>
              <a:t>Реестры</a:t>
            </a:r>
            <a:r>
              <a:rPr lang="ru-RU" sz="2800" b="1" dirty="0"/>
              <a:t>:</a:t>
            </a:r>
            <a:r>
              <a:rPr lang="ru-RU" sz="2800" dirty="0"/>
              <a:t> Реестр </a:t>
            </a:r>
            <a:r>
              <a:rPr lang="ru-RU" sz="2800" dirty="0" err="1"/>
              <a:t>Docker</a:t>
            </a:r>
            <a:r>
              <a:rPr lang="ru-RU" sz="2800" dirty="0"/>
              <a:t> — это хранилище образов </a:t>
            </a:r>
            <a:r>
              <a:rPr lang="ru-RU" sz="2800" dirty="0" err="1"/>
              <a:t>Docker</a:t>
            </a:r>
            <a:r>
              <a:rPr lang="ru-RU" sz="2800" dirty="0"/>
              <a:t>. </a:t>
            </a:r>
            <a:r>
              <a:rPr lang="ru-RU" sz="2000" dirty="0"/>
              <a:t>Клиенты </a:t>
            </a:r>
            <a:r>
              <a:rPr lang="ru-RU" sz="2000" dirty="0" err="1"/>
              <a:t>Docker</a:t>
            </a:r>
            <a:r>
              <a:rPr lang="ru-RU" sz="2000" dirty="0"/>
              <a:t> подключаются к реестрам, чтобы загружать («вытягивать») образы для использования или выгружать («проталкивать») созданные ими образы. </a:t>
            </a:r>
            <a:r>
              <a:rPr lang="ru-RU" sz="2000" dirty="0" smtClean="0"/>
              <a:t>Могут </a:t>
            </a:r>
            <a:r>
              <a:rPr lang="ru-RU" sz="2000" dirty="0"/>
              <a:t>быть публичными или частными. </a:t>
            </a:r>
            <a:endParaRPr lang="ru-RU" sz="2000" dirty="0" smtClean="0"/>
          </a:p>
          <a:p>
            <a:r>
              <a:rPr lang="ru-RU" sz="2000" dirty="0" smtClean="0"/>
              <a:t>Основной </a:t>
            </a:r>
            <a:r>
              <a:rPr lang="ru-RU" sz="2000" dirty="0"/>
              <a:t>общедоступный реестр — </a:t>
            </a:r>
            <a:r>
              <a:rPr lang="ru-RU" sz="2000" dirty="0" err="1"/>
              <a:t>Docker</a:t>
            </a:r>
            <a:r>
              <a:rPr lang="ru-RU" sz="2000" dirty="0"/>
              <a:t> </a:t>
            </a:r>
            <a:r>
              <a:rPr lang="ru-RU" sz="2000" dirty="0" err="1" smtClean="0"/>
              <a:t>Hub</a:t>
            </a:r>
            <a:r>
              <a:rPr lang="ru-RU" sz="2000" dirty="0" smtClean="0"/>
              <a:t> — </a:t>
            </a:r>
            <a:r>
              <a:rPr lang="ru-RU" sz="2000" dirty="0"/>
              <a:t>это реестр по умолчанию, в котором </a:t>
            </a:r>
            <a:r>
              <a:rPr lang="ru-RU" sz="2000" dirty="0" err="1"/>
              <a:t>Docker</a:t>
            </a:r>
            <a:r>
              <a:rPr lang="ru-RU" sz="2000" dirty="0"/>
              <a:t> ищет образы.</a:t>
            </a:r>
          </a:p>
          <a:p>
            <a:endParaRPr lang="ru-RU" sz="2800" dirty="0"/>
          </a:p>
          <a:p>
            <a:r>
              <a:rPr lang="ru-RU" sz="2800" dirty="0" smtClean="0"/>
              <a:t>Поставщики </a:t>
            </a:r>
            <a:r>
              <a:rPr lang="ru-RU" sz="2800" dirty="0"/>
              <a:t>облачных услуг могут поддерживать и собственные реестры. Например, это касается </a:t>
            </a:r>
            <a:r>
              <a:rPr lang="ru-RU" sz="2800" dirty="0">
                <a:hlinkClick r:id="rId3"/>
              </a:rPr>
              <a:t>AWS</a:t>
            </a:r>
            <a:r>
              <a:rPr lang="ru-RU" sz="2800" dirty="0"/>
              <a:t> и </a:t>
            </a:r>
            <a:r>
              <a:rPr lang="ru-RU" sz="2800" dirty="0" err="1">
                <a:hlinkClick r:id="rId4"/>
              </a:rPr>
              <a:t>Google</a:t>
            </a:r>
            <a:r>
              <a:rPr lang="ru-RU" sz="2800" dirty="0">
                <a:hlinkClick r:id="rId4"/>
              </a:rPr>
              <a:t> </a:t>
            </a:r>
            <a:r>
              <a:rPr lang="ru-RU" sz="2800" dirty="0" err="1">
                <a:hlinkClick r:id="rId4"/>
              </a:rPr>
              <a:t>Cloud</a:t>
            </a:r>
            <a:r>
              <a:rPr lang="ru-RU" sz="2800" dirty="0"/>
              <a:t>.</a:t>
            </a:r>
          </a:p>
          <a:p>
            <a:endParaRPr lang="ru-RU" sz="2800" dirty="0"/>
          </a:p>
          <a:p>
            <a:r>
              <a:rPr lang="ru-RU" sz="2800" dirty="0" err="1"/>
              <a:t>Репозиторием</a:t>
            </a:r>
            <a:r>
              <a:rPr lang="ru-RU" sz="2800" dirty="0"/>
              <a:t> </a:t>
            </a:r>
            <a:r>
              <a:rPr lang="ru-RU" sz="2800" dirty="0" err="1"/>
              <a:t>Docker</a:t>
            </a:r>
            <a:r>
              <a:rPr lang="ru-RU" sz="2800" dirty="0"/>
              <a:t> (</a:t>
            </a:r>
            <a:r>
              <a:rPr lang="ru-RU" sz="2800" dirty="0" err="1">
                <a:hlinkClick r:id="rId5"/>
              </a:rPr>
              <a:t>Docker</a:t>
            </a:r>
            <a:r>
              <a:rPr lang="ru-RU" sz="2800" dirty="0">
                <a:hlinkClick r:id="rId5"/>
              </a:rPr>
              <a:t> </a:t>
            </a:r>
            <a:r>
              <a:rPr lang="ru-RU" sz="2800" dirty="0" err="1">
                <a:hlinkClick r:id="rId5"/>
              </a:rPr>
              <a:t>Repository</a:t>
            </a:r>
            <a:r>
              <a:rPr lang="ru-RU" sz="2800" dirty="0"/>
              <a:t>) называют набор образов </a:t>
            </a:r>
            <a:r>
              <a:rPr lang="ru-RU" sz="2800" dirty="0" err="1"/>
              <a:t>Docker</a:t>
            </a:r>
            <a:r>
              <a:rPr lang="ru-RU" sz="2800" dirty="0"/>
              <a:t>, обладающих одинаковыми именами и разными тегами. Теги — это идентификаторы образов</a:t>
            </a:r>
            <a:r>
              <a:rPr lang="ru-RU" sz="2800" dirty="0" smtClean="0"/>
              <a:t>.</a:t>
            </a:r>
            <a:endParaRPr lang="en-US" sz="2800" dirty="0"/>
          </a:p>
        </p:txBody>
      </p:sp>
    </p:spTree>
    <p:extLst>
      <p:ext uri="{BB962C8B-B14F-4D97-AF65-F5344CB8AC3E}">
        <p14:creationId xmlns:p14="http://schemas.microsoft.com/office/powerpoint/2010/main" val="816878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r>
              <a:rPr lang="ru-RU" dirty="0" smtClean="0"/>
              <a:t> - </a:t>
            </a:r>
            <a:r>
              <a:rPr lang="en-US" dirty="0" smtClean="0"/>
              <a:t> </a:t>
            </a:r>
            <a:r>
              <a:rPr lang="ru-RU" dirty="0" smtClean="0"/>
              <a:t>контейнер</a:t>
            </a:r>
            <a:r>
              <a:rPr lang="ru-RU" dirty="0"/>
              <a:t/>
            </a:r>
            <a:br>
              <a:rPr lang="ru-RU" dirty="0"/>
            </a:br>
            <a:endParaRPr lang="ru-RU" dirty="0"/>
          </a:p>
        </p:txBody>
      </p:sp>
      <p:sp>
        <p:nvSpPr>
          <p:cNvPr id="5" name="Content Placeholder 4"/>
          <p:cNvSpPr>
            <a:spLocks noGrp="1"/>
          </p:cNvSpPr>
          <p:nvPr>
            <p:ph idx="1"/>
          </p:nvPr>
        </p:nvSpPr>
        <p:spPr>
          <a:xfrm>
            <a:off x="450761" y="2366444"/>
            <a:ext cx="10947041" cy="3115995"/>
          </a:xfrm>
        </p:spPr>
        <p:txBody>
          <a:bodyPr>
            <a:noAutofit/>
          </a:bodyPr>
          <a:lstStyle/>
          <a:p>
            <a:r>
              <a:rPr lang="ru-RU" sz="3200" dirty="0"/>
              <a:t>К</a:t>
            </a:r>
            <a:r>
              <a:rPr lang="ru-RU" sz="3200" dirty="0" smtClean="0"/>
              <a:t>онтейнер </a:t>
            </a:r>
            <a:r>
              <a:rPr lang="ru-RU" sz="3200" dirty="0"/>
              <a:t>— это еще один процесс на вашем компьютере, изолированный от всех других процессов на хост-компьютере. </a:t>
            </a:r>
            <a:endParaRPr lang="ru-RU" sz="3200" dirty="0" smtClean="0"/>
          </a:p>
          <a:p>
            <a:endParaRPr lang="ru-RU" sz="3200" dirty="0" smtClean="0"/>
          </a:p>
          <a:p>
            <a:r>
              <a:rPr lang="ru-RU" sz="3200" dirty="0" smtClean="0"/>
              <a:t>Эта </a:t>
            </a:r>
            <a:r>
              <a:rPr lang="ru-RU" sz="3200" dirty="0"/>
              <a:t>изоляция использует </a:t>
            </a:r>
            <a:r>
              <a:rPr lang="ru-RU" sz="3200" dirty="0">
                <a:hlinkClick r:id="rId3"/>
              </a:rPr>
              <a:t>пространства имен ядра и </a:t>
            </a:r>
            <a:r>
              <a:rPr lang="ru-RU" sz="3200" dirty="0" err="1">
                <a:hlinkClick r:id="rId3"/>
              </a:rPr>
              <a:t>cgroups</a:t>
            </a:r>
            <a:r>
              <a:rPr lang="ru-RU" sz="3200" dirty="0">
                <a:hlinkClick r:id="rId3"/>
              </a:rPr>
              <a:t> —</a:t>
            </a:r>
            <a:r>
              <a:rPr lang="ru-RU" sz="3200" dirty="0"/>
              <a:t> функции, которые уже давно присутствуют в </a:t>
            </a:r>
            <a:r>
              <a:rPr lang="ru-RU" sz="3200" dirty="0" err="1"/>
              <a:t>Linux</a:t>
            </a:r>
            <a:endParaRPr lang="ru-RU" sz="3000" dirty="0" smtClean="0"/>
          </a:p>
        </p:txBody>
      </p:sp>
      <p:sp>
        <p:nvSpPr>
          <p:cNvPr id="3" name="Прямоугольник 2"/>
          <p:cNvSpPr/>
          <p:nvPr/>
        </p:nvSpPr>
        <p:spPr>
          <a:xfrm>
            <a:off x="49368" y="6111523"/>
            <a:ext cx="11749825" cy="738664"/>
          </a:xfrm>
          <a:prstGeom prst="rect">
            <a:avLst/>
          </a:prstGeom>
        </p:spPr>
        <p:txBody>
          <a:bodyPr wrap="square">
            <a:spAutoFit/>
          </a:bodyPr>
          <a:lstStyle/>
          <a:p>
            <a:r>
              <a:rPr lang="en-US" sz="1400" i="1" dirty="0" err="1"/>
              <a:t>Cgroups</a:t>
            </a:r>
            <a:r>
              <a:rPr lang="en-US" sz="1400" i="1" dirty="0"/>
              <a:t> </a:t>
            </a:r>
            <a:r>
              <a:rPr lang="en-US" sz="1400" dirty="0"/>
              <a:t>— </a:t>
            </a:r>
            <a:r>
              <a:rPr lang="ru-RU" sz="1400" dirty="0"/>
              <a:t>это аббревиатура от </a:t>
            </a:r>
            <a:r>
              <a:rPr lang="en-US" sz="1400" dirty="0"/>
              <a:t>Linux “control groups”</a:t>
            </a:r>
          </a:p>
          <a:p>
            <a:r>
              <a:rPr lang="ru-RU" sz="1400" dirty="0"/>
              <a:t>Это функция ядра </a:t>
            </a:r>
            <a:r>
              <a:rPr lang="ru-RU" sz="1400" dirty="0" err="1"/>
              <a:t>Linux</a:t>
            </a:r>
            <a:r>
              <a:rPr lang="ru-RU" sz="1400" dirty="0"/>
              <a:t>, которая изолирует и контролирует </a:t>
            </a:r>
            <a:r>
              <a:rPr lang="ru-RU" sz="1400" dirty="0" smtClean="0"/>
              <a:t>использование ресурсов </a:t>
            </a:r>
            <a:r>
              <a:rPr lang="ru-RU" sz="1400" dirty="0"/>
              <a:t>для пользовательских процессов. Её создали инженеры из </a:t>
            </a:r>
            <a:r>
              <a:rPr lang="ru-RU" sz="1400" dirty="0" err="1"/>
              <a:t>Google</a:t>
            </a:r>
            <a:r>
              <a:rPr lang="ru-RU" sz="1400" dirty="0"/>
              <a:t> </a:t>
            </a:r>
            <a:r>
              <a:rPr lang="ru-RU" sz="1400" dirty="0" smtClean="0"/>
              <a:t>в 2006 </a:t>
            </a:r>
            <a:r>
              <a:rPr lang="ru-RU" sz="1400" dirty="0"/>
              <a:t>году.</a:t>
            </a:r>
          </a:p>
        </p:txBody>
      </p:sp>
    </p:spTree>
    <p:extLst>
      <p:ext uri="{BB962C8B-B14F-4D97-AF65-F5344CB8AC3E}">
        <p14:creationId xmlns:p14="http://schemas.microsoft.com/office/powerpoint/2010/main" val="681003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a:t>
            </a:r>
            <a:r>
              <a:rPr lang="ru-RU" dirty="0" smtClean="0"/>
              <a:t> - </a:t>
            </a:r>
            <a:r>
              <a:rPr lang="ru-RU" dirty="0"/>
              <a:t>Изоляция ресурсов в контейнере</a:t>
            </a:r>
            <a:br>
              <a:rPr lang="ru-RU" dirty="0"/>
            </a:br>
            <a:endParaRPr lang="ru-RU" dirty="0"/>
          </a:p>
        </p:txBody>
      </p:sp>
      <p:sp>
        <p:nvSpPr>
          <p:cNvPr id="5" name="Content Placeholder 4"/>
          <p:cNvSpPr>
            <a:spLocks noGrp="1"/>
          </p:cNvSpPr>
          <p:nvPr>
            <p:ph idx="1"/>
          </p:nvPr>
        </p:nvSpPr>
        <p:spPr>
          <a:xfrm>
            <a:off x="30480" y="1737360"/>
            <a:ext cx="12192000" cy="4326466"/>
          </a:xfrm>
        </p:spPr>
        <p:txBody>
          <a:bodyPr>
            <a:noAutofit/>
          </a:bodyPr>
          <a:lstStyle/>
          <a:p>
            <a:r>
              <a:rPr lang="ru-RU" sz="3000" dirty="0" smtClean="0"/>
              <a:t>● </a:t>
            </a:r>
            <a:r>
              <a:rPr lang="ru-RU" sz="3000" dirty="0"/>
              <a:t>PID </a:t>
            </a:r>
            <a:r>
              <a:rPr lang="ru-RU" sz="3000" dirty="0" err="1"/>
              <a:t>namespace</a:t>
            </a:r>
            <a:r>
              <a:rPr lang="ru-RU" sz="3000" dirty="0"/>
              <a:t> — идентификация процессов и из возможностей</a:t>
            </a:r>
          </a:p>
          <a:p>
            <a:r>
              <a:rPr lang="ru-RU" sz="3000" dirty="0"/>
              <a:t>● UTS </a:t>
            </a:r>
            <a:r>
              <a:rPr lang="ru-RU" sz="3000" dirty="0" err="1"/>
              <a:t>namespace</a:t>
            </a:r>
            <a:r>
              <a:rPr lang="ru-RU" sz="3000" dirty="0"/>
              <a:t> — хост и доменное имя</a:t>
            </a:r>
          </a:p>
          <a:p>
            <a:r>
              <a:rPr lang="ru-RU" sz="3000" dirty="0"/>
              <a:t>● MNT </a:t>
            </a:r>
            <a:r>
              <a:rPr lang="ru-RU" sz="3000" dirty="0" err="1"/>
              <a:t>namespace</a:t>
            </a:r>
            <a:r>
              <a:rPr lang="ru-RU" sz="3000" dirty="0"/>
              <a:t> — изоляция файловой системы</a:t>
            </a:r>
          </a:p>
          <a:p>
            <a:r>
              <a:rPr lang="ru-RU" sz="3000" dirty="0"/>
              <a:t>● IPC </a:t>
            </a:r>
            <a:r>
              <a:rPr lang="ru-RU" sz="3000" dirty="0" err="1"/>
              <a:t>namespace</a:t>
            </a:r>
            <a:r>
              <a:rPr lang="ru-RU" sz="3000" dirty="0"/>
              <a:t> — коммуникация процессов через </a:t>
            </a:r>
            <a:r>
              <a:rPr lang="ru-RU" sz="3000" dirty="0" smtClean="0"/>
              <a:t>разделяемую память</a:t>
            </a:r>
            <a:endParaRPr lang="ru-RU" sz="3000" dirty="0"/>
          </a:p>
          <a:p>
            <a:r>
              <a:rPr lang="ru-RU" sz="3000" dirty="0"/>
              <a:t>● NET </a:t>
            </a:r>
            <a:r>
              <a:rPr lang="ru-RU" sz="3000" dirty="0" err="1"/>
              <a:t>namespace</a:t>
            </a:r>
            <a:r>
              <a:rPr lang="ru-RU" sz="3000" dirty="0"/>
              <a:t> — изоляция контроллера сетевого интерфейса</a:t>
            </a:r>
          </a:p>
          <a:p>
            <a:r>
              <a:rPr lang="en-US" sz="3000" dirty="0"/>
              <a:t>● USR namespace — </a:t>
            </a:r>
            <a:r>
              <a:rPr lang="ru-RU" sz="3000" dirty="0"/>
              <a:t>изоляция пользователей</a:t>
            </a:r>
          </a:p>
          <a:p>
            <a:r>
              <a:rPr lang="ru-RU" sz="3000" dirty="0"/>
              <a:t>● </a:t>
            </a:r>
            <a:r>
              <a:rPr lang="ru-RU" sz="3000" dirty="0" err="1"/>
              <a:t>chroot</a:t>
            </a:r>
            <a:r>
              <a:rPr lang="ru-RU" sz="3000" dirty="0"/>
              <a:t>() — контроль местоположения корня файловой системы</a:t>
            </a:r>
          </a:p>
          <a:p>
            <a:r>
              <a:rPr lang="en-US" sz="3000" dirty="0"/>
              <a:t>● </a:t>
            </a:r>
            <a:r>
              <a:rPr lang="en-US" sz="3000" dirty="0" err="1"/>
              <a:t>cgroups</a:t>
            </a:r>
            <a:r>
              <a:rPr lang="en-US" sz="3000" dirty="0"/>
              <a:t> — </a:t>
            </a:r>
            <a:r>
              <a:rPr lang="ru-RU" sz="3000" dirty="0"/>
              <a:t>защита ресурсов</a:t>
            </a:r>
            <a:endParaRPr lang="ru-RU" sz="3000" dirty="0" smtClean="0"/>
          </a:p>
        </p:txBody>
      </p:sp>
      <p:sp>
        <p:nvSpPr>
          <p:cNvPr id="3" name="Прямоугольник 2"/>
          <p:cNvSpPr/>
          <p:nvPr/>
        </p:nvSpPr>
        <p:spPr>
          <a:xfrm>
            <a:off x="30480" y="1214140"/>
            <a:ext cx="3788217" cy="523220"/>
          </a:xfrm>
          <a:prstGeom prst="rect">
            <a:avLst/>
          </a:prstGeom>
        </p:spPr>
        <p:txBody>
          <a:bodyPr wrap="none">
            <a:spAutoFit/>
          </a:bodyPr>
          <a:lstStyle/>
          <a:p>
            <a:r>
              <a:rPr lang="ru-RU" sz="2800" dirty="0"/>
              <a:t>типы пространств имен</a:t>
            </a:r>
          </a:p>
        </p:txBody>
      </p:sp>
    </p:spTree>
    <p:extLst>
      <p:ext uri="{BB962C8B-B14F-4D97-AF65-F5344CB8AC3E}">
        <p14:creationId xmlns:p14="http://schemas.microsoft.com/office/powerpoint/2010/main" val="391439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r>
              <a:rPr lang="ru-RU" dirty="0" smtClean="0"/>
              <a:t> - </a:t>
            </a:r>
            <a:r>
              <a:rPr lang="en-US" dirty="0" smtClean="0"/>
              <a:t>Docker </a:t>
            </a:r>
            <a:r>
              <a:rPr lang="en-US" dirty="0"/>
              <a:t>Engine</a:t>
            </a:r>
            <a:r>
              <a:rPr lang="ru-RU" dirty="0"/>
              <a:t/>
            </a:r>
            <a:br>
              <a:rPr lang="ru-RU" dirty="0"/>
            </a:br>
            <a:endParaRPr lang="ru-RU" dirty="0"/>
          </a:p>
        </p:txBody>
      </p:sp>
      <p:pic>
        <p:nvPicPr>
          <p:cNvPr id="3" name="Объект 2"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594" y="1286600"/>
            <a:ext cx="7850777" cy="4506450"/>
          </a:xfrm>
        </p:spPr>
      </p:pic>
      <p:sp>
        <p:nvSpPr>
          <p:cNvPr id="4" name="Прямоугольник 3"/>
          <p:cNvSpPr/>
          <p:nvPr/>
        </p:nvSpPr>
        <p:spPr>
          <a:xfrm>
            <a:off x="8821783" y="1872568"/>
            <a:ext cx="3013902" cy="3139321"/>
          </a:xfrm>
          <a:prstGeom prst="rect">
            <a:avLst/>
          </a:prstGeom>
        </p:spPr>
        <p:txBody>
          <a:bodyPr wrap="square">
            <a:spAutoFit/>
          </a:bodyPr>
          <a:lstStyle/>
          <a:p>
            <a:r>
              <a:rPr lang="ru-RU" dirty="0"/>
              <a:t>● часть </a:t>
            </a:r>
            <a:r>
              <a:rPr lang="ru-RU" dirty="0" err="1"/>
              <a:t>Docker</a:t>
            </a:r>
            <a:r>
              <a:rPr lang="ru-RU" dirty="0"/>
              <a:t>, которая создает и запускает контейнеры </a:t>
            </a:r>
            <a:r>
              <a:rPr lang="ru-RU" dirty="0" err="1"/>
              <a:t>Docker</a:t>
            </a:r>
            <a:endParaRPr lang="en-US" dirty="0"/>
          </a:p>
          <a:p>
            <a:r>
              <a:rPr lang="ru-RU" dirty="0"/>
              <a:t>● установлен на хост-машине</a:t>
            </a:r>
          </a:p>
          <a:p>
            <a:r>
              <a:rPr lang="ru-RU" dirty="0"/>
              <a:t>● облегченная среда выполнения и инструментарий для управления контейнерами, образами, сборками и многим другим</a:t>
            </a:r>
            <a:endParaRPr lang="en-US" dirty="0"/>
          </a:p>
        </p:txBody>
      </p:sp>
      <p:sp>
        <p:nvSpPr>
          <p:cNvPr id="5" name="Прямоугольник 4"/>
          <p:cNvSpPr/>
          <p:nvPr/>
        </p:nvSpPr>
        <p:spPr>
          <a:xfrm>
            <a:off x="0" y="5878135"/>
            <a:ext cx="12093262" cy="954107"/>
          </a:xfrm>
          <a:prstGeom prst="rect">
            <a:avLst/>
          </a:prstGeom>
        </p:spPr>
        <p:txBody>
          <a:bodyPr wrap="square">
            <a:spAutoFit/>
          </a:bodyPr>
          <a:lstStyle/>
          <a:p>
            <a:r>
              <a:rPr lang="ru-RU" sz="1400" dirty="0"/>
              <a:t>В </a:t>
            </a:r>
            <a:r>
              <a:rPr lang="ru-RU" sz="1400" dirty="0" err="1"/>
              <a:t>Docker</a:t>
            </a:r>
            <a:r>
              <a:rPr lang="ru-RU" sz="1400" dirty="0"/>
              <a:t> </a:t>
            </a:r>
            <a:r>
              <a:rPr lang="ru-RU" sz="1400" dirty="0" err="1"/>
              <a:t>Engine</a:t>
            </a:r>
            <a:r>
              <a:rPr lang="ru-RU" sz="1400" dirty="0"/>
              <a:t> есть  </a:t>
            </a:r>
            <a:r>
              <a:rPr lang="ru-RU" sz="1400" b="1" dirty="0"/>
              <a:t>три</a:t>
            </a:r>
            <a:r>
              <a:rPr lang="ru-RU" sz="1400" dirty="0"/>
              <a:t>  компонента:</a:t>
            </a:r>
          </a:p>
          <a:p>
            <a:r>
              <a:rPr lang="ru-RU" sz="1400" b="1" dirty="0"/>
              <a:t>а) </a:t>
            </a:r>
            <a:r>
              <a:rPr lang="ru-RU" sz="1400" dirty="0"/>
              <a:t> </a:t>
            </a:r>
            <a:r>
              <a:rPr lang="ru-RU" sz="1400" b="1" dirty="0"/>
              <a:t>Сервер</a:t>
            </a:r>
            <a:r>
              <a:rPr lang="ru-RU" sz="1400" dirty="0"/>
              <a:t> : это демон </a:t>
            </a:r>
            <a:r>
              <a:rPr lang="ru-RU" sz="1400" dirty="0" err="1"/>
              <a:t>docker</a:t>
            </a:r>
            <a:r>
              <a:rPr lang="ru-RU" sz="1400" dirty="0"/>
              <a:t>, называемый  </a:t>
            </a:r>
            <a:r>
              <a:rPr lang="ru-RU" sz="1400" b="1" dirty="0" err="1"/>
              <a:t>dockerd</a:t>
            </a:r>
            <a:r>
              <a:rPr lang="ru-RU" sz="1400" dirty="0"/>
              <a:t> . Он может создавать и управлять образами докеров, т.е. контейнерами, сетями.</a:t>
            </a:r>
          </a:p>
          <a:p>
            <a:r>
              <a:rPr lang="ru-RU" sz="1400" b="1" dirty="0"/>
              <a:t>b) </a:t>
            </a:r>
            <a:r>
              <a:rPr lang="ru-RU" sz="1400" dirty="0"/>
              <a:t> </a:t>
            </a:r>
            <a:r>
              <a:rPr lang="ru-RU" sz="1400" b="1" dirty="0" err="1"/>
              <a:t>Rest</a:t>
            </a:r>
            <a:r>
              <a:rPr lang="ru-RU" sz="1400" b="1" dirty="0"/>
              <a:t> API</a:t>
            </a:r>
            <a:r>
              <a:rPr lang="ru-RU" sz="1400" dirty="0"/>
              <a:t> : он используется для указания демону докера, что делать.</a:t>
            </a:r>
          </a:p>
          <a:p>
            <a:r>
              <a:rPr lang="ru-RU" sz="1400" b="1" dirty="0"/>
              <a:t>c) </a:t>
            </a:r>
            <a:r>
              <a:rPr lang="ru-RU" sz="1400" dirty="0"/>
              <a:t> </a:t>
            </a:r>
            <a:r>
              <a:rPr lang="ru-RU" sz="1400" b="1" dirty="0"/>
              <a:t>Интерфейс командной строки (CLI)</a:t>
            </a:r>
            <a:r>
              <a:rPr lang="ru-RU" sz="1400" dirty="0"/>
              <a:t> : это клиент, который используется для ввода команд </a:t>
            </a:r>
            <a:r>
              <a:rPr lang="ru-RU" sz="1400" dirty="0" err="1"/>
              <a:t>Docker</a:t>
            </a:r>
            <a:r>
              <a:rPr lang="ru-RU" sz="1400" dirty="0"/>
              <a:t>.</a:t>
            </a:r>
            <a:endParaRPr lang="en-US" sz="1400" dirty="0"/>
          </a:p>
        </p:txBody>
      </p:sp>
    </p:spTree>
    <p:extLst>
      <p:ext uri="{BB962C8B-B14F-4D97-AF65-F5344CB8AC3E}">
        <p14:creationId xmlns:p14="http://schemas.microsoft.com/office/powerpoint/2010/main" val="3375352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190500" y="1845734"/>
            <a:ext cx="11194676" cy="4326466"/>
          </a:xfrm>
        </p:spPr>
        <p:txBody>
          <a:bodyPr>
            <a:noAutofit/>
          </a:bodyPr>
          <a:lstStyle/>
          <a:p>
            <a:r>
              <a:rPr lang="ru-RU" sz="2800" dirty="0" smtClean="0"/>
              <a:t>Установка:  </a:t>
            </a:r>
            <a:r>
              <a:rPr lang="en-US" sz="2800" dirty="0" smtClean="0">
                <a:hlinkClick r:id="rId3"/>
              </a:rPr>
              <a:t>https</a:t>
            </a:r>
            <a:r>
              <a:rPr lang="en-US" sz="2800" dirty="0">
                <a:hlinkClick r:id="rId3"/>
              </a:rPr>
              <a:t>://</a:t>
            </a:r>
            <a:r>
              <a:rPr lang="en-US" sz="2800" dirty="0" smtClean="0">
                <a:hlinkClick r:id="rId3"/>
              </a:rPr>
              <a:t>www.docker.com/</a:t>
            </a:r>
            <a:endParaRPr lang="ru-RU" sz="2800" dirty="0" smtClean="0"/>
          </a:p>
          <a:p>
            <a:endParaRPr lang="ru-RU" sz="2800" dirty="0"/>
          </a:p>
          <a:p>
            <a:r>
              <a:rPr lang="ru-RU" sz="2800" dirty="0" smtClean="0"/>
              <a:t> </a:t>
            </a:r>
            <a:endParaRPr lang="ru-RU" sz="2800" dirty="0" smtClean="0"/>
          </a:p>
        </p:txBody>
      </p:sp>
      <p:sp>
        <p:nvSpPr>
          <p:cNvPr id="3" name="Прямоугольник 2"/>
          <p:cNvSpPr/>
          <p:nvPr/>
        </p:nvSpPr>
        <p:spPr>
          <a:xfrm>
            <a:off x="190500" y="3220762"/>
            <a:ext cx="11452001" cy="3108543"/>
          </a:xfrm>
          <a:prstGeom prst="rect">
            <a:avLst/>
          </a:prstGeom>
        </p:spPr>
        <p:txBody>
          <a:bodyPr wrap="square">
            <a:spAutoFit/>
          </a:bodyPr>
          <a:lstStyle/>
          <a:p>
            <a:r>
              <a:rPr lang="en-US" sz="2800" dirty="0"/>
              <a:t>Docker Desktop </a:t>
            </a:r>
            <a:r>
              <a:rPr lang="ru-RU" sz="2800" dirty="0" smtClean="0"/>
              <a:t> </a:t>
            </a:r>
            <a:r>
              <a:rPr lang="ru-RU" sz="2800" dirty="0"/>
              <a:t> </a:t>
            </a:r>
            <a:r>
              <a:rPr lang="ru-RU" sz="2800" b="1" dirty="0"/>
              <a:t>включает </a:t>
            </a:r>
            <a:r>
              <a:rPr lang="ru-RU" sz="2800" b="1" dirty="0" smtClean="0"/>
              <a:t> </a:t>
            </a:r>
          </a:p>
          <a:p>
            <a:r>
              <a:rPr lang="en-US" sz="2800" b="1" dirty="0" smtClean="0"/>
              <a:t>Docker </a:t>
            </a:r>
            <a:r>
              <a:rPr lang="en-US" sz="2800" b="1" dirty="0"/>
              <a:t>Engine, </a:t>
            </a:r>
            <a:endParaRPr lang="ru-RU" sz="2800" b="1" dirty="0" smtClean="0"/>
          </a:p>
          <a:p>
            <a:r>
              <a:rPr lang="ru-RU" sz="2800" b="1" dirty="0" smtClean="0"/>
              <a:t>клиент </a:t>
            </a:r>
            <a:r>
              <a:rPr lang="en-US" sz="2800" b="1" dirty="0"/>
              <a:t>Docker CLI</a:t>
            </a:r>
            <a:r>
              <a:rPr lang="en-US" sz="2800" dirty="0"/>
              <a:t> </a:t>
            </a:r>
            <a:r>
              <a:rPr lang="ru-RU" sz="2800" dirty="0" smtClean="0"/>
              <a:t>(</a:t>
            </a:r>
            <a:r>
              <a:rPr lang="ru-RU" sz="2800" dirty="0"/>
              <a:t>интерфейс командной строки</a:t>
            </a:r>
            <a:r>
              <a:rPr lang="ru-RU" sz="2800" dirty="0" smtClean="0"/>
              <a:t>)</a:t>
            </a:r>
            <a:r>
              <a:rPr lang="en-US" sz="2800" dirty="0" smtClean="0"/>
              <a:t>, </a:t>
            </a:r>
            <a:endParaRPr lang="ru-RU" sz="2800" dirty="0" smtClean="0"/>
          </a:p>
          <a:p>
            <a:r>
              <a:rPr lang="en-US" sz="2800" dirty="0" smtClean="0"/>
              <a:t>Docker </a:t>
            </a:r>
            <a:r>
              <a:rPr lang="en-US" sz="2800" dirty="0"/>
              <a:t>Compose, </a:t>
            </a:r>
            <a:endParaRPr lang="ru-RU" sz="2800" dirty="0" smtClean="0"/>
          </a:p>
          <a:p>
            <a:r>
              <a:rPr lang="en-US" sz="2800" dirty="0" smtClean="0"/>
              <a:t>Docker </a:t>
            </a:r>
            <a:r>
              <a:rPr lang="en-US" sz="2800" dirty="0"/>
              <a:t>Content Trust, </a:t>
            </a:r>
            <a:endParaRPr lang="ru-RU" sz="2800" dirty="0" smtClean="0"/>
          </a:p>
          <a:p>
            <a:r>
              <a:rPr lang="en-US" sz="2800" dirty="0" smtClean="0"/>
              <a:t>Kubernetes </a:t>
            </a:r>
            <a:endParaRPr lang="ru-RU" sz="2800" dirty="0" smtClean="0"/>
          </a:p>
          <a:p>
            <a:r>
              <a:rPr lang="en-US" sz="2800" dirty="0" smtClean="0"/>
              <a:t>Credential </a:t>
            </a:r>
            <a:r>
              <a:rPr lang="en-US" sz="2800" dirty="0"/>
              <a:t>Helper.</a:t>
            </a:r>
          </a:p>
        </p:txBody>
      </p:sp>
    </p:spTree>
    <p:extLst>
      <p:ext uri="{BB962C8B-B14F-4D97-AF65-F5344CB8AC3E}">
        <p14:creationId xmlns:p14="http://schemas.microsoft.com/office/powerpoint/2010/main" val="298739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5" name="Content Placeholder 4"/>
          <p:cNvSpPr>
            <a:spLocks noGrp="1"/>
          </p:cNvSpPr>
          <p:nvPr>
            <p:ph idx="1"/>
          </p:nvPr>
        </p:nvSpPr>
        <p:spPr>
          <a:xfrm>
            <a:off x="190500" y="1845734"/>
            <a:ext cx="3689522" cy="4326466"/>
          </a:xfrm>
        </p:spPr>
        <p:txBody>
          <a:bodyPr>
            <a:noAutofit/>
          </a:bodyPr>
          <a:lstStyle/>
          <a:p>
            <a:r>
              <a:rPr lang="ru-RU" sz="3200" dirty="0" smtClean="0"/>
              <a:t>Чтобы увидеть основные команды </a:t>
            </a:r>
            <a:r>
              <a:rPr lang="en-US" sz="3200" dirty="0" smtClean="0"/>
              <a:t>Docker</a:t>
            </a:r>
            <a:r>
              <a:rPr lang="ru-RU" sz="3200" dirty="0" smtClean="0"/>
              <a:t> можно в командной строке набрать: </a:t>
            </a:r>
            <a:r>
              <a:rPr lang="en-US" sz="3200" dirty="0" err="1" smtClean="0"/>
              <a:t>docker</a:t>
            </a:r>
            <a:endParaRPr lang="en-US" sz="3200" dirty="0" smtClean="0"/>
          </a:p>
          <a:p>
            <a:endParaRPr lang="en-US" sz="3200" dirty="0" smtClean="0"/>
          </a:p>
          <a:p>
            <a:r>
              <a:rPr lang="ru-RU" sz="3200" dirty="0" smtClean="0"/>
              <a:t>  </a:t>
            </a:r>
            <a:r>
              <a:rPr lang="en-US" sz="3200" dirty="0" err="1"/>
              <a:t>docker</a:t>
            </a:r>
            <a:r>
              <a:rPr lang="en-US" sz="3200" dirty="0"/>
              <a:t> </a:t>
            </a:r>
            <a:r>
              <a:rPr lang="en-US" sz="3200" dirty="0">
                <a:solidFill>
                  <a:srgbClr val="FF0000"/>
                </a:solidFill>
              </a:rPr>
              <a:t>run</a:t>
            </a:r>
            <a:r>
              <a:rPr lang="en-US" sz="3200" dirty="0"/>
              <a:t> </a:t>
            </a:r>
            <a:r>
              <a:rPr lang="en-US" sz="3200" dirty="0" smtClean="0"/>
              <a:t>-</a:t>
            </a:r>
            <a:r>
              <a:rPr lang="en-US" sz="900" dirty="0" smtClean="0"/>
              <a:t> </a:t>
            </a:r>
            <a:r>
              <a:rPr lang="en-US" sz="3200" dirty="0" smtClean="0"/>
              <a:t>-help  </a:t>
            </a:r>
            <a:r>
              <a:rPr lang="ru-RU" sz="3200" dirty="0" smtClean="0"/>
              <a:t>справка по команде </a:t>
            </a:r>
            <a:r>
              <a:rPr lang="en-US" sz="3200" dirty="0" smtClean="0"/>
              <a:t>run</a:t>
            </a:r>
            <a:endParaRPr lang="en-US" sz="2800" dirty="0" smtClean="0"/>
          </a:p>
          <a:p>
            <a:pPr marL="514350" indent="-514350">
              <a:buAutoNum type="arabicPeriod"/>
            </a:pPr>
            <a:endParaRPr lang="ru-RU" sz="2800" dirty="0" smtClean="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65" y="1737360"/>
            <a:ext cx="7117809" cy="5006595"/>
          </a:xfrm>
          <a:prstGeom prst="rect">
            <a:avLst/>
          </a:prstGeom>
        </p:spPr>
      </p:pic>
    </p:spTree>
    <p:extLst>
      <p:ext uri="{BB962C8B-B14F-4D97-AF65-F5344CB8AC3E}">
        <p14:creationId xmlns:p14="http://schemas.microsoft.com/office/powerpoint/2010/main" val="3659559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2117"/>
          </a:xfrm>
        </p:spPr>
        <p:txBody>
          <a:bodyPr>
            <a:normAutofit/>
          </a:bodyPr>
          <a:lstStyle/>
          <a:p>
            <a:r>
              <a:rPr lang="en-US" dirty="0" smtClean="0"/>
              <a:t>Docker – </a:t>
            </a:r>
            <a:r>
              <a:rPr lang="en-US" dirty="0"/>
              <a:t>Docker Desktop</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9" y="1947957"/>
            <a:ext cx="10717121" cy="3553321"/>
          </a:xfrm>
          <a:prstGeom prst="rect">
            <a:avLst/>
          </a:prstGeom>
        </p:spPr>
      </p:pic>
      <p:sp>
        <p:nvSpPr>
          <p:cNvPr id="6" name="Прямоугольник 5"/>
          <p:cNvSpPr/>
          <p:nvPr/>
        </p:nvSpPr>
        <p:spPr>
          <a:xfrm>
            <a:off x="4960620" y="4914900"/>
            <a:ext cx="4000500" cy="586378"/>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40875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901700"/>
          </a:xfrm>
        </p:spPr>
        <p:txBody>
          <a:bodyPr>
            <a:normAutofit/>
          </a:bodyPr>
          <a:lstStyle/>
          <a:p>
            <a:r>
              <a:rPr lang="en-US" dirty="0" smtClean="0"/>
              <a:t>Docker – </a:t>
            </a:r>
            <a:r>
              <a:rPr lang="en-US" dirty="0"/>
              <a:t>Docker Desktop</a:t>
            </a:r>
          </a:p>
        </p:txBody>
      </p:sp>
      <p:sp>
        <p:nvSpPr>
          <p:cNvPr id="3" name="Прямоугольник 2"/>
          <p:cNvSpPr/>
          <p:nvPr/>
        </p:nvSpPr>
        <p:spPr>
          <a:xfrm>
            <a:off x="636270" y="1313376"/>
            <a:ext cx="6816090" cy="954107"/>
          </a:xfrm>
          <a:prstGeom prst="rect">
            <a:avLst/>
          </a:prstGeom>
        </p:spPr>
        <p:txBody>
          <a:bodyPr wrap="square">
            <a:spAutoFit/>
          </a:bodyPr>
          <a:lstStyle/>
          <a:p>
            <a:r>
              <a:rPr lang="ru-RU" sz="2800" dirty="0"/>
              <a:t> скопировать команду в терминал</a:t>
            </a:r>
          </a:p>
          <a:p>
            <a:r>
              <a:rPr lang="en-US" sz="2800" dirty="0" err="1"/>
              <a:t>docker</a:t>
            </a:r>
            <a:r>
              <a:rPr lang="en-US" sz="2800" dirty="0"/>
              <a:t> run -d -p 80:80 </a:t>
            </a:r>
            <a:r>
              <a:rPr lang="en-US" sz="2800" dirty="0" err="1"/>
              <a:t>docker</a:t>
            </a:r>
            <a:r>
              <a:rPr lang="en-US" sz="2800" dirty="0"/>
              <a:t>/getting-started</a:t>
            </a:r>
            <a:r>
              <a:rPr lang="ru-RU" sz="2800" dirty="0"/>
              <a:t> </a:t>
            </a:r>
          </a:p>
        </p:txBody>
      </p:sp>
      <p:sp>
        <p:nvSpPr>
          <p:cNvPr id="5" name="Прямоугольник 4"/>
          <p:cNvSpPr/>
          <p:nvPr/>
        </p:nvSpPr>
        <p:spPr>
          <a:xfrm>
            <a:off x="678180" y="2848488"/>
            <a:ext cx="10505635" cy="2308324"/>
          </a:xfrm>
          <a:prstGeom prst="rect">
            <a:avLst/>
          </a:prstGeom>
        </p:spPr>
        <p:txBody>
          <a:bodyPr wrap="square">
            <a:spAutoFit/>
          </a:bodyPr>
          <a:lstStyle/>
          <a:p>
            <a:r>
              <a:rPr lang="en-US" sz="3200" dirty="0" smtClean="0"/>
              <a:t>run </a:t>
            </a:r>
            <a:r>
              <a:rPr lang="ru-RU" sz="3200" dirty="0" smtClean="0"/>
              <a:t>-</a:t>
            </a:r>
            <a:r>
              <a:rPr lang="en-US" sz="3200" dirty="0" smtClean="0"/>
              <a:t> </a:t>
            </a:r>
            <a:r>
              <a:rPr lang="ru-RU" sz="2400" dirty="0" smtClean="0"/>
              <a:t>запускаем контейнер. Если </a:t>
            </a:r>
            <a:r>
              <a:rPr lang="ru-RU" sz="2400" dirty="0"/>
              <a:t>нет проекта, то </a:t>
            </a:r>
            <a:r>
              <a:rPr lang="ru-RU" sz="2400" dirty="0" err="1"/>
              <a:t>докачивает</a:t>
            </a:r>
            <a:r>
              <a:rPr lang="ru-RU" sz="2400" dirty="0"/>
              <a:t> и запускает </a:t>
            </a:r>
            <a:r>
              <a:rPr lang="ru-RU" sz="2400" dirty="0" smtClean="0"/>
              <a:t>(используется команда для скачивания </a:t>
            </a:r>
            <a:r>
              <a:rPr lang="en-US" sz="2400" dirty="0" smtClean="0"/>
              <a:t>pull </a:t>
            </a:r>
            <a:r>
              <a:rPr lang="ru-RU" sz="2400" dirty="0" smtClean="0"/>
              <a:t>контейнера)</a:t>
            </a:r>
            <a:endParaRPr lang="ru-RU" sz="2400" dirty="0"/>
          </a:p>
          <a:p>
            <a:r>
              <a:rPr lang="ru-RU" sz="3200" dirty="0"/>
              <a:t>-</a:t>
            </a:r>
            <a:r>
              <a:rPr lang="en-US" sz="3200" dirty="0"/>
              <a:t>d</a:t>
            </a:r>
            <a:r>
              <a:rPr lang="ru-RU" sz="3200" dirty="0"/>
              <a:t> </a:t>
            </a:r>
            <a:r>
              <a:rPr lang="en-US" sz="3200" dirty="0"/>
              <a:t>  </a:t>
            </a:r>
            <a:r>
              <a:rPr lang="ru-RU" sz="2400" dirty="0"/>
              <a:t>запускаем контейнер на заднем фоне (фоновый режим)</a:t>
            </a:r>
          </a:p>
          <a:p>
            <a:r>
              <a:rPr lang="ru-RU" sz="3200" dirty="0"/>
              <a:t>-</a:t>
            </a:r>
            <a:r>
              <a:rPr lang="en-US" sz="3200" dirty="0"/>
              <a:t>p</a:t>
            </a:r>
            <a:r>
              <a:rPr lang="ru-RU" sz="3200" dirty="0"/>
              <a:t>   </a:t>
            </a:r>
            <a:r>
              <a:rPr lang="ru-RU" sz="2400" dirty="0"/>
              <a:t>связываем </a:t>
            </a:r>
            <a:r>
              <a:rPr lang="ru-RU" sz="2400" dirty="0" smtClean="0"/>
              <a:t>порты 80:80 (сопоставить </a:t>
            </a:r>
            <a:r>
              <a:rPr lang="ru-RU" sz="2400" dirty="0"/>
              <a:t>порт 80 </a:t>
            </a:r>
            <a:r>
              <a:rPr lang="ru-RU" sz="2400" dirty="0" smtClean="0"/>
              <a:t>хоста(</a:t>
            </a:r>
            <a:r>
              <a:rPr lang="ru-RU" sz="2400" dirty="0"/>
              <a:t>порт нашей локальной машины</a:t>
            </a:r>
            <a:r>
              <a:rPr lang="ru-RU" sz="2400" dirty="0" smtClean="0"/>
              <a:t>) </a:t>
            </a:r>
            <a:r>
              <a:rPr lang="ru-RU" sz="2400" dirty="0"/>
              <a:t>с портом 80 в </a:t>
            </a:r>
            <a:r>
              <a:rPr lang="ru-RU" sz="2400" dirty="0" smtClean="0"/>
              <a:t>контейнере(</a:t>
            </a:r>
            <a:r>
              <a:rPr lang="ru-RU" sz="2400" dirty="0"/>
              <a:t>порт внутри приложения </a:t>
            </a:r>
            <a:r>
              <a:rPr lang="ru-RU" sz="2400" dirty="0" smtClean="0"/>
              <a:t>80))</a:t>
            </a:r>
            <a:endParaRPr lang="ru-RU" sz="2400" dirty="0"/>
          </a:p>
        </p:txBody>
      </p:sp>
    </p:spTree>
    <p:extLst>
      <p:ext uri="{BB962C8B-B14F-4D97-AF65-F5344CB8AC3E}">
        <p14:creationId xmlns:p14="http://schemas.microsoft.com/office/powerpoint/2010/main" val="1086636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uClr>
                <a:srgbClr val="FF0000"/>
              </a:buClr>
            </a:pPr>
            <a:r>
              <a:rPr lang="en-US" dirty="0" smtClean="0"/>
              <a:t>Docker</a:t>
            </a:r>
            <a:endParaRPr lang="en-US" dirty="0"/>
          </a:p>
        </p:txBody>
      </p:sp>
      <p:sp>
        <p:nvSpPr>
          <p:cNvPr id="3" name="Content Placeholder 2"/>
          <p:cNvSpPr>
            <a:spLocks noGrp="1"/>
          </p:cNvSpPr>
          <p:nvPr>
            <p:ph idx="1"/>
          </p:nvPr>
        </p:nvSpPr>
        <p:spPr>
          <a:xfrm>
            <a:off x="1097280" y="2493433"/>
            <a:ext cx="10058400" cy="3260596"/>
          </a:xfrm>
        </p:spPr>
        <p:txBody>
          <a:bodyPr>
            <a:normAutofit lnSpcReduction="10000"/>
          </a:bodyPr>
          <a:lstStyle/>
          <a:p>
            <a:pPr marL="514350" lvl="0" indent="-514350">
              <a:buClr>
                <a:schemeClr val="tx1"/>
              </a:buClr>
              <a:buFont typeface="+mj-lt"/>
              <a:buAutoNum type="arabicPeriod"/>
            </a:pPr>
            <a:r>
              <a:rPr lang="en-US" sz="3600" dirty="0" smtClean="0">
                <a:solidFill>
                  <a:schemeClr val="tx1"/>
                </a:solidFill>
              </a:rPr>
              <a:t>Docker</a:t>
            </a:r>
            <a:endParaRPr lang="ru-RU" sz="3600" dirty="0" smtClean="0">
              <a:solidFill>
                <a:schemeClr val="tx1"/>
              </a:solidFill>
            </a:endParaRPr>
          </a:p>
          <a:p>
            <a:pPr marL="514350" lvl="0" indent="-514350">
              <a:buClr>
                <a:schemeClr val="tx1"/>
              </a:buClr>
              <a:buFont typeface="+mj-lt"/>
              <a:buAutoNum type="arabicPeriod"/>
            </a:pPr>
            <a:r>
              <a:rPr lang="ru-RU" sz="3600" dirty="0" smtClean="0">
                <a:solidFill>
                  <a:schemeClr val="tx1"/>
                </a:solidFill>
              </a:rPr>
              <a:t>Основные команды</a:t>
            </a:r>
          </a:p>
          <a:p>
            <a:pPr marL="514350" lvl="0" indent="-514350">
              <a:buClr>
                <a:schemeClr val="tx1"/>
              </a:buClr>
              <a:buFont typeface="+mj-lt"/>
              <a:buAutoNum type="arabicPeriod"/>
            </a:pPr>
            <a:r>
              <a:rPr lang="en-US" sz="3600" dirty="0" err="1" smtClean="0">
                <a:solidFill>
                  <a:schemeClr val="tx1"/>
                </a:solidFill>
              </a:rPr>
              <a:t>Dockerfile</a:t>
            </a:r>
            <a:r>
              <a:rPr lang="en-US" sz="3600" dirty="0" smtClean="0">
                <a:solidFill>
                  <a:schemeClr val="tx1"/>
                </a:solidFill>
              </a:rPr>
              <a:t> </a:t>
            </a:r>
          </a:p>
          <a:p>
            <a:pPr marL="514350" lvl="0" indent="-514350">
              <a:buClr>
                <a:schemeClr val="tx1"/>
              </a:buClr>
              <a:buFont typeface="+mj-lt"/>
              <a:buAutoNum type="arabicPeriod"/>
            </a:pPr>
            <a:r>
              <a:rPr lang="en-US" sz="3600" dirty="0">
                <a:solidFill>
                  <a:schemeClr val="tx1"/>
                </a:solidFill>
              </a:rPr>
              <a:t>Docker Compose</a:t>
            </a:r>
            <a:endParaRPr lang="en-US" sz="3600" dirty="0" smtClean="0">
              <a:solidFill>
                <a:schemeClr val="tx1"/>
              </a:solidFill>
            </a:endParaRPr>
          </a:p>
          <a:p>
            <a:pPr marL="514350" lvl="0" indent="-514350">
              <a:buClr>
                <a:schemeClr val="tx1"/>
              </a:buClr>
              <a:buFont typeface="+mj-lt"/>
              <a:buAutoNum type="arabicPeriod"/>
            </a:pPr>
            <a:r>
              <a:rPr lang="en-US" sz="3600" dirty="0" smtClean="0"/>
              <a:t>Docker Networking</a:t>
            </a:r>
            <a:r>
              <a:rPr lang="ru-RU" sz="3600" dirty="0" smtClean="0">
                <a:solidFill>
                  <a:srgbClr val="FF0000"/>
                </a:solidFill>
              </a:rPr>
              <a:t> </a:t>
            </a:r>
          </a:p>
          <a:p>
            <a:pPr marL="0" lvl="0" indent="0">
              <a:buClr>
                <a:srgbClr val="FF0000"/>
              </a:buClr>
              <a:buNone/>
            </a:pPr>
            <a:endParaRPr lang="ru-RU" sz="3600" b="1" dirty="0">
              <a:solidFill>
                <a:srgbClr val="FF0000"/>
              </a:solidFill>
            </a:endParaRPr>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Прямоугольник 2"/>
          <p:cNvSpPr/>
          <p:nvPr/>
        </p:nvSpPr>
        <p:spPr>
          <a:xfrm>
            <a:off x="1097280" y="2058085"/>
            <a:ext cx="11248657" cy="923330"/>
          </a:xfrm>
          <a:prstGeom prst="rect">
            <a:avLst/>
          </a:prstGeom>
        </p:spPr>
        <p:txBody>
          <a:bodyPr wrap="none">
            <a:spAutoFit/>
          </a:bodyPr>
          <a:lstStyle/>
          <a:p>
            <a:r>
              <a:rPr lang="en-US" dirty="0" err="1"/>
              <a:t>docker</a:t>
            </a:r>
            <a:r>
              <a:rPr lang="en-US" dirty="0"/>
              <a:t> run -d -p 80:80 </a:t>
            </a:r>
            <a:r>
              <a:rPr lang="en-US" dirty="0" err="1" smtClean="0"/>
              <a:t>docker</a:t>
            </a:r>
            <a:r>
              <a:rPr lang="en-US" dirty="0" smtClean="0"/>
              <a:t>/getting-started</a:t>
            </a:r>
            <a:endParaRPr lang="ru-RU" dirty="0" smtClean="0"/>
          </a:p>
          <a:p>
            <a:endParaRPr lang="ru-RU" dirty="0"/>
          </a:p>
          <a:p>
            <a:r>
              <a:rPr lang="ru-RU" dirty="0" smtClean="0"/>
              <a:t>Если возникает ошибка</a:t>
            </a:r>
            <a:r>
              <a:rPr lang="en-US" dirty="0" smtClean="0"/>
              <a:t> from</a:t>
            </a:r>
            <a:r>
              <a:rPr lang="ru-RU" dirty="0" smtClean="0"/>
              <a:t> </a:t>
            </a:r>
            <a:r>
              <a:rPr lang="en-US" dirty="0" smtClean="0"/>
              <a:t>daemon</a:t>
            </a:r>
            <a:r>
              <a:rPr lang="ru-RU" dirty="0" smtClean="0"/>
              <a:t>, то </a:t>
            </a:r>
            <a:r>
              <a:rPr lang="ru-RU" b="1" dirty="0" smtClean="0"/>
              <a:t>нужно остановить службу веб-публикаций </a:t>
            </a:r>
            <a:r>
              <a:rPr lang="en-US" b="1" dirty="0" smtClean="0"/>
              <a:t>W3SVC </a:t>
            </a:r>
            <a:r>
              <a:rPr lang="ru-RU" dirty="0" smtClean="0"/>
              <a:t>в диспетчере задач</a:t>
            </a:r>
            <a:r>
              <a:rPr lang="en-US" dirty="0" smtClean="0"/>
              <a:t>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95" y="3357582"/>
            <a:ext cx="11694907" cy="150175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95" y="5304483"/>
            <a:ext cx="10588736" cy="652871"/>
          </a:xfrm>
          <a:prstGeom prst="rect">
            <a:avLst/>
          </a:prstGeom>
        </p:spPr>
      </p:pic>
    </p:spTree>
    <p:extLst>
      <p:ext uri="{BB962C8B-B14F-4D97-AF65-F5344CB8AC3E}">
        <p14:creationId xmlns:p14="http://schemas.microsoft.com/office/powerpoint/2010/main" val="1907477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1228"/>
          </a:xfrm>
        </p:spPr>
        <p:txBody>
          <a:bodyPr>
            <a:normAutofit/>
          </a:bodyPr>
          <a:lstStyle/>
          <a:p>
            <a:r>
              <a:rPr lang="en-US" dirty="0" smtClean="0"/>
              <a:t>Docker – Containers</a:t>
            </a:r>
            <a:endParaRPr lang="ru-RU" dirty="0"/>
          </a:p>
        </p:txBody>
      </p:sp>
      <p:sp>
        <p:nvSpPr>
          <p:cNvPr id="3" name="Прямоугольник 2"/>
          <p:cNvSpPr/>
          <p:nvPr/>
        </p:nvSpPr>
        <p:spPr>
          <a:xfrm>
            <a:off x="1097280" y="1737360"/>
            <a:ext cx="9480104" cy="1569660"/>
          </a:xfrm>
          <a:prstGeom prst="rect">
            <a:avLst/>
          </a:prstGeom>
        </p:spPr>
        <p:txBody>
          <a:bodyPr wrap="square">
            <a:spAutoFit/>
          </a:bodyPr>
          <a:lstStyle/>
          <a:p>
            <a:r>
              <a:rPr lang="en-US" sz="3200" dirty="0" err="1"/>
              <a:t>docker</a:t>
            </a:r>
            <a:r>
              <a:rPr lang="en-US" sz="3200" dirty="0"/>
              <a:t> run -d -p 80:80 </a:t>
            </a:r>
            <a:r>
              <a:rPr lang="en-US" sz="3200" dirty="0" err="1" smtClean="0"/>
              <a:t>docker</a:t>
            </a:r>
            <a:r>
              <a:rPr lang="en-US" sz="3200" dirty="0" smtClean="0"/>
              <a:t>/getting-started</a:t>
            </a:r>
            <a:endParaRPr lang="ru-RU" sz="3200" dirty="0" smtClean="0"/>
          </a:p>
          <a:p>
            <a:endParaRPr lang="ru-RU" sz="3200" dirty="0"/>
          </a:p>
          <a:p>
            <a:endParaRPr lang="ru-RU" sz="3200" dirty="0" smtClean="0"/>
          </a:p>
        </p:txBody>
      </p:sp>
      <p:pic>
        <p:nvPicPr>
          <p:cNvPr id="4" name="Рисунок 3"/>
          <p:cNvPicPr>
            <a:picLocks noChangeAspect="1"/>
          </p:cNvPicPr>
          <p:nvPr/>
        </p:nvPicPr>
        <p:blipFill rotWithShape="1">
          <a:blip r:embed="rId3"/>
          <a:srcRect l="55196" r="624" b="56459"/>
          <a:stretch/>
        </p:blipFill>
        <p:spPr>
          <a:xfrm>
            <a:off x="-1" y="2273158"/>
            <a:ext cx="11897443" cy="4041917"/>
          </a:xfrm>
          <a:prstGeom prst="rect">
            <a:avLst/>
          </a:prstGeom>
        </p:spPr>
      </p:pic>
      <p:sp>
        <p:nvSpPr>
          <p:cNvPr id="5" name="Прямоугольник 4"/>
          <p:cNvSpPr/>
          <p:nvPr/>
        </p:nvSpPr>
        <p:spPr>
          <a:xfrm>
            <a:off x="0" y="5791855"/>
            <a:ext cx="10142220" cy="523220"/>
          </a:xfrm>
          <a:prstGeom prst="rect">
            <a:avLst/>
          </a:prstGeom>
        </p:spPr>
        <p:txBody>
          <a:bodyPr wrap="square">
            <a:spAutoFit/>
          </a:bodyPr>
          <a:lstStyle/>
          <a:p>
            <a:r>
              <a:rPr lang="ru-RU" sz="1400" dirty="0"/>
              <a:t>В </a:t>
            </a:r>
            <a:r>
              <a:rPr lang="en-US" sz="1400" dirty="0"/>
              <a:t>Docker Desktop</a:t>
            </a:r>
            <a:r>
              <a:rPr lang="ru-RU" sz="1400" dirty="0"/>
              <a:t> появляется </a:t>
            </a:r>
            <a:r>
              <a:rPr lang="en-US" sz="1400" dirty="0"/>
              <a:t>Container</a:t>
            </a:r>
            <a:r>
              <a:rPr lang="ru-RU" sz="1400" dirty="0"/>
              <a:t>(приложение) и </a:t>
            </a:r>
            <a:r>
              <a:rPr lang="en-US" sz="1400" dirty="0"/>
              <a:t>Image</a:t>
            </a:r>
            <a:r>
              <a:rPr lang="ru-RU" sz="1400" dirty="0"/>
              <a:t>(образ – некоторый </a:t>
            </a:r>
            <a:r>
              <a:rPr lang="ru-RU" sz="1400" dirty="0" smtClean="0"/>
              <a:t>пакет)  И </a:t>
            </a:r>
            <a:r>
              <a:rPr lang="ru-RU" sz="1400" dirty="0"/>
              <a:t>запускается приложение</a:t>
            </a:r>
            <a:endParaRPr lang="en-US" sz="1400" dirty="0"/>
          </a:p>
          <a:p>
            <a:r>
              <a:rPr lang="ru-RU" sz="1400" dirty="0"/>
              <a:t>Можно открыть терминал, остановить, перезапустить , удалить</a:t>
            </a:r>
            <a:endParaRPr lang="en-US" sz="1400" dirty="0"/>
          </a:p>
        </p:txBody>
      </p:sp>
    </p:spTree>
    <p:extLst>
      <p:ext uri="{BB962C8B-B14F-4D97-AF65-F5344CB8AC3E}">
        <p14:creationId xmlns:p14="http://schemas.microsoft.com/office/powerpoint/2010/main" val="412213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279133" y="1730509"/>
            <a:ext cx="7637646" cy="1569660"/>
          </a:xfrm>
          <a:prstGeom prst="rect">
            <a:avLst/>
          </a:prstGeom>
          <a:noFill/>
        </p:spPr>
        <p:txBody>
          <a:bodyPr wrap="square" rtlCol="0">
            <a:spAutoFit/>
          </a:bodyPr>
          <a:lstStyle/>
          <a:p>
            <a:r>
              <a:rPr lang="ru-RU" sz="3200" dirty="0" smtClean="0"/>
              <a:t>Открыть контейнер в браузере: </a:t>
            </a:r>
          </a:p>
          <a:p>
            <a:r>
              <a:rPr lang="en-US" sz="3200" dirty="0" smtClean="0"/>
              <a:t>Open with browser – </a:t>
            </a:r>
            <a:r>
              <a:rPr lang="ru-RU" sz="3200" dirty="0" smtClean="0"/>
              <a:t>из </a:t>
            </a:r>
            <a:r>
              <a:rPr lang="en-US" sz="3200" dirty="0" smtClean="0"/>
              <a:t>Docker Desktop</a:t>
            </a:r>
            <a:endParaRPr lang="ru-RU" sz="3200" dirty="0" smtClean="0"/>
          </a:p>
          <a:p>
            <a:r>
              <a:rPr lang="ru-RU" sz="3200" dirty="0" smtClean="0"/>
              <a:t>Ввести в браузере – </a:t>
            </a:r>
            <a:r>
              <a:rPr lang="en-US" sz="3200" dirty="0" smtClean="0"/>
              <a:t>localhost:80</a:t>
            </a:r>
            <a:endParaRPr lang="ru-RU" sz="3200" dirty="0"/>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36869"/>
          <a:stretch/>
        </p:blipFill>
        <p:spPr>
          <a:xfrm>
            <a:off x="279133" y="3300169"/>
            <a:ext cx="10288436" cy="3181451"/>
          </a:xfrm>
          <a:prstGeom prst="rect">
            <a:avLst/>
          </a:prstGeom>
        </p:spPr>
      </p:pic>
    </p:spTree>
    <p:extLst>
      <p:ext uri="{BB962C8B-B14F-4D97-AF65-F5344CB8AC3E}">
        <p14:creationId xmlns:p14="http://schemas.microsoft.com/office/powerpoint/2010/main" val="560654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41" y="155542"/>
            <a:ext cx="10058400" cy="739309"/>
          </a:xfrm>
        </p:spPr>
        <p:txBody>
          <a:bodyPr>
            <a:normAutofit/>
          </a:bodyPr>
          <a:lstStyle/>
          <a:p>
            <a:r>
              <a:rPr lang="en-US" dirty="0" smtClean="0"/>
              <a:t>Docker – Images</a:t>
            </a:r>
            <a:endParaRPr lang="ru-RU" dirty="0"/>
          </a:p>
        </p:txBody>
      </p:sp>
      <p:pic>
        <p:nvPicPr>
          <p:cNvPr id="5" name="Рисунок 4"/>
          <p:cNvPicPr>
            <a:picLocks noChangeAspect="1"/>
          </p:cNvPicPr>
          <p:nvPr/>
        </p:nvPicPr>
        <p:blipFill rotWithShape="1">
          <a:blip r:embed="rId3"/>
          <a:srcRect l="55461" b="53722"/>
          <a:stretch/>
        </p:blipFill>
        <p:spPr>
          <a:xfrm>
            <a:off x="0" y="894851"/>
            <a:ext cx="12148566" cy="4351284"/>
          </a:xfrm>
          <a:prstGeom prst="rect">
            <a:avLst/>
          </a:prstGeom>
        </p:spPr>
      </p:pic>
      <p:sp>
        <p:nvSpPr>
          <p:cNvPr id="3" name="Прямоугольник 2"/>
          <p:cNvSpPr/>
          <p:nvPr/>
        </p:nvSpPr>
        <p:spPr>
          <a:xfrm>
            <a:off x="349990" y="5246135"/>
            <a:ext cx="11448586" cy="1169551"/>
          </a:xfrm>
          <a:prstGeom prst="rect">
            <a:avLst/>
          </a:prstGeom>
        </p:spPr>
        <p:txBody>
          <a:bodyPr wrap="square">
            <a:spAutoFit/>
          </a:bodyPr>
          <a:lstStyle/>
          <a:p>
            <a:r>
              <a:rPr lang="en-US" sz="1400" dirty="0"/>
              <a:t>TAG </a:t>
            </a:r>
            <a:r>
              <a:rPr lang="en-US" sz="1400" dirty="0" smtClean="0"/>
              <a:t>–</a:t>
            </a:r>
            <a:r>
              <a:rPr lang="ru-RU" sz="1400" dirty="0" smtClean="0"/>
              <a:t> версия.  </a:t>
            </a:r>
            <a:endParaRPr lang="ru-RU" sz="1400" dirty="0"/>
          </a:p>
          <a:p>
            <a:r>
              <a:rPr lang="ru-RU" sz="1400" dirty="0"/>
              <a:t>Можно запустить, скачать(</a:t>
            </a:r>
            <a:r>
              <a:rPr lang="en-US" sz="1400" dirty="0"/>
              <a:t>PULL</a:t>
            </a:r>
            <a:r>
              <a:rPr lang="ru-RU" sz="1400" dirty="0"/>
              <a:t>), удалить</a:t>
            </a:r>
            <a:endParaRPr lang="en-US" sz="1400" dirty="0"/>
          </a:p>
          <a:p>
            <a:endParaRPr lang="ru-RU" sz="1400" dirty="0"/>
          </a:p>
          <a:p>
            <a:r>
              <a:rPr lang="ru-RU" sz="1400" dirty="0"/>
              <a:t>Для запуска контейнеров вначале необходимо собрать </a:t>
            </a:r>
            <a:r>
              <a:rPr lang="ru-RU" sz="1400" dirty="0" err="1"/>
              <a:t>docker</a:t>
            </a:r>
            <a:r>
              <a:rPr lang="ru-RU" sz="1400" dirty="0"/>
              <a:t> </a:t>
            </a:r>
            <a:r>
              <a:rPr lang="ru-RU" sz="1400" dirty="0" err="1"/>
              <a:t>image</a:t>
            </a:r>
            <a:r>
              <a:rPr lang="ru-RU" sz="1400" dirty="0"/>
              <a:t> (образ), который </a:t>
            </a:r>
            <a:r>
              <a:rPr lang="ru-RU" sz="1400" dirty="0" smtClean="0"/>
              <a:t>включает: Исходный </a:t>
            </a:r>
            <a:r>
              <a:rPr lang="ru-RU" sz="1400" dirty="0"/>
              <a:t>код или </a:t>
            </a:r>
            <a:r>
              <a:rPr lang="ru-RU" sz="1400" dirty="0" err="1" smtClean="0"/>
              <a:t>бинарники</a:t>
            </a:r>
            <a:r>
              <a:rPr lang="ru-RU" sz="1400" dirty="0" smtClean="0"/>
              <a:t>, Зависимости приложений, Необходимые </a:t>
            </a:r>
            <a:r>
              <a:rPr lang="ru-RU" sz="1400" dirty="0"/>
              <a:t>файлы ОС</a:t>
            </a:r>
          </a:p>
        </p:txBody>
      </p:sp>
    </p:spTree>
    <p:extLst>
      <p:ext uri="{BB962C8B-B14F-4D97-AF65-F5344CB8AC3E}">
        <p14:creationId xmlns:p14="http://schemas.microsoft.com/office/powerpoint/2010/main" val="2503391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41" y="155542"/>
            <a:ext cx="10058400" cy="739309"/>
          </a:xfrm>
        </p:spPr>
        <p:txBody>
          <a:bodyPr>
            <a:normAutofit/>
          </a:bodyPr>
          <a:lstStyle/>
          <a:p>
            <a:r>
              <a:rPr lang="en-US" dirty="0" smtClean="0"/>
              <a:t>Docker – Images</a:t>
            </a:r>
            <a:endParaRPr lang="ru-RU" dirty="0"/>
          </a:p>
        </p:txBody>
      </p:sp>
      <p:sp>
        <p:nvSpPr>
          <p:cNvPr id="3" name="Прямоугольник 2"/>
          <p:cNvSpPr/>
          <p:nvPr/>
        </p:nvSpPr>
        <p:spPr>
          <a:xfrm>
            <a:off x="420329" y="1595569"/>
            <a:ext cx="11448586" cy="4832092"/>
          </a:xfrm>
          <a:prstGeom prst="rect">
            <a:avLst/>
          </a:prstGeom>
        </p:spPr>
        <p:txBody>
          <a:bodyPr wrap="square">
            <a:spAutoFit/>
          </a:bodyPr>
          <a:lstStyle/>
          <a:p>
            <a:r>
              <a:rPr lang="ru-RU" sz="2800" dirty="0"/>
              <a:t>При запуске контейнера он использует изолированную файловую систему. Эта пользовательская файловая система предоставляется </a:t>
            </a:r>
            <a:r>
              <a:rPr lang="ru-RU" sz="2800" b="1" dirty="0"/>
              <a:t>образом</a:t>
            </a:r>
            <a:r>
              <a:rPr lang="ru-RU" sz="2800" dirty="0"/>
              <a:t> </a:t>
            </a:r>
            <a:r>
              <a:rPr lang="ru-RU" sz="2800" b="1" dirty="0"/>
              <a:t>контейнера</a:t>
            </a:r>
            <a:r>
              <a:rPr lang="ru-RU" sz="2800" dirty="0"/>
              <a:t> . </a:t>
            </a:r>
            <a:endParaRPr lang="ru-RU" sz="2800" dirty="0" smtClean="0"/>
          </a:p>
          <a:p>
            <a:endParaRPr lang="ru-RU" sz="2800" dirty="0" smtClean="0"/>
          </a:p>
          <a:p>
            <a:r>
              <a:rPr lang="ru-RU" sz="2800" dirty="0" smtClean="0"/>
              <a:t>Поскольку </a:t>
            </a:r>
            <a:r>
              <a:rPr lang="ru-RU" sz="2800" dirty="0"/>
              <a:t>образ содержит файловую систему контейнера, он должен включать в себя все необходимое для запуска приложения — все зависимости, конфигурации, сценарии, двоичные файлы и т. д. </a:t>
            </a:r>
            <a:endParaRPr lang="ru-RU" sz="2800" dirty="0" smtClean="0"/>
          </a:p>
          <a:p>
            <a:endParaRPr lang="ru-RU" sz="2800" dirty="0"/>
          </a:p>
          <a:p>
            <a:r>
              <a:rPr lang="ru-RU" sz="2800" dirty="0" smtClean="0"/>
              <a:t>Образ </a:t>
            </a:r>
            <a:r>
              <a:rPr lang="ru-RU" sz="2800" dirty="0"/>
              <a:t>также содержит </a:t>
            </a:r>
            <a:r>
              <a:rPr lang="ru-RU" sz="2800" dirty="0" smtClean="0"/>
              <a:t>конфигурацию </a:t>
            </a:r>
            <a:r>
              <a:rPr lang="ru-RU" sz="2800" dirty="0"/>
              <a:t>контейнера, например переменные среды, команду для запуска по умолчанию, и другие метаданные.</a:t>
            </a:r>
          </a:p>
        </p:txBody>
      </p:sp>
    </p:spTree>
    <p:extLst>
      <p:ext uri="{BB962C8B-B14F-4D97-AF65-F5344CB8AC3E}">
        <p14:creationId xmlns:p14="http://schemas.microsoft.com/office/powerpoint/2010/main" val="4234404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3350"/>
            <a:ext cx="10058400" cy="738188"/>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18520" y="888775"/>
            <a:ext cx="5459199" cy="4216539"/>
          </a:xfrm>
          <a:prstGeom prst="rect">
            <a:avLst/>
          </a:prstGeom>
          <a:noFill/>
        </p:spPr>
        <p:txBody>
          <a:bodyPr wrap="square" rtlCol="0">
            <a:spAutoFit/>
          </a:bodyPr>
          <a:lstStyle/>
          <a:p>
            <a:r>
              <a:rPr lang="en-US" sz="2800" dirty="0" smtClean="0"/>
              <a:t>&gt;</a:t>
            </a:r>
            <a:r>
              <a:rPr lang="en-US" sz="2800" dirty="0" err="1" smtClean="0"/>
              <a:t>docker</a:t>
            </a:r>
            <a:r>
              <a:rPr lang="en-US" sz="2800" dirty="0" smtClean="0"/>
              <a:t> info  </a:t>
            </a:r>
            <a:r>
              <a:rPr lang="ru-RU" sz="2800" dirty="0" smtClean="0"/>
              <a:t>- полная инфо о докере</a:t>
            </a:r>
          </a:p>
          <a:p>
            <a:endParaRPr lang="en-US" sz="2800" dirty="0" smtClean="0"/>
          </a:p>
          <a:p>
            <a:r>
              <a:rPr lang="en-US" sz="2800" dirty="0" smtClean="0"/>
              <a:t>&gt;</a:t>
            </a:r>
            <a:r>
              <a:rPr lang="en-US" sz="2800" dirty="0" err="1" smtClean="0"/>
              <a:t>docker</a:t>
            </a:r>
            <a:r>
              <a:rPr lang="en-US" sz="2800" dirty="0" smtClean="0"/>
              <a:t> images – </a:t>
            </a:r>
            <a:r>
              <a:rPr lang="ru-RU" sz="2800" dirty="0" smtClean="0"/>
              <a:t>об образах</a:t>
            </a:r>
          </a:p>
          <a:p>
            <a:endParaRPr lang="ru-RU" sz="2800" dirty="0" smtClean="0"/>
          </a:p>
          <a:p>
            <a:r>
              <a:rPr lang="en-US" sz="2800" dirty="0" smtClean="0"/>
              <a:t>&gt;</a:t>
            </a:r>
            <a:r>
              <a:rPr lang="en-US" sz="2800" dirty="0" err="1" smtClean="0"/>
              <a:t>docker</a:t>
            </a:r>
            <a:r>
              <a:rPr lang="en-US" sz="2800" dirty="0" smtClean="0"/>
              <a:t> </a:t>
            </a:r>
            <a:r>
              <a:rPr lang="en-US" sz="2800" dirty="0" err="1" smtClean="0"/>
              <a:t>ps</a:t>
            </a:r>
            <a:r>
              <a:rPr lang="ru-RU" sz="2800" dirty="0"/>
              <a:t>  О контейнерах</a:t>
            </a:r>
          </a:p>
          <a:p>
            <a:r>
              <a:rPr lang="en-US" sz="2800" dirty="0" smtClean="0"/>
              <a:t>&gt;</a:t>
            </a:r>
            <a:r>
              <a:rPr lang="en-US" sz="2800" dirty="0" err="1" smtClean="0"/>
              <a:t>docker</a:t>
            </a:r>
            <a:r>
              <a:rPr lang="en-US" sz="2800" dirty="0" smtClean="0"/>
              <a:t> </a:t>
            </a:r>
            <a:r>
              <a:rPr lang="en-US" sz="2800" dirty="0" err="1"/>
              <a:t>ps</a:t>
            </a:r>
            <a:r>
              <a:rPr lang="en-US" sz="2800" dirty="0"/>
              <a:t> </a:t>
            </a:r>
            <a:r>
              <a:rPr lang="en-US" sz="2800" dirty="0" smtClean="0"/>
              <a:t>-a </a:t>
            </a:r>
            <a:r>
              <a:rPr lang="ru-RU" sz="2800" dirty="0" smtClean="0"/>
              <a:t> и о </a:t>
            </a:r>
            <a:r>
              <a:rPr lang="ru-RU" sz="2400" dirty="0" smtClean="0"/>
              <a:t>незапущенных</a:t>
            </a:r>
          </a:p>
          <a:p>
            <a:r>
              <a:rPr lang="en-US" sz="2400" dirty="0"/>
              <a:t>&gt;</a:t>
            </a:r>
            <a:r>
              <a:rPr lang="en-US" sz="2400" dirty="0" err="1"/>
              <a:t>docker</a:t>
            </a:r>
            <a:r>
              <a:rPr lang="en-US" sz="2400" dirty="0"/>
              <a:t> </a:t>
            </a:r>
            <a:r>
              <a:rPr lang="en-US" sz="2400" dirty="0" err="1"/>
              <a:t>ps</a:t>
            </a:r>
            <a:r>
              <a:rPr lang="en-US" sz="2400" dirty="0"/>
              <a:t> </a:t>
            </a:r>
            <a:r>
              <a:rPr lang="en-US" sz="2400" dirty="0" smtClean="0"/>
              <a:t>-</a:t>
            </a:r>
            <a:r>
              <a:rPr lang="en-US" sz="2400" dirty="0"/>
              <a:t>s</a:t>
            </a:r>
            <a:r>
              <a:rPr lang="en-US" sz="2400" dirty="0" smtClean="0"/>
              <a:t> </a:t>
            </a:r>
            <a:r>
              <a:rPr lang="ru-RU" sz="2400" dirty="0" smtClean="0"/>
              <a:t> </a:t>
            </a:r>
            <a:r>
              <a:rPr lang="en-US" sz="2400" dirty="0" smtClean="0"/>
              <a:t>  </a:t>
            </a:r>
            <a:r>
              <a:rPr lang="ru-RU" sz="2400" dirty="0" smtClean="0"/>
              <a:t>о размерах контейнеров</a:t>
            </a:r>
            <a:endParaRPr lang="ru-RU" sz="2000" dirty="0"/>
          </a:p>
          <a:p>
            <a:endParaRPr lang="ru-RU" sz="2400" dirty="0" smtClean="0"/>
          </a:p>
          <a:p>
            <a:endParaRPr lang="en-US" sz="2400" dirty="0" smtClean="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5" y="871205"/>
            <a:ext cx="6657474" cy="4027627"/>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868" y="4898832"/>
            <a:ext cx="9182890" cy="884278"/>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19" y="5783109"/>
            <a:ext cx="11830573" cy="588803"/>
          </a:xfrm>
          <a:prstGeom prst="rect">
            <a:avLst/>
          </a:prstGeom>
        </p:spPr>
      </p:pic>
    </p:spTree>
    <p:extLst>
      <p:ext uri="{BB962C8B-B14F-4D97-AF65-F5344CB8AC3E}">
        <p14:creationId xmlns:p14="http://schemas.microsoft.com/office/powerpoint/2010/main" val="2864868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473986" y="1093561"/>
            <a:ext cx="11383478" cy="5016758"/>
          </a:xfrm>
          <a:prstGeom prst="rect">
            <a:avLst/>
          </a:prstGeom>
          <a:noFill/>
        </p:spPr>
        <p:txBody>
          <a:bodyPr wrap="square" rtlCol="0">
            <a:spAutoFit/>
          </a:bodyPr>
          <a:lstStyle/>
          <a:p>
            <a:r>
              <a:rPr lang="ru-RU" sz="3200" dirty="0" smtClean="0"/>
              <a:t>Просмотр логов контейнера (по имени или идентификатору )</a:t>
            </a:r>
          </a:p>
          <a:p>
            <a:endParaRPr lang="en-US" sz="3200" dirty="0" smtClean="0"/>
          </a:p>
          <a:p>
            <a:r>
              <a:rPr lang="en-US" sz="3200" dirty="0" smtClean="0"/>
              <a:t>&gt;</a:t>
            </a:r>
            <a:r>
              <a:rPr lang="en-US" sz="3200" dirty="0" err="1"/>
              <a:t>docker</a:t>
            </a:r>
            <a:r>
              <a:rPr lang="en-US" sz="3200" dirty="0"/>
              <a:t> logs name | </a:t>
            </a:r>
            <a:r>
              <a:rPr lang="en-US" sz="3200" dirty="0" smtClean="0"/>
              <a:t>id</a:t>
            </a:r>
          </a:p>
          <a:p>
            <a:r>
              <a:rPr lang="en-US" sz="3200" dirty="0" smtClean="0"/>
              <a:t>&gt;</a:t>
            </a:r>
            <a:r>
              <a:rPr lang="en-US" sz="3200" dirty="0" err="1" smtClean="0"/>
              <a:t>docker</a:t>
            </a:r>
            <a:r>
              <a:rPr lang="en-US" sz="3200" dirty="0"/>
              <a:t> logs --tail &lt;number&gt; &lt;</a:t>
            </a:r>
            <a:r>
              <a:rPr lang="en-US" sz="3200" dirty="0" err="1"/>
              <a:t>container_id</a:t>
            </a:r>
            <a:r>
              <a:rPr lang="en-US" sz="3200" dirty="0" smtClean="0"/>
              <a:t>&gt;</a:t>
            </a:r>
          </a:p>
          <a:p>
            <a:r>
              <a:rPr lang="en-US" sz="3200" dirty="0" smtClean="0"/>
              <a:t>&gt;</a:t>
            </a:r>
            <a:r>
              <a:rPr lang="en-US" sz="3200" dirty="0" err="1" smtClean="0"/>
              <a:t>docker</a:t>
            </a:r>
            <a:r>
              <a:rPr lang="en-US" sz="3200" dirty="0" smtClean="0"/>
              <a:t> </a:t>
            </a:r>
            <a:r>
              <a:rPr lang="en-US" sz="3200" dirty="0"/>
              <a:t>logs --tail 4 fb54fd336bc4 </a:t>
            </a:r>
            <a:endParaRPr lang="ru-RU" sz="3200" dirty="0"/>
          </a:p>
          <a:p>
            <a:endParaRPr lang="ru-RU" sz="3200" dirty="0" smtClean="0"/>
          </a:p>
          <a:p>
            <a:r>
              <a:rPr lang="ru-RU" sz="3200" dirty="0"/>
              <a:t>1) --</a:t>
            </a:r>
            <a:r>
              <a:rPr lang="ru-RU" sz="3200" dirty="0" err="1"/>
              <a:t>follow</a:t>
            </a:r>
            <a:r>
              <a:rPr lang="ru-RU" sz="3200" dirty="0"/>
              <a:t>, -f - </a:t>
            </a:r>
            <a:r>
              <a:rPr lang="ru-RU" sz="3200" dirty="0" err="1"/>
              <a:t>логи</a:t>
            </a:r>
            <a:r>
              <a:rPr lang="ru-RU" sz="3200" dirty="0"/>
              <a:t> в реальном времени;</a:t>
            </a:r>
          </a:p>
          <a:p>
            <a:r>
              <a:rPr lang="ru-RU" sz="3200" dirty="0"/>
              <a:t>2) --</a:t>
            </a:r>
            <a:r>
              <a:rPr lang="ru-RU" sz="3200" dirty="0" err="1"/>
              <a:t>timestamps</a:t>
            </a:r>
            <a:r>
              <a:rPr lang="ru-RU" sz="3200" dirty="0"/>
              <a:t>, -t -показывать время (</a:t>
            </a:r>
            <a:r>
              <a:rPr lang="ru-RU" sz="3200" dirty="0" err="1"/>
              <a:t>timestamp</a:t>
            </a:r>
            <a:r>
              <a:rPr lang="ru-RU" sz="3200" dirty="0"/>
              <a:t>) перед каждой строчкой лога;</a:t>
            </a:r>
          </a:p>
          <a:p>
            <a:r>
              <a:rPr lang="ru-RU" sz="3200" dirty="0"/>
              <a:t>3) --</a:t>
            </a:r>
            <a:r>
              <a:rPr lang="ru-RU" sz="3200" dirty="0" err="1"/>
              <a:t>tail</a:t>
            </a:r>
            <a:r>
              <a:rPr lang="ru-RU" sz="3200" dirty="0"/>
              <a:t> - количество строк для вывода (по умолчанию - все).</a:t>
            </a:r>
          </a:p>
        </p:txBody>
      </p:sp>
    </p:spTree>
    <p:extLst>
      <p:ext uri="{BB962C8B-B14F-4D97-AF65-F5344CB8AC3E}">
        <p14:creationId xmlns:p14="http://schemas.microsoft.com/office/powerpoint/2010/main" val="3470832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3350"/>
            <a:ext cx="10058400" cy="738188"/>
          </a:xfrm>
        </p:spPr>
        <p:txBody>
          <a:bodyPr>
            <a:normAutofit/>
          </a:bodyPr>
          <a:lstStyle/>
          <a:p>
            <a:r>
              <a:rPr lang="en-US" dirty="0" smtClean="0"/>
              <a:t>Docker – </a:t>
            </a:r>
            <a:r>
              <a:rPr lang="ru-RU" dirty="0" smtClean="0"/>
              <a:t>жизненный цикл контейнера</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92" y="871538"/>
            <a:ext cx="9494808" cy="4548677"/>
          </a:xfrm>
          <a:prstGeom prst="rect">
            <a:avLst/>
          </a:prstGeom>
        </p:spPr>
      </p:pic>
      <p:sp>
        <p:nvSpPr>
          <p:cNvPr id="5" name="Прямоугольник 4"/>
          <p:cNvSpPr/>
          <p:nvPr/>
        </p:nvSpPr>
        <p:spPr>
          <a:xfrm>
            <a:off x="0" y="5705503"/>
            <a:ext cx="6096000" cy="646331"/>
          </a:xfrm>
          <a:prstGeom prst="rect">
            <a:avLst/>
          </a:prstGeom>
        </p:spPr>
        <p:txBody>
          <a:bodyPr>
            <a:spAutoFit/>
          </a:bodyPr>
          <a:lstStyle/>
          <a:p>
            <a:r>
              <a:rPr lang="ru-RU" dirty="0"/>
              <a:t>создание, запуск, приостановка, удаление и остановка. </a:t>
            </a:r>
            <a:r>
              <a:rPr lang="en-US" dirty="0"/>
              <a:t>create, run, pause, delete &amp; stopped</a:t>
            </a:r>
            <a:endParaRPr lang="ru-RU" dirty="0"/>
          </a:p>
        </p:txBody>
      </p:sp>
    </p:spTree>
    <p:extLst>
      <p:ext uri="{BB962C8B-B14F-4D97-AF65-F5344CB8AC3E}">
        <p14:creationId xmlns:p14="http://schemas.microsoft.com/office/powerpoint/2010/main" val="2919914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335280" y="2246054"/>
            <a:ext cx="6122670" cy="3539430"/>
          </a:xfrm>
          <a:prstGeom prst="rect">
            <a:avLst/>
          </a:prstGeom>
          <a:noFill/>
        </p:spPr>
        <p:txBody>
          <a:bodyPr wrap="square" rtlCol="0">
            <a:spAutoFit/>
          </a:bodyPr>
          <a:lstStyle/>
          <a:p>
            <a:r>
              <a:rPr lang="en-US" sz="3200" dirty="0" smtClean="0"/>
              <a:t>&gt;</a:t>
            </a:r>
            <a:r>
              <a:rPr lang="en-US" sz="3200" dirty="0" err="1" smtClean="0"/>
              <a:t>docker</a:t>
            </a:r>
            <a:r>
              <a:rPr lang="en-US" sz="3200" dirty="0" smtClean="0"/>
              <a:t> stop &lt;CONTAINER ID&gt; </a:t>
            </a:r>
          </a:p>
          <a:p>
            <a:r>
              <a:rPr lang="en-US" sz="3200" dirty="0"/>
              <a:t>&gt;</a:t>
            </a:r>
            <a:r>
              <a:rPr lang="en-US" sz="3200" dirty="0" err="1"/>
              <a:t>docker</a:t>
            </a:r>
            <a:r>
              <a:rPr lang="en-US" sz="3200" dirty="0"/>
              <a:t> </a:t>
            </a:r>
            <a:r>
              <a:rPr lang="en-US" sz="3200" dirty="0" smtClean="0"/>
              <a:t>start </a:t>
            </a:r>
            <a:r>
              <a:rPr lang="en-US" sz="3200" dirty="0"/>
              <a:t>&lt;CONTAINER ID&gt;   </a:t>
            </a:r>
            <a:endParaRPr lang="ru-RU" sz="3200" dirty="0"/>
          </a:p>
          <a:p>
            <a:r>
              <a:rPr lang="en-US" sz="3200" dirty="0"/>
              <a:t>&gt;</a:t>
            </a:r>
            <a:r>
              <a:rPr lang="en-US" sz="3200" dirty="0" err="1"/>
              <a:t>docker</a:t>
            </a:r>
            <a:r>
              <a:rPr lang="en-US" sz="3200" dirty="0"/>
              <a:t> </a:t>
            </a:r>
            <a:r>
              <a:rPr lang="en-US" sz="3200" dirty="0" smtClean="0"/>
              <a:t>pause&lt;CONTAINER </a:t>
            </a:r>
            <a:r>
              <a:rPr lang="en-US" sz="3200" dirty="0"/>
              <a:t>ID&gt;   </a:t>
            </a:r>
            <a:endParaRPr lang="ru-RU" sz="3200" dirty="0"/>
          </a:p>
          <a:p>
            <a:r>
              <a:rPr lang="en-US" sz="3200" dirty="0"/>
              <a:t>&gt;</a:t>
            </a:r>
            <a:r>
              <a:rPr lang="en-US" sz="3200" dirty="0" err="1"/>
              <a:t>docker</a:t>
            </a:r>
            <a:r>
              <a:rPr lang="en-US" sz="3200" dirty="0"/>
              <a:t> </a:t>
            </a:r>
            <a:r>
              <a:rPr lang="en-US" sz="3200" dirty="0" err="1" smtClean="0"/>
              <a:t>unpause</a:t>
            </a:r>
            <a:r>
              <a:rPr lang="en-US" sz="3200" dirty="0" smtClean="0"/>
              <a:t>&lt;CONTAINER </a:t>
            </a:r>
            <a:r>
              <a:rPr lang="en-US" sz="3200" dirty="0"/>
              <a:t>ID&gt;   </a:t>
            </a:r>
            <a:endParaRPr lang="ru-RU" sz="3200" dirty="0"/>
          </a:p>
          <a:p>
            <a:r>
              <a:rPr lang="en-US" sz="3200" dirty="0"/>
              <a:t>&gt;</a:t>
            </a:r>
            <a:r>
              <a:rPr lang="en-US" sz="3200" dirty="0" err="1"/>
              <a:t>docker</a:t>
            </a:r>
            <a:r>
              <a:rPr lang="en-US" sz="3200" dirty="0"/>
              <a:t> </a:t>
            </a:r>
            <a:r>
              <a:rPr lang="en-US" sz="3200" dirty="0" smtClean="0"/>
              <a:t>restart&lt;CONTAINER </a:t>
            </a:r>
            <a:r>
              <a:rPr lang="en-US" sz="3200" dirty="0"/>
              <a:t>ID</a:t>
            </a:r>
            <a:r>
              <a:rPr lang="en-US" sz="3200" dirty="0" smtClean="0"/>
              <a:t>&gt;</a:t>
            </a:r>
          </a:p>
          <a:p>
            <a:endParaRPr lang="en-US" sz="3200" dirty="0" smtClean="0"/>
          </a:p>
          <a:p>
            <a:r>
              <a:rPr lang="en-US" sz="3200" dirty="0" smtClean="0"/>
              <a:t>&gt;</a:t>
            </a:r>
            <a:r>
              <a:rPr lang="en-US" sz="3200" dirty="0" err="1" smtClean="0"/>
              <a:t>docker</a:t>
            </a:r>
            <a:r>
              <a:rPr lang="en-US" sz="3200" dirty="0" smtClean="0"/>
              <a:t> </a:t>
            </a:r>
            <a:r>
              <a:rPr lang="en-US" sz="3200" dirty="0"/>
              <a:t>image </a:t>
            </a:r>
            <a:r>
              <a:rPr lang="en-US" sz="3200" dirty="0" err="1"/>
              <a:t>rm</a:t>
            </a:r>
            <a:r>
              <a:rPr lang="en-US" sz="3200" dirty="0"/>
              <a:t> 1d6d4f4c152  </a:t>
            </a:r>
            <a:endParaRPr lang="ru-RU" sz="32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0" y="2914540"/>
            <a:ext cx="5005477" cy="2648059"/>
          </a:xfrm>
          <a:prstGeom prst="rect">
            <a:avLst/>
          </a:prstGeom>
        </p:spPr>
      </p:pic>
    </p:spTree>
    <p:extLst>
      <p:ext uri="{BB962C8B-B14F-4D97-AF65-F5344CB8AC3E}">
        <p14:creationId xmlns:p14="http://schemas.microsoft.com/office/powerpoint/2010/main" val="3573618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4738" y="432288"/>
            <a:ext cx="6559062" cy="738188"/>
          </a:xfrm>
        </p:spPr>
        <p:txBody>
          <a:bodyPr>
            <a:normAutofit/>
          </a:bodyPr>
          <a:lstStyle/>
          <a:p>
            <a:r>
              <a:rPr lang="en-US" dirty="0" smtClean="0"/>
              <a:t>Docker – </a:t>
            </a:r>
            <a:r>
              <a:rPr lang="en-US" dirty="0"/>
              <a:t>Pause vs </a:t>
            </a:r>
            <a:r>
              <a:rPr lang="en-US" dirty="0" smtClean="0"/>
              <a:t>STOP</a:t>
            </a:r>
            <a:endParaRPr lang="ru-RU" dirty="0"/>
          </a:p>
        </p:txBody>
      </p:sp>
      <p:sp>
        <p:nvSpPr>
          <p:cNvPr id="3" name="TextBox 2"/>
          <p:cNvSpPr txBox="1"/>
          <p:nvPr/>
        </p:nvSpPr>
        <p:spPr>
          <a:xfrm>
            <a:off x="457200" y="1559150"/>
            <a:ext cx="11342077" cy="4401205"/>
          </a:xfrm>
          <a:prstGeom prst="rect">
            <a:avLst/>
          </a:prstGeom>
          <a:noFill/>
        </p:spPr>
        <p:txBody>
          <a:bodyPr wrap="square" rtlCol="0">
            <a:spAutoFit/>
          </a:bodyPr>
          <a:lstStyle/>
          <a:p>
            <a:r>
              <a:rPr lang="ru-RU" sz="2800" b="1" dirty="0" err="1" smtClean="0"/>
              <a:t>docker</a:t>
            </a:r>
            <a:r>
              <a:rPr lang="ru-RU" sz="2800" b="1" dirty="0" smtClean="0"/>
              <a:t> </a:t>
            </a:r>
            <a:r>
              <a:rPr lang="ru-RU" sz="2800" b="1" dirty="0" err="1"/>
              <a:t>pause</a:t>
            </a:r>
            <a:r>
              <a:rPr lang="ru-RU" sz="2800" b="1" dirty="0"/>
              <a:t> </a:t>
            </a:r>
            <a:r>
              <a:rPr lang="ru-RU" sz="2800" dirty="0"/>
              <a:t>посылает SIGSTOP сигнал всем процессам в контейнере</a:t>
            </a:r>
          </a:p>
          <a:p>
            <a:pPr>
              <a:spcAft>
                <a:spcPts val="1200"/>
              </a:spcAft>
            </a:pPr>
            <a:r>
              <a:rPr lang="ru-RU" sz="2800" b="1" dirty="0" err="1"/>
              <a:t>docker</a:t>
            </a:r>
            <a:r>
              <a:rPr lang="ru-RU" sz="2800" b="1" dirty="0"/>
              <a:t> </a:t>
            </a:r>
            <a:r>
              <a:rPr lang="ru-RU" sz="2800" b="1" dirty="0" err="1"/>
              <a:t>stop</a:t>
            </a:r>
            <a:r>
              <a:rPr lang="ru-RU" sz="2800" b="1" dirty="0"/>
              <a:t> </a:t>
            </a:r>
            <a:r>
              <a:rPr lang="en-US" sz="2800" dirty="0" smtClean="0"/>
              <a:t> </a:t>
            </a:r>
            <a:r>
              <a:rPr lang="ru-RU" sz="2800" dirty="0" smtClean="0"/>
              <a:t>посылает </a:t>
            </a:r>
            <a:r>
              <a:rPr lang="ru-RU" sz="2800" dirty="0"/>
              <a:t>SIGTERM сигнал главному процессу в контейнере (PID=1) и спустя </a:t>
            </a:r>
            <a:r>
              <a:rPr lang="ru-RU" sz="2800" dirty="0" smtClean="0"/>
              <a:t>какое-то </a:t>
            </a:r>
            <a:r>
              <a:rPr lang="ru-RU" sz="2800" dirty="0"/>
              <a:t>время </a:t>
            </a:r>
            <a:r>
              <a:rPr lang="en-US" sz="2800" dirty="0"/>
              <a:t>SIGKILL.</a:t>
            </a:r>
          </a:p>
          <a:p>
            <a:pPr>
              <a:spcAft>
                <a:spcPts val="1200"/>
              </a:spcAft>
            </a:pPr>
            <a:r>
              <a:rPr lang="ru-RU" sz="2800" dirty="0"/>
              <a:t>SIGTERM — </a:t>
            </a:r>
            <a:r>
              <a:rPr lang="ru-RU" dirty="0"/>
              <a:t>сигнал завершения. По умолчанию используется чтобы завершить процесс, но </a:t>
            </a:r>
            <a:r>
              <a:rPr lang="ru-RU" dirty="0" smtClean="0"/>
              <a:t>они</a:t>
            </a:r>
            <a:r>
              <a:rPr lang="en-US" dirty="0" smtClean="0"/>
              <a:t> </a:t>
            </a:r>
            <a:r>
              <a:rPr lang="ru-RU" dirty="0" smtClean="0"/>
              <a:t>иногда </a:t>
            </a:r>
            <a:r>
              <a:rPr lang="ru-RU" dirty="0"/>
              <a:t>могут быть проигнорированы. Его необходимо обрабатывать, если важно провести </a:t>
            </a:r>
            <a:r>
              <a:rPr lang="ru-RU" dirty="0" smtClean="0"/>
              <a:t>очистку</a:t>
            </a:r>
            <a:r>
              <a:rPr lang="en-US" dirty="0" smtClean="0"/>
              <a:t> </a:t>
            </a:r>
            <a:r>
              <a:rPr lang="ru-RU" dirty="0" smtClean="0"/>
              <a:t>используемых </a:t>
            </a:r>
            <a:r>
              <a:rPr lang="ru-RU" dirty="0"/>
              <a:t>ресурсов</a:t>
            </a:r>
            <a:r>
              <a:rPr lang="ru-RU" sz="2800" dirty="0"/>
              <a:t>.</a:t>
            </a:r>
          </a:p>
          <a:p>
            <a:pPr>
              <a:spcAft>
                <a:spcPts val="1200"/>
              </a:spcAft>
            </a:pPr>
            <a:r>
              <a:rPr lang="ru-RU" sz="2800" dirty="0"/>
              <a:t>SIGKILL </a:t>
            </a:r>
            <a:r>
              <a:rPr lang="ru-RU" dirty="0"/>
              <a:t>— сигнал принудительного завершения. Используется для незамедлительного </a:t>
            </a:r>
            <a:r>
              <a:rPr lang="ru-RU" dirty="0" smtClean="0"/>
              <a:t>завершения</a:t>
            </a:r>
            <a:r>
              <a:rPr lang="en-US" dirty="0" smtClean="0"/>
              <a:t> </a:t>
            </a:r>
            <a:r>
              <a:rPr lang="ru-RU" dirty="0" smtClean="0"/>
              <a:t>процесса</a:t>
            </a:r>
            <a:r>
              <a:rPr lang="ru-RU" dirty="0"/>
              <a:t>. Отсюда следует, что о никакой очистке ресурсов и речи быть не может.</a:t>
            </a:r>
          </a:p>
          <a:p>
            <a:pPr>
              <a:spcAft>
                <a:spcPts val="1200"/>
              </a:spcAft>
            </a:pPr>
            <a:r>
              <a:rPr lang="ru-RU" sz="2800" dirty="0"/>
              <a:t>SIGSTOP </a:t>
            </a:r>
            <a:r>
              <a:rPr lang="ru-RU" dirty="0"/>
              <a:t>— сигнал паузы. Сигнал не может быть отловлен и проигнорирован приложением</a:t>
            </a:r>
            <a:r>
              <a:rPr lang="ru-RU" dirty="0" smtClean="0"/>
              <a:t>.</a:t>
            </a:r>
            <a:r>
              <a:rPr lang="en-US" dirty="0" smtClean="0"/>
              <a:t> </a:t>
            </a:r>
            <a:r>
              <a:rPr lang="ru-RU" dirty="0" smtClean="0"/>
              <a:t>Используется </a:t>
            </a:r>
            <a:r>
              <a:rPr lang="ru-RU" dirty="0"/>
              <a:t>для контроля над приложениями.</a:t>
            </a:r>
          </a:p>
        </p:txBody>
      </p:sp>
    </p:spTree>
    <p:extLst>
      <p:ext uri="{BB962C8B-B14F-4D97-AF65-F5344CB8AC3E}">
        <p14:creationId xmlns:p14="http://schemas.microsoft.com/office/powerpoint/2010/main" val="505978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a:t>
            </a:r>
            <a:r>
              <a:rPr lang="ru-RU" dirty="0"/>
              <a:t>Монолитная архитектура </a:t>
            </a:r>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3112770" cy="4803658"/>
          </a:xfrm>
        </p:spPr>
      </p:pic>
      <p:sp>
        <p:nvSpPr>
          <p:cNvPr id="3" name="Прямоугольник 2"/>
          <p:cNvSpPr/>
          <p:nvPr/>
        </p:nvSpPr>
        <p:spPr>
          <a:xfrm>
            <a:off x="6261784" y="5734985"/>
            <a:ext cx="5503173" cy="369332"/>
          </a:xfrm>
          <a:prstGeom prst="rect">
            <a:avLst/>
          </a:prstGeom>
        </p:spPr>
        <p:txBody>
          <a:bodyPr wrap="none">
            <a:spAutoFit/>
          </a:bodyPr>
          <a:lstStyle/>
          <a:p>
            <a:r>
              <a:rPr lang="ru-RU" dirty="0"/>
              <a:t>Работа всей системы основана на одном приложении</a:t>
            </a:r>
            <a:endParaRPr lang="en-US" dirty="0"/>
          </a:p>
        </p:txBody>
      </p:sp>
    </p:spTree>
    <p:extLst>
      <p:ext uri="{BB962C8B-B14F-4D97-AF65-F5344CB8AC3E}">
        <p14:creationId xmlns:p14="http://schemas.microsoft.com/office/powerpoint/2010/main" val="172566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4" y="155976"/>
            <a:ext cx="10058400" cy="725768"/>
          </a:xfrm>
        </p:spPr>
        <p:txBody>
          <a:bodyPr>
            <a:normAutofit/>
          </a:bodyPr>
          <a:lstStyle/>
          <a:p>
            <a:r>
              <a:rPr lang="en-US" dirty="0" smtClean="0"/>
              <a:t>Docker – </a:t>
            </a:r>
            <a:r>
              <a:rPr lang="en-US" dirty="0" err="1"/>
              <a:t>dockerhub</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33" y="1094014"/>
            <a:ext cx="9715263" cy="4909740"/>
          </a:xfrm>
          <a:prstGeom prst="rect">
            <a:avLst/>
          </a:prstGeom>
        </p:spPr>
      </p:pic>
      <p:sp>
        <p:nvSpPr>
          <p:cNvPr id="3" name="Прямоугольник 2"/>
          <p:cNvSpPr/>
          <p:nvPr/>
        </p:nvSpPr>
        <p:spPr>
          <a:xfrm>
            <a:off x="7854043" y="4033157"/>
            <a:ext cx="3063091"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6819725" y="257250"/>
            <a:ext cx="5131726" cy="523220"/>
          </a:xfrm>
          <a:prstGeom prst="rect">
            <a:avLst/>
          </a:prstGeom>
        </p:spPr>
        <p:txBody>
          <a:bodyPr wrap="none">
            <a:spAutoFit/>
          </a:bodyPr>
          <a:lstStyle/>
          <a:p>
            <a:r>
              <a:rPr lang="ru-RU" sz="2800" dirty="0"/>
              <a:t>https://hub.docker.com/_/python</a:t>
            </a:r>
          </a:p>
        </p:txBody>
      </p:sp>
      <p:sp>
        <p:nvSpPr>
          <p:cNvPr id="7" name="Прямоугольник 6"/>
          <p:cNvSpPr/>
          <p:nvPr/>
        </p:nvSpPr>
        <p:spPr>
          <a:xfrm>
            <a:off x="4138326" y="5747022"/>
            <a:ext cx="7431433" cy="523220"/>
          </a:xfrm>
          <a:prstGeom prst="rect">
            <a:avLst/>
          </a:prstGeom>
        </p:spPr>
        <p:txBody>
          <a:bodyPr wrap="square">
            <a:spAutoFit/>
          </a:bodyPr>
          <a:lstStyle/>
          <a:p>
            <a:r>
              <a:rPr lang="ru-RU" sz="1400" dirty="0">
                <a:solidFill>
                  <a:srgbClr val="577482"/>
                </a:solidFill>
                <a:latin typeface="Open Sans"/>
              </a:rPr>
              <a:t>Чтобы поделиться образами </a:t>
            </a:r>
            <a:r>
              <a:rPr lang="ru-RU" sz="1400" dirty="0" err="1">
                <a:solidFill>
                  <a:srgbClr val="577482"/>
                </a:solidFill>
                <a:latin typeface="Open Sans"/>
              </a:rPr>
              <a:t>Docker</a:t>
            </a:r>
            <a:r>
              <a:rPr lang="ru-RU" sz="1400" dirty="0">
                <a:solidFill>
                  <a:srgbClr val="577482"/>
                </a:solidFill>
                <a:latin typeface="Open Sans"/>
              </a:rPr>
              <a:t>, вам необходимо использовать реестр </a:t>
            </a:r>
            <a:r>
              <a:rPr lang="ru-RU" sz="1400" dirty="0" err="1">
                <a:solidFill>
                  <a:srgbClr val="577482"/>
                </a:solidFill>
                <a:latin typeface="Open Sans"/>
              </a:rPr>
              <a:t>Docker</a:t>
            </a:r>
            <a:r>
              <a:rPr lang="ru-RU" sz="1400" dirty="0">
                <a:solidFill>
                  <a:srgbClr val="577482"/>
                </a:solidFill>
                <a:latin typeface="Open Sans"/>
              </a:rPr>
              <a:t>. </a:t>
            </a:r>
            <a:endParaRPr lang="ru-RU" sz="1400" dirty="0" smtClean="0">
              <a:solidFill>
                <a:srgbClr val="577482"/>
              </a:solidFill>
              <a:latin typeface="Open Sans"/>
            </a:endParaRPr>
          </a:p>
          <a:p>
            <a:r>
              <a:rPr lang="ru-RU" sz="1400" dirty="0" smtClean="0">
                <a:solidFill>
                  <a:srgbClr val="577482"/>
                </a:solidFill>
                <a:latin typeface="Open Sans"/>
              </a:rPr>
              <a:t>Реестр </a:t>
            </a:r>
            <a:r>
              <a:rPr lang="ru-RU" sz="1400" dirty="0">
                <a:solidFill>
                  <a:srgbClr val="577482"/>
                </a:solidFill>
                <a:latin typeface="Open Sans"/>
              </a:rPr>
              <a:t>по умолчанию — </a:t>
            </a:r>
            <a:r>
              <a:rPr lang="ru-RU" sz="1400" dirty="0" err="1">
                <a:solidFill>
                  <a:srgbClr val="577482"/>
                </a:solidFill>
                <a:latin typeface="Open Sans"/>
              </a:rPr>
              <a:t>Docker</a:t>
            </a:r>
            <a:r>
              <a:rPr lang="ru-RU" sz="1400" dirty="0">
                <a:solidFill>
                  <a:srgbClr val="577482"/>
                </a:solidFill>
                <a:latin typeface="Open Sans"/>
              </a:rPr>
              <a:t> </a:t>
            </a:r>
            <a:r>
              <a:rPr lang="ru-RU" sz="1400" dirty="0" err="1">
                <a:solidFill>
                  <a:srgbClr val="577482"/>
                </a:solidFill>
                <a:latin typeface="Open Sans"/>
              </a:rPr>
              <a:t>Hub</a:t>
            </a:r>
            <a:r>
              <a:rPr lang="ru-RU" sz="1400" dirty="0">
                <a:solidFill>
                  <a:srgbClr val="577482"/>
                </a:solidFill>
                <a:latin typeface="Open Sans"/>
              </a:rPr>
              <a:t>, откуда были взяты все используемые </a:t>
            </a:r>
            <a:r>
              <a:rPr lang="ru-RU" sz="1400" dirty="0" smtClean="0">
                <a:solidFill>
                  <a:srgbClr val="577482"/>
                </a:solidFill>
                <a:latin typeface="Open Sans"/>
              </a:rPr>
              <a:t>образы</a:t>
            </a:r>
            <a:r>
              <a:rPr lang="ru-RU" sz="1400" dirty="0">
                <a:solidFill>
                  <a:srgbClr val="577482"/>
                </a:solidFill>
                <a:latin typeface="Open Sans"/>
              </a:rPr>
              <a:t>.</a:t>
            </a:r>
            <a:endParaRPr lang="ru-RU" sz="1400" dirty="0"/>
          </a:p>
        </p:txBody>
      </p:sp>
    </p:spTree>
    <p:extLst>
      <p:ext uri="{BB962C8B-B14F-4D97-AF65-F5344CB8AC3E}">
        <p14:creationId xmlns:p14="http://schemas.microsoft.com/office/powerpoint/2010/main" val="119741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4" y="155976"/>
            <a:ext cx="10058400" cy="725768"/>
          </a:xfrm>
        </p:spPr>
        <p:txBody>
          <a:bodyPr>
            <a:normAutofit/>
          </a:bodyPr>
          <a:lstStyle/>
          <a:p>
            <a:r>
              <a:rPr lang="en-US" dirty="0" smtClean="0"/>
              <a:t>Docker – </a:t>
            </a:r>
            <a:r>
              <a:rPr lang="en-US" dirty="0" err="1"/>
              <a:t>dockerhub</a:t>
            </a:r>
            <a:endParaRPr lang="ru-RU" dirty="0"/>
          </a:p>
        </p:txBody>
      </p:sp>
      <p:sp>
        <p:nvSpPr>
          <p:cNvPr id="5" name="Прямоугольник 4"/>
          <p:cNvSpPr/>
          <p:nvPr/>
        </p:nvSpPr>
        <p:spPr>
          <a:xfrm>
            <a:off x="6819725" y="257250"/>
            <a:ext cx="5131726" cy="523220"/>
          </a:xfrm>
          <a:prstGeom prst="rect">
            <a:avLst/>
          </a:prstGeom>
        </p:spPr>
        <p:txBody>
          <a:bodyPr wrap="none">
            <a:spAutoFit/>
          </a:bodyPr>
          <a:lstStyle/>
          <a:p>
            <a:r>
              <a:rPr lang="ru-RU" sz="2800" dirty="0"/>
              <a:t>https://hub.docker.com/_/python</a:t>
            </a:r>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34" y="983018"/>
            <a:ext cx="7668695" cy="1829055"/>
          </a:xfrm>
          <a:prstGeom prst="rect">
            <a:avLst/>
          </a:prstGeom>
        </p:spPr>
      </p:pic>
      <p:sp>
        <p:nvSpPr>
          <p:cNvPr id="3" name="Прямоугольник 2"/>
          <p:cNvSpPr/>
          <p:nvPr/>
        </p:nvSpPr>
        <p:spPr>
          <a:xfrm>
            <a:off x="6995883" y="2349453"/>
            <a:ext cx="1531546" cy="4626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57" y="2985426"/>
            <a:ext cx="7870248" cy="2574596"/>
          </a:xfrm>
          <a:prstGeom prst="rect">
            <a:avLst/>
          </a:prstGeom>
        </p:spPr>
      </p:pic>
      <p:sp>
        <p:nvSpPr>
          <p:cNvPr id="9" name="Прямоугольник 8"/>
          <p:cNvSpPr/>
          <p:nvPr/>
        </p:nvSpPr>
        <p:spPr>
          <a:xfrm>
            <a:off x="6230109" y="4915755"/>
            <a:ext cx="2398095" cy="4626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9191516" y="4601768"/>
            <a:ext cx="2538961" cy="954107"/>
          </a:xfrm>
          <a:prstGeom prst="rect">
            <a:avLst/>
          </a:prstGeom>
        </p:spPr>
        <p:txBody>
          <a:bodyPr wrap="square">
            <a:spAutoFit/>
          </a:bodyPr>
          <a:lstStyle/>
          <a:p>
            <a:r>
              <a:rPr lang="ru-RU" sz="1400" dirty="0">
                <a:solidFill>
                  <a:srgbClr val="577482"/>
                </a:solidFill>
                <a:latin typeface="Open Sans"/>
              </a:rPr>
              <a:t>Это пример команды, которую вам нужно будет запустить, чтобы отправить в этот </a:t>
            </a:r>
            <a:r>
              <a:rPr lang="ru-RU" sz="1400" dirty="0" err="1">
                <a:solidFill>
                  <a:srgbClr val="577482"/>
                </a:solidFill>
                <a:latin typeface="Open Sans"/>
              </a:rPr>
              <a:t>репозиторий</a:t>
            </a:r>
            <a:endParaRPr lang="ru-RU" sz="1400" dirty="0"/>
          </a:p>
        </p:txBody>
      </p:sp>
    </p:spTree>
    <p:extLst>
      <p:ext uri="{BB962C8B-B14F-4D97-AF65-F5344CB8AC3E}">
        <p14:creationId xmlns:p14="http://schemas.microsoft.com/office/powerpoint/2010/main" val="3355092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4" y="155976"/>
            <a:ext cx="10058400" cy="725768"/>
          </a:xfrm>
        </p:spPr>
        <p:txBody>
          <a:bodyPr>
            <a:normAutofit/>
          </a:bodyPr>
          <a:lstStyle/>
          <a:p>
            <a:r>
              <a:rPr lang="en-US" dirty="0" smtClean="0"/>
              <a:t>Docker – </a:t>
            </a:r>
            <a:r>
              <a:rPr lang="en-US" dirty="0" err="1"/>
              <a:t>dockerhub</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34" y="1604119"/>
            <a:ext cx="7387195" cy="4624046"/>
          </a:xfrm>
          <a:prstGeom prst="rect">
            <a:avLst/>
          </a:prstGeom>
        </p:spPr>
      </p:pic>
      <p:sp>
        <p:nvSpPr>
          <p:cNvPr id="6" name="Прямоугольник 5"/>
          <p:cNvSpPr/>
          <p:nvPr/>
        </p:nvSpPr>
        <p:spPr>
          <a:xfrm>
            <a:off x="3020785" y="1604119"/>
            <a:ext cx="3063091" cy="338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9800517" y="1943100"/>
            <a:ext cx="1875642" cy="369332"/>
          </a:xfrm>
          <a:prstGeom prst="rect">
            <a:avLst/>
          </a:prstGeom>
        </p:spPr>
        <p:txBody>
          <a:bodyPr wrap="none">
            <a:spAutoFit/>
          </a:bodyPr>
          <a:lstStyle/>
          <a:p>
            <a:r>
              <a:rPr lang="ru-RU" dirty="0"/>
              <a:t>Добавился образ</a:t>
            </a:r>
          </a:p>
        </p:txBody>
      </p:sp>
    </p:spTree>
    <p:extLst>
      <p:ext uri="{BB962C8B-B14F-4D97-AF65-F5344CB8AC3E}">
        <p14:creationId xmlns:p14="http://schemas.microsoft.com/office/powerpoint/2010/main" val="3226492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66" y="894708"/>
            <a:ext cx="11292802" cy="596329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291" y="894708"/>
            <a:ext cx="8876710" cy="1201721"/>
          </a:xfrm>
          <a:prstGeom prst="rect">
            <a:avLst/>
          </a:prstGeom>
        </p:spPr>
      </p:pic>
    </p:spTree>
    <p:extLst>
      <p:ext uri="{BB962C8B-B14F-4D97-AF65-F5344CB8AC3E}">
        <p14:creationId xmlns:p14="http://schemas.microsoft.com/office/powerpoint/2010/main" val="1261026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6992938" cy="679450"/>
          </a:xfrm>
        </p:spPr>
        <p:txBody>
          <a:bodyPr>
            <a:normAutofit fontScale="90000"/>
          </a:bodyPr>
          <a:lstStyle/>
          <a:p>
            <a:r>
              <a:rPr lang="en-US" dirty="0" smtClean="0"/>
              <a:t>Docker – </a:t>
            </a:r>
            <a:r>
              <a:rPr lang="ru-RU" dirty="0" smtClean="0"/>
              <a:t>основные команды</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89" y="1685144"/>
            <a:ext cx="6220693" cy="311511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777" y="4779248"/>
            <a:ext cx="8764223" cy="1743318"/>
          </a:xfrm>
          <a:prstGeom prst="rect">
            <a:avLst/>
          </a:prstGeom>
        </p:spPr>
      </p:pic>
      <p:sp>
        <p:nvSpPr>
          <p:cNvPr id="3" name="Прямоугольник 2"/>
          <p:cNvSpPr/>
          <p:nvPr/>
        </p:nvSpPr>
        <p:spPr>
          <a:xfrm>
            <a:off x="7386326" y="1989571"/>
            <a:ext cx="4215028" cy="2246769"/>
          </a:xfrm>
          <a:prstGeom prst="rect">
            <a:avLst/>
          </a:prstGeom>
        </p:spPr>
        <p:txBody>
          <a:bodyPr wrap="square">
            <a:spAutoFit/>
          </a:bodyPr>
          <a:lstStyle/>
          <a:p>
            <a:pPr lvl="0">
              <a:defRPr/>
            </a:pPr>
            <a:r>
              <a:rPr lang="ru-RU" sz="1400" dirty="0"/>
              <a:t>При запуске образа автоматически создается контейнер каждый раз, когда запускается </a:t>
            </a:r>
            <a:r>
              <a:rPr lang="ru-RU" sz="1400" dirty="0" smtClean="0"/>
              <a:t>образ. </a:t>
            </a:r>
            <a:r>
              <a:rPr lang="ru-RU" sz="1400" dirty="0"/>
              <a:t>образ </a:t>
            </a:r>
            <a:r>
              <a:rPr lang="ru-RU" sz="1400" dirty="0" smtClean="0"/>
              <a:t>- готовый </a:t>
            </a:r>
            <a:r>
              <a:rPr lang="ru-RU" sz="1400" dirty="0"/>
              <a:t>функционал, на основе которого создается контейнер, в котором сразу есть необходимый функционал для написания </a:t>
            </a:r>
            <a:r>
              <a:rPr lang="ru-RU" sz="1400" dirty="0" smtClean="0"/>
              <a:t>программы </a:t>
            </a:r>
            <a:r>
              <a:rPr lang="ru-RU" sz="1400" dirty="0"/>
              <a:t>на любом языке </a:t>
            </a:r>
            <a:r>
              <a:rPr lang="ru-RU" sz="1400" dirty="0" smtClean="0"/>
              <a:t>и можно сразу </a:t>
            </a:r>
            <a:r>
              <a:rPr lang="ru-RU" sz="1400" dirty="0"/>
              <a:t>с ним </a:t>
            </a:r>
            <a:r>
              <a:rPr lang="ru-RU" sz="1400" dirty="0" smtClean="0"/>
              <a:t>взаимодействовать</a:t>
            </a:r>
            <a:endParaRPr lang="en-US" sz="1400" dirty="0"/>
          </a:p>
          <a:p>
            <a:r>
              <a:rPr lang="ru-RU" sz="1400" dirty="0"/>
              <a:t>Указываем имя образа добавленного из </a:t>
            </a:r>
            <a:r>
              <a:rPr lang="en-US" sz="1400" dirty="0" err="1" smtClean="0"/>
              <a:t>dockerhub</a:t>
            </a:r>
            <a:endParaRPr lang="en-US" sz="1400" dirty="0" smtClean="0"/>
          </a:p>
          <a:p>
            <a:endParaRPr lang="en-US" sz="1400" dirty="0"/>
          </a:p>
          <a:p>
            <a:r>
              <a:rPr lang="en-US" sz="1400" dirty="0" smtClean="0"/>
              <a:t>-</a:t>
            </a:r>
            <a:r>
              <a:rPr lang="en-US" sz="1400" dirty="0" err="1" smtClean="0"/>
              <a:t>dp</a:t>
            </a:r>
            <a:r>
              <a:rPr lang="en-US" sz="1400" dirty="0" smtClean="0"/>
              <a:t>   </a:t>
            </a:r>
            <a:r>
              <a:rPr lang="ru-RU" sz="1400" dirty="0" smtClean="0"/>
              <a:t>фоновый режим</a:t>
            </a:r>
            <a:endParaRPr lang="en-US" sz="1400" dirty="0"/>
          </a:p>
        </p:txBody>
      </p:sp>
      <p:pic>
        <p:nvPicPr>
          <p:cNvPr id="7" name="Рисунок 6"/>
          <p:cNvPicPr>
            <a:picLocks noChangeAspect="1"/>
          </p:cNvPicPr>
          <p:nvPr/>
        </p:nvPicPr>
        <p:blipFill>
          <a:blip r:embed="rId5"/>
          <a:stretch>
            <a:fillRect/>
          </a:stretch>
        </p:blipFill>
        <p:spPr>
          <a:xfrm>
            <a:off x="180688" y="864884"/>
            <a:ext cx="7712297" cy="581779"/>
          </a:xfrm>
          <a:prstGeom prst="rect">
            <a:avLst/>
          </a:prstGeom>
        </p:spPr>
      </p:pic>
    </p:spTree>
    <p:extLst>
      <p:ext uri="{BB962C8B-B14F-4D97-AF65-F5344CB8AC3E}">
        <p14:creationId xmlns:p14="http://schemas.microsoft.com/office/powerpoint/2010/main" val="1389560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46" y="0"/>
            <a:ext cx="10058400" cy="739309"/>
          </a:xfrm>
        </p:spPr>
        <p:txBody>
          <a:bodyPr>
            <a:normAutofit/>
          </a:bodyPr>
          <a:lstStyle/>
          <a:p>
            <a:r>
              <a:rPr lang="en-US" dirty="0" smtClean="0"/>
              <a:t>Docker – </a:t>
            </a:r>
            <a:r>
              <a:rPr lang="ru-RU" dirty="0" smtClean="0"/>
              <a:t>запуск контейнера</a:t>
            </a:r>
            <a:endParaRPr lang="ru-RU" dirty="0"/>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3"/>
          <a:stretch>
            <a:fillRect/>
          </a:stretch>
        </p:blipFill>
        <p:spPr>
          <a:xfrm>
            <a:off x="8181" y="1011980"/>
            <a:ext cx="12192000" cy="5294811"/>
          </a:xfrm>
          <a:prstGeom prst="rect">
            <a:avLst/>
          </a:prstGeom>
        </p:spPr>
      </p:pic>
    </p:spTree>
    <p:extLst>
      <p:ext uri="{BB962C8B-B14F-4D97-AF65-F5344CB8AC3E}">
        <p14:creationId xmlns:p14="http://schemas.microsoft.com/office/powerpoint/2010/main" val="1319701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1097280" y="1845734"/>
            <a:ext cx="10058400" cy="2465009"/>
          </a:xfrm>
        </p:spPr>
        <p:txBody>
          <a:bodyPr>
            <a:normAutofit/>
          </a:bodyPr>
          <a:lstStyle/>
          <a:p>
            <a:pPr marL="0" indent="0">
              <a:buNone/>
            </a:pPr>
            <a:r>
              <a:rPr lang="ru-RU" sz="3200" dirty="0"/>
              <a:t>Запустить образ в интерактивном режиме </a:t>
            </a:r>
            <a:r>
              <a:rPr lang="en-US" sz="3200" dirty="0" smtClean="0"/>
              <a:t>(</a:t>
            </a:r>
            <a:r>
              <a:rPr lang="en-US" sz="3200" b="1" dirty="0" smtClean="0"/>
              <a:t>-it</a:t>
            </a:r>
            <a:r>
              <a:rPr lang="en-US" sz="3200" dirty="0" smtClean="0"/>
              <a:t>)</a:t>
            </a:r>
          </a:p>
          <a:p>
            <a:pPr marL="0" indent="0">
              <a:buNone/>
            </a:pPr>
            <a:r>
              <a:rPr lang="ru-RU" sz="3200" dirty="0" smtClean="0"/>
              <a:t>С указанием имени для контейнера (</a:t>
            </a:r>
            <a:r>
              <a:rPr lang="en-US" sz="3200" b="1" dirty="0"/>
              <a:t>--name </a:t>
            </a:r>
            <a:r>
              <a:rPr lang="en-US" sz="3200" dirty="0" err="1" smtClean="0"/>
              <a:t>MyPython</a:t>
            </a:r>
            <a:r>
              <a:rPr lang="ru-RU" sz="3200" dirty="0" smtClean="0"/>
              <a:t>)</a:t>
            </a:r>
            <a:endParaRPr lang="en-US" sz="3200" dirty="0"/>
          </a:p>
          <a:p>
            <a:pPr marL="0" indent="0">
              <a:buNone/>
            </a:pPr>
            <a:r>
              <a:rPr lang="en-US" sz="3200" b="1" dirty="0" err="1" smtClean="0"/>
              <a:t>docker</a:t>
            </a:r>
            <a:r>
              <a:rPr lang="en-US" sz="3200" b="1" dirty="0" smtClean="0"/>
              <a:t> </a:t>
            </a:r>
            <a:r>
              <a:rPr lang="en-US" sz="3200" b="1" dirty="0"/>
              <a:t>run -it --name </a:t>
            </a:r>
            <a:r>
              <a:rPr lang="en-US" sz="3200" b="1" dirty="0" err="1"/>
              <a:t>MyPython</a:t>
            </a:r>
            <a:r>
              <a:rPr lang="en-US" sz="3200" b="1" dirty="0"/>
              <a:t> </a:t>
            </a:r>
            <a:r>
              <a:rPr lang="en-US" sz="3200" b="1" dirty="0" smtClean="0"/>
              <a:t>python</a:t>
            </a:r>
            <a:endParaRPr lang="ru-RU" sz="32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98" y="5323113"/>
            <a:ext cx="11711191" cy="76744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98" y="3733536"/>
            <a:ext cx="11711191" cy="1583651"/>
          </a:xfrm>
          <a:prstGeom prst="rect">
            <a:avLst/>
          </a:prstGeom>
        </p:spPr>
      </p:pic>
    </p:spTree>
    <p:extLst>
      <p:ext uri="{BB962C8B-B14F-4D97-AF65-F5344CB8AC3E}">
        <p14:creationId xmlns:p14="http://schemas.microsoft.com/office/powerpoint/2010/main" val="335831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228600" y="1845733"/>
            <a:ext cx="10058400" cy="3559023"/>
          </a:xfrm>
        </p:spPr>
        <p:txBody>
          <a:bodyPr>
            <a:normAutofit lnSpcReduction="10000"/>
          </a:bodyPr>
          <a:lstStyle/>
          <a:p>
            <a:pPr marL="0" indent="0">
              <a:buNone/>
            </a:pPr>
            <a:r>
              <a:rPr lang="ru-RU" sz="3200" dirty="0" smtClean="0"/>
              <a:t>Вернуться в </a:t>
            </a:r>
            <a:r>
              <a:rPr lang="en-US" sz="3200" dirty="0" smtClean="0"/>
              <a:t>Docker:   </a:t>
            </a:r>
            <a:r>
              <a:rPr lang="en-US" sz="4000" b="1" dirty="0" smtClean="0"/>
              <a:t>&lt;</a:t>
            </a:r>
            <a:r>
              <a:rPr lang="en-US" sz="4000" b="1" dirty="0" err="1" smtClean="0"/>
              <a:t>Ctrl+d</a:t>
            </a:r>
            <a:r>
              <a:rPr lang="en-US" sz="4000" b="1" dirty="0" smtClean="0"/>
              <a:t>&gt;</a:t>
            </a:r>
          </a:p>
          <a:p>
            <a:pPr marL="0" indent="0">
              <a:buNone/>
            </a:pPr>
            <a:r>
              <a:rPr lang="ru-RU" sz="3200" dirty="0" smtClean="0"/>
              <a:t>Запустить созданный контейнер:</a:t>
            </a:r>
          </a:p>
          <a:p>
            <a:pPr marL="0" indent="0">
              <a:buNone/>
            </a:pPr>
            <a:r>
              <a:rPr lang="en-US" sz="3200" b="1" dirty="0" err="1"/>
              <a:t>docker</a:t>
            </a:r>
            <a:r>
              <a:rPr lang="en-US" sz="3200" b="1" dirty="0"/>
              <a:t> start </a:t>
            </a:r>
            <a:r>
              <a:rPr lang="en-US" sz="3200" b="1" dirty="0" err="1" smtClean="0"/>
              <a:t>MyPython</a:t>
            </a:r>
            <a:endParaRPr lang="en-US" sz="3200" b="1" dirty="0"/>
          </a:p>
          <a:p>
            <a:pPr marL="0" indent="0">
              <a:buNone/>
            </a:pPr>
            <a:endParaRPr lang="en-US" sz="3200" b="1" dirty="0" smtClean="0"/>
          </a:p>
          <a:p>
            <a:pPr marL="0" indent="0">
              <a:buNone/>
            </a:pPr>
            <a:r>
              <a:rPr lang="ru-RU" sz="3200" dirty="0" smtClean="0"/>
              <a:t>Получить подробные  сведения о контейнере:</a:t>
            </a:r>
          </a:p>
          <a:p>
            <a:pPr marL="0" indent="0">
              <a:buNone/>
            </a:pPr>
            <a:r>
              <a:rPr lang="en-US" sz="3200" b="1" dirty="0" err="1"/>
              <a:t>docker</a:t>
            </a:r>
            <a:r>
              <a:rPr lang="en-US" sz="3200" b="1" dirty="0"/>
              <a:t> container inspect </a:t>
            </a:r>
            <a:r>
              <a:rPr lang="en-US" sz="3200" b="1" dirty="0" err="1"/>
              <a:t>MyPython</a:t>
            </a:r>
            <a:endParaRPr lang="en-US" sz="3200" b="1"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715" y="3170051"/>
            <a:ext cx="7738285" cy="910386"/>
          </a:xfrm>
          <a:prstGeom prst="rect">
            <a:avLst/>
          </a:prstGeom>
        </p:spPr>
      </p:pic>
    </p:spTree>
    <p:extLst>
      <p:ext uri="{BB962C8B-B14F-4D97-AF65-F5344CB8AC3E}">
        <p14:creationId xmlns:p14="http://schemas.microsoft.com/office/powerpoint/2010/main" val="3851251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1097280" y="1737360"/>
            <a:ext cx="10058400" cy="3559023"/>
          </a:xfrm>
        </p:spPr>
        <p:txBody>
          <a:bodyPr>
            <a:normAutofit/>
          </a:bodyPr>
          <a:lstStyle/>
          <a:p>
            <a:pPr marL="0" indent="0">
              <a:buNone/>
            </a:pPr>
            <a:r>
              <a:rPr lang="en-US" sz="3200" dirty="0" smtClean="0"/>
              <a:t>Ubuntu</a:t>
            </a:r>
          </a:p>
          <a:p>
            <a:pPr marL="0" indent="0">
              <a:buNone/>
            </a:pPr>
            <a:r>
              <a:rPr lang="en-US" sz="3200" b="1" dirty="0"/>
              <a:t>&gt;</a:t>
            </a:r>
            <a:r>
              <a:rPr lang="en-US" sz="3200" b="1" dirty="0" err="1" smtClean="0"/>
              <a:t>docker</a:t>
            </a:r>
            <a:r>
              <a:rPr lang="en-US" sz="3200" b="1" dirty="0" smtClean="0"/>
              <a:t> </a:t>
            </a:r>
            <a:r>
              <a:rPr lang="en-US" sz="3200" b="1" dirty="0"/>
              <a:t>pull </a:t>
            </a:r>
            <a:r>
              <a:rPr lang="en-US" sz="3200" b="1" dirty="0" err="1" smtClean="0"/>
              <a:t>ubuntu</a:t>
            </a:r>
            <a:endParaRPr lang="en-US" sz="3200" b="1" dirty="0" smtClean="0"/>
          </a:p>
          <a:p>
            <a:pPr marL="0" indent="0">
              <a:buNone/>
            </a:pPr>
            <a:r>
              <a:rPr lang="en-US" sz="3200" b="1" dirty="0"/>
              <a:t>&gt;</a:t>
            </a:r>
            <a:r>
              <a:rPr lang="en-US" sz="3200" b="1" dirty="0" err="1"/>
              <a:t>docker</a:t>
            </a:r>
            <a:r>
              <a:rPr lang="en-US" sz="3200" b="1" dirty="0"/>
              <a:t> run -it --name </a:t>
            </a:r>
            <a:r>
              <a:rPr lang="en-US" sz="3200" b="1" dirty="0" err="1"/>
              <a:t>MyUbuntu</a:t>
            </a:r>
            <a:r>
              <a:rPr lang="en-US" sz="3200" b="1" dirty="0"/>
              <a:t> </a:t>
            </a:r>
            <a:r>
              <a:rPr lang="en-US" sz="3200" b="1" dirty="0" err="1"/>
              <a:t>ubuntu</a:t>
            </a:r>
            <a:endParaRPr lang="en-US" sz="3200" b="1" dirty="0" smtClean="0"/>
          </a:p>
          <a:p>
            <a:pPr marL="0" indent="0">
              <a:buNone/>
            </a:pPr>
            <a:endParaRPr lang="en-US" sz="32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04" y="3516871"/>
            <a:ext cx="10531476" cy="3253985"/>
          </a:xfrm>
          <a:prstGeom prst="rect">
            <a:avLst/>
          </a:prstGeom>
        </p:spPr>
      </p:pic>
    </p:spTree>
    <p:extLst>
      <p:ext uri="{BB962C8B-B14F-4D97-AF65-F5344CB8AC3E}">
        <p14:creationId xmlns:p14="http://schemas.microsoft.com/office/powerpoint/2010/main" val="509928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83914"/>
          </a:xfrm>
        </p:spPr>
        <p:txBody>
          <a:bodyPr>
            <a:normAutofit/>
          </a:bodyPr>
          <a:lstStyle/>
          <a:p>
            <a:r>
              <a:rPr lang="en-US" dirty="0" smtClean="0"/>
              <a:t>Docker – </a:t>
            </a:r>
            <a:r>
              <a:rPr lang="en-US" dirty="0" err="1" smtClean="0"/>
              <a:t>Dockerfile</a:t>
            </a:r>
            <a:r>
              <a:rPr lang="en-US" dirty="0" smtClean="0"/>
              <a:t> </a:t>
            </a:r>
            <a:endParaRPr lang="ru-RU" dirty="0"/>
          </a:p>
        </p:txBody>
      </p:sp>
      <p:sp>
        <p:nvSpPr>
          <p:cNvPr id="3" name="Объект 2"/>
          <p:cNvSpPr>
            <a:spLocks noGrp="1"/>
          </p:cNvSpPr>
          <p:nvPr>
            <p:ph idx="1"/>
          </p:nvPr>
        </p:nvSpPr>
        <p:spPr>
          <a:xfrm>
            <a:off x="0" y="1835586"/>
            <a:ext cx="4835169" cy="1254305"/>
          </a:xfrm>
        </p:spPr>
        <p:txBody>
          <a:bodyPr>
            <a:normAutofit/>
          </a:bodyPr>
          <a:lstStyle/>
          <a:p>
            <a:r>
              <a:rPr lang="en-US" sz="3200" dirty="0"/>
              <a:t># Comment</a:t>
            </a:r>
          </a:p>
          <a:p>
            <a:r>
              <a:rPr lang="en-US" sz="3200" dirty="0"/>
              <a:t>INSTRUCTION </a:t>
            </a:r>
            <a:r>
              <a:rPr lang="en-US" sz="3200" dirty="0" smtClean="0"/>
              <a:t>arguments</a:t>
            </a:r>
            <a:endParaRPr lang="en-US" sz="3200"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88117"/>
            <a:ext cx="8211696" cy="3467584"/>
          </a:xfrm>
          <a:prstGeom prst="rect">
            <a:avLst/>
          </a:prstGeom>
        </p:spPr>
      </p:pic>
      <p:sp>
        <p:nvSpPr>
          <p:cNvPr id="4" name="Прямоугольник 3"/>
          <p:cNvSpPr/>
          <p:nvPr/>
        </p:nvSpPr>
        <p:spPr>
          <a:xfrm>
            <a:off x="8764859" y="2056986"/>
            <a:ext cx="3275163" cy="4247317"/>
          </a:xfrm>
          <a:prstGeom prst="rect">
            <a:avLst/>
          </a:prstGeom>
        </p:spPr>
        <p:txBody>
          <a:bodyPr wrap="square">
            <a:spAutoFit/>
          </a:bodyPr>
          <a:lstStyle/>
          <a:p>
            <a:r>
              <a:rPr lang="ru-RU" dirty="0" err="1" smtClean="0">
                <a:latin typeface="Open Sans"/>
              </a:rPr>
              <a:t>Dockerfile</a:t>
            </a:r>
            <a:r>
              <a:rPr lang="ru-RU" dirty="0" smtClean="0">
                <a:latin typeface="Open Sans"/>
              </a:rPr>
              <a:t> — это просто текстовый сценарий инструкций, который используется для создания образа контейнера.</a:t>
            </a:r>
            <a:endParaRPr lang="en-US" dirty="0" smtClean="0">
              <a:latin typeface="Open Sans"/>
            </a:endParaRPr>
          </a:p>
          <a:p>
            <a:endParaRPr lang="en-US" dirty="0" smtClean="0">
              <a:latin typeface="Open Sans"/>
            </a:endParaRPr>
          </a:p>
          <a:p>
            <a:r>
              <a:rPr lang="ru-RU" dirty="0" smtClean="0"/>
              <a:t>Инструкции записываются построчно. На первом месте указывается команда для </a:t>
            </a:r>
            <a:r>
              <a:rPr lang="ru-RU" dirty="0" err="1" smtClean="0"/>
              <a:t>Docker</a:t>
            </a:r>
            <a:r>
              <a:rPr lang="ru-RU" dirty="0" smtClean="0"/>
              <a:t>, которую нужно выполнить, а затем — список аргументов этой команды</a:t>
            </a:r>
            <a:endParaRPr lang="en-US" dirty="0" smtClean="0"/>
          </a:p>
          <a:p>
            <a:endParaRPr lang="en-US" dirty="0"/>
          </a:p>
          <a:p>
            <a:r>
              <a:rPr lang="en-US" dirty="0" smtClean="0"/>
              <a:t>C</a:t>
            </a:r>
            <a:r>
              <a:rPr lang="ru-RU" dirty="0" err="1" smtClean="0"/>
              <a:t>оздайте</a:t>
            </a:r>
            <a:r>
              <a:rPr lang="ru-RU" dirty="0" smtClean="0"/>
              <a:t> в той же папке, что и </a:t>
            </a:r>
            <a:r>
              <a:rPr lang="ru-RU" dirty="0" smtClean="0"/>
              <a:t>проект</a:t>
            </a:r>
            <a:endParaRPr lang="en-US" dirty="0" smtClean="0"/>
          </a:p>
        </p:txBody>
      </p:sp>
      <p:sp>
        <p:nvSpPr>
          <p:cNvPr id="10" name="Прямоугольник 9"/>
          <p:cNvSpPr/>
          <p:nvPr/>
        </p:nvSpPr>
        <p:spPr>
          <a:xfrm>
            <a:off x="9553074" y="57016"/>
            <a:ext cx="2486948" cy="1569660"/>
          </a:xfrm>
          <a:prstGeom prst="rect">
            <a:avLst/>
          </a:prstGeom>
        </p:spPr>
        <p:txBody>
          <a:bodyPr wrap="square">
            <a:spAutoFit/>
          </a:bodyPr>
          <a:lstStyle/>
          <a:p>
            <a:r>
              <a:rPr lang="ru-RU" sz="2400" dirty="0">
                <a:solidFill>
                  <a:srgbClr val="FF0000"/>
                </a:solidFill>
                <a:latin typeface="Open Sans"/>
              </a:rPr>
              <a:t>убедитесь, что файл </a:t>
            </a:r>
            <a:r>
              <a:rPr lang="ru-RU" sz="2400" dirty="0" err="1" smtClean="0">
                <a:solidFill>
                  <a:srgbClr val="FF0000"/>
                </a:solidFill>
                <a:latin typeface="Open Sans"/>
              </a:rPr>
              <a:t>Dockerfile</a:t>
            </a:r>
            <a:r>
              <a:rPr lang="en-US" sz="2400" dirty="0" smtClean="0">
                <a:solidFill>
                  <a:srgbClr val="FF0000"/>
                </a:solidFill>
                <a:latin typeface="Open Sans"/>
              </a:rPr>
              <a:t> </a:t>
            </a:r>
            <a:r>
              <a:rPr lang="ru-RU" sz="2400" dirty="0" smtClean="0">
                <a:solidFill>
                  <a:srgbClr val="FF0000"/>
                </a:solidFill>
                <a:latin typeface="Open Sans"/>
              </a:rPr>
              <a:t>не </a:t>
            </a:r>
            <a:r>
              <a:rPr lang="ru-RU" sz="2400" dirty="0">
                <a:solidFill>
                  <a:srgbClr val="FF0000"/>
                </a:solidFill>
                <a:latin typeface="Open Sans"/>
              </a:rPr>
              <a:t>имеет расширения</a:t>
            </a:r>
            <a:endParaRPr lang="ru-RU" sz="2400" dirty="0">
              <a:solidFill>
                <a:srgbClr val="FF0000"/>
              </a:solidFill>
            </a:endParaRPr>
          </a:p>
        </p:txBody>
      </p:sp>
      <p:sp>
        <p:nvSpPr>
          <p:cNvPr id="11" name="Прямоугольник 10"/>
          <p:cNvSpPr/>
          <p:nvPr/>
        </p:nvSpPr>
        <p:spPr>
          <a:xfrm>
            <a:off x="392478" y="1194420"/>
            <a:ext cx="4103111" cy="369332"/>
          </a:xfrm>
          <a:prstGeom prst="rect">
            <a:avLst/>
          </a:prstGeom>
        </p:spPr>
        <p:txBody>
          <a:bodyPr wrap="none">
            <a:spAutoFit/>
          </a:bodyPr>
          <a:lstStyle/>
          <a:p>
            <a:r>
              <a:rPr lang="ru-RU" dirty="0">
                <a:hlinkClick r:id="rId4"/>
              </a:rPr>
              <a:t>http://localhost/tutorial/our-application</a:t>
            </a:r>
            <a:r>
              <a:rPr lang="ru-RU" dirty="0" smtClean="0">
                <a:hlinkClick r:id="rId4"/>
              </a:rPr>
              <a:t>/</a:t>
            </a:r>
            <a:r>
              <a:rPr lang="ru-RU" dirty="0" smtClean="0"/>
              <a:t> </a:t>
            </a:r>
            <a:endParaRPr lang="ru-RU" dirty="0"/>
          </a:p>
        </p:txBody>
      </p:sp>
    </p:spTree>
    <p:extLst>
      <p:ext uri="{BB962C8B-B14F-4D97-AF65-F5344CB8AC3E}">
        <p14:creationId xmlns:p14="http://schemas.microsoft.com/office/powerpoint/2010/main" val="3474528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a:t>
            </a:r>
            <a:r>
              <a:rPr lang="ru-RU" dirty="0" err="1" smtClean="0"/>
              <a:t>Микросервисная</a:t>
            </a:r>
            <a:r>
              <a:rPr lang="ru-RU" dirty="0" smtClean="0"/>
              <a:t> </a:t>
            </a:r>
            <a:r>
              <a:rPr lang="ru-RU" dirty="0"/>
              <a:t>архитектура </a:t>
            </a:r>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7079650" cy="4644390"/>
          </a:xfrm>
        </p:spPr>
      </p:pic>
      <p:sp>
        <p:nvSpPr>
          <p:cNvPr id="3" name="Прямоугольник 2"/>
          <p:cNvSpPr/>
          <p:nvPr/>
        </p:nvSpPr>
        <p:spPr>
          <a:xfrm>
            <a:off x="8482263" y="5100900"/>
            <a:ext cx="3518263" cy="1169551"/>
          </a:xfrm>
          <a:prstGeom prst="rect">
            <a:avLst/>
          </a:prstGeom>
        </p:spPr>
        <p:txBody>
          <a:bodyPr wrap="square">
            <a:spAutoFit/>
          </a:bodyPr>
          <a:lstStyle/>
          <a:p>
            <a:r>
              <a:rPr lang="ru-RU" sz="1400" dirty="0" smtClean="0"/>
              <a:t>Весь </a:t>
            </a:r>
            <a:r>
              <a:rPr lang="ru-RU" sz="1400" dirty="0"/>
              <a:t>процесс </a:t>
            </a:r>
            <a:r>
              <a:rPr lang="ru-RU" sz="1400" dirty="0" smtClean="0"/>
              <a:t>разбивается на </a:t>
            </a:r>
            <a:r>
              <a:rPr lang="ru-RU" sz="1400" dirty="0"/>
              <a:t>более мелкие, слабо связанные </a:t>
            </a:r>
            <a:r>
              <a:rPr lang="ru-RU" sz="1400" dirty="0" err="1" smtClean="0"/>
              <a:t>микросервисы</a:t>
            </a:r>
            <a:endParaRPr lang="en-US" sz="1400" dirty="0" smtClean="0"/>
          </a:p>
          <a:p>
            <a:endParaRPr lang="en-US" sz="1400" dirty="0" smtClean="0"/>
          </a:p>
          <a:p>
            <a:r>
              <a:rPr lang="ru-RU" sz="1400" dirty="0"/>
              <a:t>Связь между </a:t>
            </a:r>
            <a:r>
              <a:rPr lang="ru-RU" sz="1400" dirty="0" err="1"/>
              <a:t>микросервисами</a:t>
            </a:r>
            <a:r>
              <a:rPr lang="ru-RU" sz="1400" dirty="0"/>
              <a:t> в основном осуществляется через API</a:t>
            </a:r>
            <a:endParaRPr lang="en-US" sz="1400" dirty="0"/>
          </a:p>
        </p:txBody>
      </p:sp>
    </p:spTree>
    <p:extLst>
      <p:ext uri="{BB962C8B-B14F-4D97-AF65-F5344CB8AC3E}">
        <p14:creationId xmlns:p14="http://schemas.microsoft.com/office/powerpoint/2010/main" val="14578307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68429"/>
          </a:xfrm>
        </p:spPr>
        <p:txBody>
          <a:bodyPr>
            <a:normAutofit/>
          </a:bodyPr>
          <a:lstStyle/>
          <a:p>
            <a:r>
              <a:rPr lang="en-US" dirty="0" smtClean="0"/>
              <a:t>Docker – </a:t>
            </a:r>
            <a:r>
              <a:rPr lang="en-US" dirty="0" err="1" smtClean="0"/>
              <a:t>Dockerfile</a:t>
            </a:r>
            <a:r>
              <a:rPr lang="en-US" dirty="0" smtClean="0"/>
              <a:t> </a:t>
            </a:r>
            <a:endParaRPr lang="ru-RU" dirty="0"/>
          </a:p>
        </p:txBody>
      </p:sp>
      <p:sp>
        <p:nvSpPr>
          <p:cNvPr id="5" name="Прямоугольник 4"/>
          <p:cNvSpPr/>
          <p:nvPr/>
        </p:nvSpPr>
        <p:spPr>
          <a:xfrm>
            <a:off x="-1" y="1737360"/>
            <a:ext cx="11959389" cy="4462760"/>
          </a:xfrm>
          <a:prstGeom prst="rect">
            <a:avLst/>
          </a:prstGeom>
        </p:spPr>
        <p:txBody>
          <a:bodyPr wrap="square">
            <a:spAutoFit/>
          </a:bodyPr>
          <a:lstStyle/>
          <a:p>
            <a:pPr marL="457200" indent="-457200">
              <a:buFont typeface="Arial" panose="020B0604020202020204" pitchFamily="34" charset="0"/>
              <a:buChar char="•"/>
            </a:pPr>
            <a:r>
              <a:rPr lang="ru-RU" sz="2800" dirty="0"/>
              <a:t>Каждая новая инструкция — новый слой. </a:t>
            </a:r>
            <a:endParaRPr lang="en-US" sz="2800" dirty="0" smtClean="0"/>
          </a:p>
          <a:p>
            <a:pPr marL="457200" indent="-457200">
              <a:buFont typeface="Arial" panose="020B0604020202020204" pitchFamily="34" charset="0"/>
              <a:buChar char="•"/>
            </a:pPr>
            <a:r>
              <a:rPr lang="ru-RU" sz="2800" dirty="0" smtClean="0"/>
              <a:t>В </a:t>
            </a:r>
            <a:r>
              <a:rPr lang="ru-RU" sz="2800" dirty="0"/>
              <a:t>качестве инструкции можно выполнить команду в терминале, скопировать файлы внутрь образа или настроить связь с внешним миром с помощью сетевого окружения и томов. </a:t>
            </a:r>
            <a:r>
              <a:rPr lang="ru-RU" sz="2000" dirty="0" err="1"/>
              <a:t>Docker</a:t>
            </a:r>
            <a:r>
              <a:rPr lang="ru-RU" sz="2000" dirty="0"/>
              <a:t> объединяет файловые системы отдельных слоёв в одну во время сборки, используя механизм </a:t>
            </a:r>
            <a:r>
              <a:rPr lang="ru-RU" sz="2000" dirty="0" err="1">
                <a:hlinkClick r:id="rId3"/>
              </a:rPr>
              <a:t>Union</a:t>
            </a:r>
            <a:r>
              <a:rPr lang="ru-RU" sz="2000" dirty="0">
                <a:hlinkClick r:id="rId3"/>
              </a:rPr>
              <a:t> </a:t>
            </a:r>
            <a:r>
              <a:rPr lang="ru-RU" sz="2000" dirty="0" err="1">
                <a:hlinkClick r:id="rId3"/>
              </a:rPr>
              <a:t>File</a:t>
            </a:r>
            <a:r>
              <a:rPr lang="ru-RU" sz="2000" dirty="0">
                <a:hlinkClick r:id="rId3"/>
              </a:rPr>
              <a:t> </a:t>
            </a:r>
            <a:r>
              <a:rPr lang="ru-RU" sz="2000" dirty="0" err="1">
                <a:hlinkClick r:id="rId3"/>
              </a:rPr>
              <a:t>Systems</a:t>
            </a:r>
            <a:r>
              <a:rPr lang="ru-RU" sz="2000" dirty="0" smtClean="0"/>
              <a:t>.</a:t>
            </a:r>
          </a:p>
          <a:p>
            <a:pPr marL="457200" indent="-457200">
              <a:buFont typeface="Arial" panose="020B0604020202020204" pitchFamily="34" charset="0"/>
              <a:buChar char="•"/>
            </a:pPr>
            <a:endParaRPr lang="ru-RU" sz="2000" dirty="0"/>
          </a:p>
          <a:p>
            <a:pPr marL="457200" indent="-457200">
              <a:buFont typeface="Arial" panose="020B0604020202020204" pitchFamily="34" charset="0"/>
              <a:buChar char="•"/>
            </a:pPr>
            <a:r>
              <a:rPr lang="ru-RU" sz="2800" dirty="0" err="1" smtClean="0"/>
              <a:t>Docker</a:t>
            </a:r>
            <a:r>
              <a:rPr lang="ru-RU" sz="2800" dirty="0" smtClean="0"/>
              <a:t> </a:t>
            </a:r>
            <a:r>
              <a:rPr lang="ru-RU" sz="2800" dirty="0"/>
              <a:t>загружает только те слои, которых не было на компьютере прежде. </a:t>
            </a:r>
            <a:r>
              <a:rPr lang="en-US" sz="2400" dirty="0" smtClean="0"/>
              <a:t>C</a:t>
            </a:r>
            <a:r>
              <a:rPr lang="ru-RU" sz="2000" dirty="0" err="1" smtClean="0"/>
              <a:t>лой</a:t>
            </a:r>
            <a:r>
              <a:rPr lang="ru-RU" sz="2000" dirty="0" smtClean="0"/>
              <a:t> </a:t>
            </a:r>
            <a:r>
              <a:rPr lang="ru-RU" sz="2000" dirty="0"/>
              <a:t>из одного образа может подойти и к другому</a:t>
            </a:r>
            <a:r>
              <a:rPr lang="ru-RU" sz="2000" dirty="0" smtClean="0"/>
              <a:t>.</a:t>
            </a:r>
          </a:p>
          <a:p>
            <a:pPr marL="457200" indent="-457200">
              <a:buFont typeface="Arial" panose="020B0604020202020204" pitchFamily="34" charset="0"/>
              <a:buChar char="•"/>
            </a:pPr>
            <a:endParaRPr lang="ru-RU" sz="2000" dirty="0"/>
          </a:p>
          <a:p>
            <a:pPr marL="457200" indent="-457200">
              <a:buFont typeface="Arial" panose="020B0604020202020204" pitchFamily="34" charset="0"/>
              <a:buChar char="•"/>
            </a:pPr>
            <a:r>
              <a:rPr lang="ru-RU" sz="2800" dirty="0"/>
              <a:t>После того как слои образа описаны в файле конфигурации, необходимо произвести сборку образа </a:t>
            </a:r>
            <a:r>
              <a:rPr lang="ru-RU" sz="2800" dirty="0" smtClean="0"/>
              <a:t>:</a:t>
            </a:r>
            <a:r>
              <a:rPr lang="en-US" sz="2800" dirty="0" smtClean="0"/>
              <a:t>  </a:t>
            </a:r>
            <a:r>
              <a:rPr lang="en-US" sz="2800" b="1" dirty="0" err="1" smtClean="0"/>
              <a:t>docker</a:t>
            </a:r>
            <a:r>
              <a:rPr lang="en-US" sz="2800" b="1" dirty="0" smtClean="0"/>
              <a:t> </a:t>
            </a:r>
            <a:r>
              <a:rPr lang="en-US" sz="2800" b="1" dirty="0"/>
              <a:t>build</a:t>
            </a:r>
          </a:p>
        </p:txBody>
      </p:sp>
    </p:spTree>
    <p:extLst>
      <p:ext uri="{BB962C8B-B14F-4D97-AF65-F5344CB8AC3E}">
        <p14:creationId xmlns:p14="http://schemas.microsoft.com/office/powerpoint/2010/main" val="2393678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en-US" dirty="0" err="1" smtClean="0"/>
              <a:t>Dockerfile</a:t>
            </a:r>
            <a:r>
              <a:rPr lang="en-US" dirty="0" smtClean="0"/>
              <a:t> </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5843637"/>
              </p:ext>
            </p:extLst>
          </p:nvPr>
        </p:nvGraphicFramePr>
        <p:xfrm>
          <a:off x="272090" y="2023823"/>
          <a:ext cx="11708780" cy="3962400"/>
        </p:xfrm>
        <a:graphic>
          <a:graphicData uri="http://schemas.openxmlformats.org/drawingml/2006/table">
            <a:tbl>
              <a:tblPr bandRow="1">
                <a:tableStyleId>{5C22544A-7EE6-4342-B048-85BDC9FD1C3A}</a:tableStyleId>
              </a:tblPr>
              <a:tblGrid>
                <a:gridCol w="1822687">
                  <a:extLst>
                    <a:ext uri="{9D8B030D-6E8A-4147-A177-3AD203B41FA5}">
                      <a16:colId xmlns:a16="http://schemas.microsoft.com/office/drawing/2014/main" val="20000"/>
                    </a:ext>
                  </a:extLst>
                </a:gridCol>
                <a:gridCol w="9886093">
                  <a:extLst>
                    <a:ext uri="{9D8B030D-6E8A-4147-A177-3AD203B41FA5}">
                      <a16:colId xmlns:a16="http://schemas.microsoft.com/office/drawing/2014/main" val="20001"/>
                    </a:ext>
                  </a:extLst>
                </a:gridCol>
              </a:tblGrid>
              <a:tr h="370840">
                <a:tc>
                  <a:txBody>
                    <a:bodyPr/>
                    <a:lstStyle/>
                    <a:p>
                      <a:r>
                        <a:rPr lang="en-US" sz="2800" b="0" i="0" kern="1200" dirty="0" smtClean="0">
                          <a:solidFill>
                            <a:schemeClr val="dk1"/>
                          </a:solidFill>
                          <a:effectLst/>
                          <a:latin typeface="+mn-lt"/>
                          <a:ea typeface="+mn-ea"/>
                          <a:cs typeface="+mn-cs"/>
                        </a:rPr>
                        <a:t>FROM</a:t>
                      </a:r>
                      <a:endParaRPr lang="ru-RU" sz="2800" dirty="0"/>
                    </a:p>
                  </a:txBody>
                  <a:tcPr/>
                </a:tc>
                <a:tc>
                  <a:txBody>
                    <a:bodyPr/>
                    <a:lstStyle/>
                    <a:p>
                      <a:r>
                        <a:rPr lang="ru-RU" sz="2800" dirty="0" smtClean="0"/>
                        <a:t>Скачиваемый</a:t>
                      </a:r>
                      <a:r>
                        <a:rPr lang="ru-RU" sz="2800" baseline="0" dirty="0" smtClean="0"/>
                        <a:t> образ (можно указать версию)</a:t>
                      </a:r>
                      <a:endParaRPr lang="ru-RU" sz="2800" dirty="0"/>
                    </a:p>
                  </a:txBody>
                  <a:tcPr/>
                </a:tc>
                <a:extLst>
                  <a:ext uri="{0D108BD9-81ED-4DB2-BD59-A6C34878D82A}">
                    <a16:rowId xmlns:a16="http://schemas.microsoft.com/office/drawing/2014/main" val="10000"/>
                  </a:ext>
                </a:extLst>
              </a:tr>
              <a:tr h="370840">
                <a:tc>
                  <a:txBody>
                    <a:bodyPr/>
                    <a:lstStyle/>
                    <a:p>
                      <a:r>
                        <a:rPr lang="en-US" sz="2800" dirty="0" smtClean="0"/>
                        <a:t>WORKDIR</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dirty="0" smtClean="0"/>
                        <a:t>Рабочая папка</a:t>
                      </a:r>
                      <a:endParaRPr lang="ru-RU" sz="2800" dirty="0"/>
                    </a:p>
                  </a:txBody>
                  <a:tcPr/>
                </a:tc>
                <a:extLst>
                  <a:ext uri="{0D108BD9-81ED-4DB2-BD59-A6C34878D82A}">
                    <a16:rowId xmlns:a16="http://schemas.microsoft.com/office/drawing/2014/main" val="10001"/>
                  </a:ext>
                </a:extLst>
              </a:tr>
              <a:tr h="370840">
                <a:tc>
                  <a:txBody>
                    <a:bodyPr/>
                    <a:lstStyle/>
                    <a:p>
                      <a:r>
                        <a:rPr lang="en-US" sz="2800" dirty="0" smtClean="0"/>
                        <a:t>COPY</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dirty="0" smtClean="0"/>
                        <a:t>Файлы</a:t>
                      </a:r>
                      <a:r>
                        <a:rPr lang="ru-RU" sz="2800" baseline="0" dirty="0" smtClean="0"/>
                        <a:t> из вашего проекта, которые копируются на хост машину (</a:t>
                      </a:r>
                      <a:r>
                        <a:rPr lang="ru-RU" sz="2800" b="0" i="0" kern="1200" dirty="0" smtClean="0">
                          <a:solidFill>
                            <a:schemeClr val="dk1"/>
                          </a:solidFill>
                          <a:effectLst/>
                          <a:latin typeface="+mn-lt"/>
                          <a:ea typeface="+mn-ea"/>
                          <a:cs typeface="+mn-cs"/>
                        </a:rPr>
                        <a:t>какие файлы будут выполнены за счет возможностей образа</a:t>
                      </a:r>
                      <a:r>
                        <a:rPr lang="ru-RU" sz="2800" baseline="0" dirty="0" smtClean="0"/>
                        <a:t>)</a:t>
                      </a:r>
                      <a:endParaRPr lang="ru-RU" sz="2800" dirty="0"/>
                    </a:p>
                  </a:txBody>
                  <a:tcPr/>
                </a:tc>
                <a:extLst>
                  <a:ext uri="{0D108BD9-81ED-4DB2-BD59-A6C34878D82A}">
                    <a16:rowId xmlns:a16="http://schemas.microsoft.com/office/drawing/2014/main" val="10002"/>
                  </a:ext>
                </a:extLst>
              </a:tr>
              <a:tr h="370840">
                <a:tc>
                  <a:txBody>
                    <a:bodyPr/>
                    <a:lstStyle/>
                    <a:p>
                      <a:r>
                        <a:rPr lang="en-US" sz="2800" b="0" i="0" kern="1200" dirty="0" smtClean="0">
                          <a:solidFill>
                            <a:schemeClr val="dk1"/>
                          </a:solidFill>
                          <a:effectLst/>
                          <a:latin typeface="+mn-lt"/>
                          <a:ea typeface="+mn-ea"/>
                          <a:cs typeface="+mn-cs"/>
                        </a:rPr>
                        <a:t>EXPOSE</a:t>
                      </a:r>
                      <a:endParaRPr lang="ru-RU" sz="2800" dirty="0"/>
                    </a:p>
                  </a:txBody>
                  <a:tcPr/>
                </a:tc>
                <a:tc>
                  <a:txBody>
                    <a:bodyPr/>
                    <a:lstStyle/>
                    <a:p>
                      <a:endParaRPr lang="ru-RU" sz="2800" dirty="0"/>
                    </a:p>
                  </a:txBody>
                  <a:tcPr/>
                </a:tc>
                <a:extLst>
                  <a:ext uri="{0D108BD9-81ED-4DB2-BD59-A6C34878D82A}">
                    <a16:rowId xmlns:a16="http://schemas.microsoft.com/office/drawing/2014/main" val="10003"/>
                  </a:ext>
                </a:extLst>
              </a:tr>
              <a:tr h="370840">
                <a:tc>
                  <a:txBody>
                    <a:bodyPr/>
                    <a:lstStyle/>
                    <a:p>
                      <a:r>
                        <a:rPr lang="en-US" sz="2800" dirty="0" smtClean="0"/>
                        <a:t>RUN</a:t>
                      </a:r>
                      <a:r>
                        <a:rPr lang="en-US" sz="2800" b="0" i="0" kern="1200" dirty="0" smtClean="0">
                          <a:solidFill>
                            <a:schemeClr val="dk1"/>
                          </a:solidFill>
                          <a:effectLst/>
                          <a:latin typeface="+mn-lt"/>
                          <a:ea typeface="+mn-ea"/>
                          <a:cs typeface="+mn-cs"/>
                        </a:rPr>
                        <a:t> </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kern="1200" dirty="0" smtClean="0">
                          <a:solidFill>
                            <a:schemeClr val="dk1"/>
                          </a:solidFill>
                          <a:effectLst/>
                          <a:latin typeface="+mn-lt"/>
                          <a:ea typeface="+mn-ea"/>
                          <a:cs typeface="+mn-cs"/>
                        </a:rPr>
                        <a:t>Команда, выполняемая один раз при сборке всего контейнера.</a:t>
                      </a:r>
                      <a:r>
                        <a:rPr lang="ru-RU" sz="2800" b="0" i="0" kern="1200" dirty="0" smtClean="0">
                          <a:solidFill>
                            <a:schemeClr val="tx1"/>
                          </a:solidFill>
                          <a:effectLst/>
                          <a:latin typeface="+mn-lt"/>
                          <a:ea typeface="+mn-ea"/>
                          <a:cs typeface="+mn-cs"/>
                        </a:rPr>
                        <a:t> Используется для установки в контейнер пакетов.</a:t>
                      </a:r>
                    </a:p>
                  </a:txBody>
                  <a:tcPr/>
                </a:tc>
                <a:extLst>
                  <a:ext uri="{0D108BD9-81ED-4DB2-BD59-A6C34878D82A}">
                    <a16:rowId xmlns:a16="http://schemas.microsoft.com/office/drawing/2014/main" val="10004"/>
                  </a:ext>
                </a:extLst>
              </a:tr>
              <a:tr h="370840">
                <a:tc>
                  <a:txBody>
                    <a:bodyPr/>
                    <a:lstStyle/>
                    <a:p>
                      <a:r>
                        <a:rPr lang="en-US" sz="2800" dirty="0" smtClean="0"/>
                        <a:t>CMD</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Команда, что выполняется каждый раз при старте контейнера</a:t>
                      </a:r>
                      <a:endParaRPr lang="ru-RU" sz="2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03166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err="1" smtClean="0"/>
              <a:t>Dockerfile</a:t>
            </a:r>
            <a:r>
              <a:rPr lang="en-US" dirty="0" smtClean="0"/>
              <a:t> </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772484407"/>
              </p:ext>
            </p:extLst>
          </p:nvPr>
        </p:nvGraphicFramePr>
        <p:xfrm>
          <a:off x="121920" y="964031"/>
          <a:ext cx="12009120" cy="5760720"/>
        </p:xfrm>
        <a:graphic>
          <a:graphicData uri="http://schemas.openxmlformats.org/drawingml/2006/table">
            <a:tbl>
              <a:tblPr bandRow="1">
                <a:tableStyleId>{5C22544A-7EE6-4342-B048-85BDC9FD1C3A}</a:tableStyleId>
              </a:tblPr>
              <a:tblGrid>
                <a:gridCol w="2185639">
                  <a:extLst>
                    <a:ext uri="{9D8B030D-6E8A-4147-A177-3AD203B41FA5}">
                      <a16:colId xmlns:a16="http://schemas.microsoft.com/office/drawing/2014/main" val="20000"/>
                    </a:ext>
                  </a:extLst>
                </a:gridCol>
                <a:gridCol w="9823481">
                  <a:extLst>
                    <a:ext uri="{9D8B030D-6E8A-4147-A177-3AD203B41FA5}">
                      <a16:colId xmlns:a16="http://schemas.microsoft.com/office/drawing/2014/main" val="20001"/>
                    </a:ext>
                  </a:extLst>
                </a:gridCol>
              </a:tblGrid>
              <a:tr h="370840">
                <a:tc>
                  <a:txBody>
                    <a:bodyPr/>
                    <a:lstStyle/>
                    <a:p>
                      <a:r>
                        <a:rPr lang="en-US" sz="2800" dirty="0" smtClean="0"/>
                        <a:t>LABEL</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Метаданные. </a:t>
                      </a:r>
                      <a:r>
                        <a:rPr lang="ru-RU" sz="1800" b="0" i="0" kern="1200" dirty="0" smtClean="0">
                          <a:solidFill>
                            <a:schemeClr val="dk1"/>
                          </a:solidFill>
                          <a:effectLst/>
                          <a:latin typeface="+mn-lt"/>
                          <a:ea typeface="+mn-ea"/>
                          <a:cs typeface="+mn-cs"/>
                        </a:rPr>
                        <a:t>Например — сведения о том, кто создал и поддерживает образ</a:t>
                      </a:r>
                      <a:endParaRPr lang="ru-RU" sz="1800" dirty="0"/>
                    </a:p>
                  </a:txBody>
                  <a:tcPr/>
                </a:tc>
                <a:extLst>
                  <a:ext uri="{0D108BD9-81ED-4DB2-BD59-A6C34878D82A}">
                    <a16:rowId xmlns:a16="http://schemas.microsoft.com/office/drawing/2014/main" val="10000"/>
                  </a:ext>
                </a:extLst>
              </a:tr>
              <a:tr h="370840">
                <a:tc>
                  <a:txBody>
                    <a:bodyPr/>
                    <a:lstStyle/>
                    <a:p>
                      <a:r>
                        <a:rPr lang="en-US" sz="2800" b="0" i="0" kern="1200" dirty="0" smtClean="0">
                          <a:solidFill>
                            <a:schemeClr val="dk1"/>
                          </a:solidFill>
                          <a:effectLst/>
                          <a:latin typeface="+mn-lt"/>
                          <a:ea typeface="+mn-ea"/>
                          <a:cs typeface="+mn-cs"/>
                        </a:rPr>
                        <a:t>ENV </a:t>
                      </a:r>
                      <a:endParaRPr lang="ru-RU" sz="2800" dirty="0"/>
                    </a:p>
                  </a:txBody>
                  <a:tcPr/>
                </a:tc>
                <a:tc>
                  <a:txBody>
                    <a:bodyPr/>
                    <a:lstStyle/>
                    <a:p>
                      <a:r>
                        <a:rPr lang="ru-RU" sz="2800" b="0" i="0" kern="1200" dirty="0" smtClean="0">
                          <a:solidFill>
                            <a:schemeClr val="dk1"/>
                          </a:solidFill>
                          <a:effectLst/>
                          <a:latin typeface="+mn-lt"/>
                          <a:ea typeface="+mn-ea"/>
                          <a:cs typeface="+mn-cs"/>
                        </a:rPr>
                        <a:t>Переменные среды</a:t>
                      </a:r>
                      <a:endParaRPr lang="ru-RU" sz="2800" dirty="0"/>
                    </a:p>
                  </a:txBody>
                  <a:tcPr/>
                </a:tc>
                <a:extLst>
                  <a:ext uri="{0D108BD9-81ED-4DB2-BD59-A6C34878D82A}">
                    <a16:rowId xmlns:a16="http://schemas.microsoft.com/office/drawing/2014/main" val="10001"/>
                  </a:ext>
                </a:extLst>
              </a:tr>
              <a:tr h="370840">
                <a:tc>
                  <a:txBody>
                    <a:bodyPr/>
                    <a:lstStyle/>
                    <a:p>
                      <a:r>
                        <a:rPr lang="en-US" sz="2800" dirty="0" smtClean="0"/>
                        <a:t>ADD</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копирует файлы и папки в контейнер, может распаковывать локальные .</a:t>
                      </a:r>
                      <a:r>
                        <a:rPr lang="ru-RU" sz="2800" b="0" i="0" kern="1200" dirty="0" err="1" smtClean="0">
                          <a:solidFill>
                            <a:schemeClr val="dk1"/>
                          </a:solidFill>
                          <a:effectLst/>
                          <a:latin typeface="+mn-lt"/>
                          <a:ea typeface="+mn-ea"/>
                          <a:cs typeface="+mn-cs"/>
                        </a:rPr>
                        <a:t>tar</a:t>
                      </a:r>
                      <a:r>
                        <a:rPr lang="ru-RU" sz="2800" b="0" i="0" kern="1200" dirty="0" smtClean="0">
                          <a:solidFill>
                            <a:schemeClr val="dk1"/>
                          </a:solidFill>
                          <a:effectLst/>
                          <a:latin typeface="+mn-lt"/>
                          <a:ea typeface="+mn-ea"/>
                          <a:cs typeface="+mn-cs"/>
                        </a:rPr>
                        <a:t>-файлы</a:t>
                      </a:r>
                      <a:endParaRPr lang="ru-RU" sz="2800" dirty="0"/>
                    </a:p>
                  </a:txBody>
                  <a:tcPr/>
                </a:tc>
                <a:extLst>
                  <a:ext uri="{0D108BD9-81ED-4DB2-BD59-A6C34878D82A}">
                    <a16:rowId xmlns:a16="http://schemas.microsoft.com/office/drawing/2014/main" val="10002"/>
                  </a:ext>
                </a:extLst>
              </a:tr>
              <a:tr h="370840">
                <a:tc>
                  <a:txBody>
                    <a:bodyPr/>
                    <a:lstStyle/>
                    <a:p>
                      <a:r>
                        <a:rPr lang="en-US" sz="2800" dirty="0" smtClean="0"/>
                        <a:t>ARG</a:t>
                      </a:r>
                      <a:r>
                        <a:rPr lang="en-US" sz="2800" b="0" i="0" kern="1200" dirty="0" smtClean="0">
                          <a:solidFill>
                            <a:schemeClr val="dk1"/>
                          </a:solidFill>
                          <a:effectLst/>
                          <a:latin typeface="+mn-lt"/>
                          <a:ea typeface="+mn-ea"/>
                          <a:cs typeface="+mn-cs"/>
                        </a:rPr>
                        <a:t> </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kern="1200" dirty="0" smtClean="0">
                          <a:solidFill>
                            <a:schemeClr val="dk1"/>
                          </a:solidFill>
                          <a:effectLst/>
                          <a:latin typeface="+mn-lt"/>
                          <a:ea typeface="+mn-ea"/>
                          <a:cs typeface="+mn-cs"/>
                        </a:rPr>
                        <a:t>задаёт переменные для передачи </a:t>
                      </a:r>
                      <a:r>
                        <a:rPr lang="ru-RU" sz="2800" b="0" i="0" kern="1200" dirty="0" err="1" smtClean="0">
                          <a:solidFill>
                            <a:schemeClr val="dk1"/>
                          </a:solidFill>
                          <a:effectLst/>
                          <a:latin typeface="+mn-lt"/>
                          <a:ea typeface="+mn-ea"/>
                          <a:cs typeface="+mn-cs"/>
                        </a:rPr>
                        <a:t>Docker</a:t>
                      </a:r>
                      <a:r>
                        <a:rPr lang="ru-RU" sz="2800" b="0" i="0" kern="1200" dirty="0" smtClean="0">
                          <a:solidFill>
                            <a:schemeClr val="dk1"/>
                          </a:solidFill>
                          <a:effectLst/>
                          <a:latin typeface="+mn-lt"/>
                          <a:ea typeface="+mn-ea"/>
                          <a:cs typeface="+mn-cs"/>
                        </a:rPr>
                        <a:t> во время сборки </a:t>
                      </a:r>
                      <a:r>
                        <a:rPr lang="ru-RU" sz="2800" b="0" i="0" kern="1200" dirty="0" smtClean="0">
                          <a:solidFill>
                            <a:schemeClr val="dk1"/>
                          </a:solidFill>
                          <a:effectLst/>
                          <a:latin typeface="+mn-lt"/>
                          <a:ea typeface="+mn-ea"/>
                          <a:cs typeface="+mn-cs"/>
                        </a:rPr>
                        <a:t>образа. </a:t>
                      </a:r>
                      <a:r>
                        <a:rPr lang="ru-RU" sz="1800" b="0" i="0" kern="1200" dirty="0" smtClean="0">
                          <a:solidFill>
                            <a:schemeClr val="tx1"/>
                          </a:solidFill>
                          <a:effectLst/>
                          <a:latin typeface="+mn-lt"/>
                          <a:ea typeface="+mn-ea"/>
                          <a:cs typeface="+mn-cs"/>
                        </a:rPr>
                        <a:t> Аргументы командной строки</a:t>
                      </a:r>
                    </a:p>
                  </a:txBody>
                  <a:tcPr/>
                </a:tc>
                <a:extLst>
                  <a:ext uri="{0D108BD9-81ED-4DB2-BD59-A6C34878D82A}">
                    <a16:rowId xmlns:a16="http://schemas.microsoft.com/office/drawing/2014/main" val="10003"/>
                  </a:ext>
                </a:extLst>
              </a:tr>
              <a:tr h="370840">
                <a:tc>
                  <a:txBody>
                    <a:bodyPr/>
                    <a:lstStyle/>
                    <a:p>
                      <a:r>
                        <a:rPr lang="en-US" sz="2800" dirty="0" smtClean="0"/>
                        <a:t>ENTRYPOINT</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Команда с аргументами для вызова во время выполнения контейнера. Аргументы не переопределяются.</a:t>
                      </a:r>
                      <a:endParaRPr lang="ru-RU" sz="2800" dirty="0"/>
                    </a:p>
                  </a:txBody>
                  <a:tcPr/>
                </a:tc>
                <a:extLst>
                  <a:ext uri="{0D108BD9-81ED-4DB2-BD59-A6C34878D82A}">
                    <a16:rowId xmlns:a16="http://schemas.microsoft.com/office/drawing/2014/main" val="10004"/>
                  </a:ext>
                </a:extLst>
              </a:tr>
              <a:tr h="370840">
                <a:tc>
                  <a:txBody>
                    <a:bodyPr/>
                    <a:lstStyle/>
                    <a:p>
                      <a:r>
                        <a:rPr lang="en-US" sz="2800" dirty="0" smtClean="0"/>
                        <a:t>EXPOSE</a:t>
                      </a:r>
                      <a:r>
                        <a:rPr lang="en-US" sz="2800" b="0" i="0" kern="1200" dirty="0" smtClean="0">
                          <a:solidFill>
                            <a:schemeClr val="dk1"/>
                          </a:solidFill>
                          <a:effectLst/>
                          <a:latin typeface="+mn-lt"/>
                          <a:ea typeface="+mn-ea"/>
                          <a:cs typeface="+mn-cs"/>
                        </a:rPr>
                        <a:t>  </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kern="1200" dirty="0" smtClean="0">
                          <a:solidFill>
                            <a:schemeClr val="dk1"/>
                          </a:solidFill>
                          <a:effectLst/>
                          <a:latin typeface="+mn-lt"/>
                          <a:ea typeface="+mn-ea"/>
                          <a:cs typeface="+mn-cs"/>
                        </a:rPr>
                        <a:t>Указывает на необходимость открыть порт</a:t>
                      </a:r>
                      <a:endParaRPr lang="ru-RU" sz="2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kern="1200" dirty="0" smtClean="0">
                          <a:solidFill>
                            <a:schemeClr val="dk1"/>
                          </a:solidFill>
                          <a:effectLst/>
                          <a:latin typeface="+mn-lt"/>
                          <a:ea typeface="+mn-ea"/>
                          <a:cs typeface="+mn-cs"/>
                        </a:rPr>
                        <a:t> для проекта. </a:t>
                      </a:r>
                      <a:r>
                        <a:rPr lang="ru-RU" sz="1800" b="0" i="0" kern="1200" dirty="0" smtClean="0">
                          <a:solidFill>
                            <a:schemeClr val="dk1"/>
                          </a:solidFill>
                          <a:effectLst/>
                          <a:latin typeface="+mn-lt"/>
                          <a:ea typeface="+mn-ea"/>
                          <a:cs typeface="+mn-cs"/>
                        </a:rPr>
                        <a:t>Будет работать в том случае, если в образе есть локальный сервер. </a:t>
                      </a:r>
                      <a:endParaRPr lang="ru-RU" sz="1800" dirty="0" smtClean="0"/>
                    </a:p>
                  </a:txBody>
                  <a:tcPr/>
                </a:tc>
                <a:extLst>
                  <a:ext uri="{0D108BD9-81ED-4DB2-BD59-A6C34878D82A}">
                    <a16:rowId xmlns:a16="http://schemas.microsoft.com/office/drawing/2014/main" val="10005"/>
                  </a:ext>
                </a:extLst>
              </a:tr>
              <a:tr h="370840">
                <a:tc>
                  <a:txBody>
                    <a:bodyPr/>
                    <a:lstStyle/>
                    <a:p>
                      <a:r>
                        <a:rPr lang="en-US" sz="2800" b="0" i="0" kern="1200" dirty="0" smtClean="0">
                          <a:solidFill>
                            <a:schemeClr val="dk1"/>
                          </a:solidFill>
                          <a:effectLst/>
                          <a:latin typeface="+mn-lt"/>
                          <a:ea typeface="+mn-ea"/>
                          <a:cs typeface="+mn-cs"/>
                        </a:rPr>
                        <a:t>VOLUME</a:t>
                      </a:r>
                      <a:endParaRPr lang="ru-RU" sz="2800" dirty="0"/>
                    </a:p>
                  </a:txBody>
                  <a:tcPr/>
                </a:tc>
                <a:tc>
                  <a:txBody>
                    <a:bodyPr/>
                    <a:lstStyle/>
                    <a:p>
                      <a:r>
                        <a:rPr lang="ru-RU" sz="2800" b="0" i="0" kern="1200" dirty="0" smtClean="0">
                          <a:solidFill>
                            <a:schemeClr val="dk1"/>
                          </a:solidFill>
                          <a:effectLst/>
                          <a:latin typeface="+mn-lt"/>
                          <a:ea typeface="+mn-ea"/>
                          <a:cs typeface="+mn-cs"/>
                        </a:rPr>
                        <a:t>Создаёт точку монтирования для работы с постоянным хранилищем</a:t>
                      </a:r>
                      <a:endParaRPr lang="ru-RU" sz="2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81661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53" y="286601"/>
            <a:ext cx="5461059" cy="806217"/>
          </a:xfrm>
        </p:spPr>
        <p:txBody>
          <a:bodyPr>
            <a:normAutofit/>
          </a:bodyPr>
          <a:lstStyle/>
          <a:p>
            <a:r>
              <a:rPr lang="en-US" dirty="0" smtClean="0"/>
              <a:t>Docker – </a:t>
            </a:r>
            <a:r>
              <a:rPr lang="en-US" dirty="0" err="1" smtClean="0"/>
              <a:t>Dockerfile</a:t>
            </a:r>
            <a:endParaRPr lang="ru-RU" dirty="0"/>
          </a:p>
        </p:txBody>
      </p:sp>
      <p:pic>
        <p:nvPicPr>
          <p:cNvPr id="4" name="Объект 3" descr="Вырезка экрана"/>
          <p:cNvPicPr>
            <a:picLocks noGrp="1" noChangeAspect="1"/>
          </p:cNvPicPr>
          <p:nvPr>
            <p:ph idx="1"/>
          </p:nvPr>
        </p:nvPicPr>
        <p:blipFill rotWithShape="1">
          <a:blip r:embed="rId3">
            <a:extLst>
              <a:ext uri="{28A0092B-C50C-407E-A947-70E740481C1C}">
                <a14:useLocalDpi xmlns:a14="http://schemas.microsoft.com/office/drawing/2010/main" val="0"/>
              </a:ext>
            </a:extLst>
          </a:blip>
          <a:srcRect t="23598"/>
          <a:stretch/>
        </p:blipFill>
        <p:spPr>
          <a:xfrm>
            <a:off x="432670" y="1806498"/>
            <a:ext cx="9602273" cy="4404732"/>
          </a:xfrm>
        </p:spPr>
      </p:pic>
      <p:sp>
        <p:nvSpPr>
          <p:cNvPr id="6" name="Прямоугольник 5"/>
          <p:cNvSpPr/>
          <p:nvPr/>
        </p:nvSpPr>
        <p:spPr>
          <a:xfrm>
            <a:off x="994754" y="1188048"/>
            <a:ext cx="5131726" cy="523220"/>
          </a:xfrm>
          <a:prstGeom prst="rect">
            <a:avLst/>
          </a:prstGeom>
        </p:spPr>
        <p:txBody>
          <a:bodyPr wrap="none">
            <a:spAutoFit/>
          </a:bodyPr>
          <a:lstStyle/>
          <a:p>
            <a:r>
              <a:rPr lang="ru-RU" sz="2800" dirty="0"/>
              <a:t>https://hub.docker.com/_/python</a:t>
            </a:r>
          </a:p>
        </p:txBody>
      </p:sp>
      <p:sp>
        <p:nvSpPr>
          <p:cNvPr id="3" name="Rectangle 1"/>
          <p:cNvSpPr>
            <a:spLocks noChangeArrowheads="1"/>
          </p:cNvSpPr>
          <p:nvPr/>
        </p:nvSpPr>
        <p:spPr bwMode="auto">
          <a:xfrm rot="10800000" flipV="1">
            <a:off x="10290219" y="3891530"/>
            <a:ext cx="17085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333333"/>
                </a:solidFill>
                <a:effectLst/>
                <a:latin typeface="-apple-system"/>
              </a:rPr>
              <a:t>для</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установки</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нескольких</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пакетов</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можно</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поступить</a:t>
            </a:r>
            <a:r>
              <a:rPr kumimoji="0" lang="en-US" altLang="en-US" sz="1200" b="0" i="0" u="none" strike="noStrike" cap="none" normalizeH="0" baseline="0" dirty="0" smtClean="0">
                <a:ln>
                  <a:noFill/>
                </a:ln>
                <a:solidFill>
                  <a:srgbClr val="333333"/>
                </a:solidFill>
                <a:effectLst/>
                <a:latin typeface="-apple-system"/>
              </a:rPr>
              <a:t> и </a:t>
            </a:r>
            <a:r>
              <a:rPr kumimoji="0" lang="en-US" altLang="en-US" sz="1200" b="0" i="0" u="none" strike="noStrike" cap="none" normalizeH="0" baseline="0" dirty="0" err="1" smtClean="0">
                <a:ln>
                  <a:noFill/>
                </a:ln>
                <a:solidFill>
                  <a:srgbClr val="333333"/>
                </a:solidFill>
                <a:effectLst/>
                <a:latin typeface="-apple-system"/>
              </a:rPr>
              <a:t>по-другому</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Их</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можно</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перечислить</a:t>
            </a:r>
            <a:r>
              <a:rPr kumimoji="0" lang="en-US" altLang="en-US" sz="1200" b="0" i="0" u="none" strike="noStrike" cap="none" normalizeH="0" baseline="0" dirty="0" smtClean="0">
                <a:ln>
                  <a:noFill/>
                </a:ln>
                <a:solidFill>
                  <a:srgbClr val="333333"/>
                </a:solidFill>
                <a:effectLst/>
                <a:latin typeface="-apple-system"/>
              </a:rPr>
              <a:t> в </a:t>
            </a:r>
            <a:r>
              <a:rPr kumimoji="0" lang="en-US" altLang="en-US" sz="1200" b="0" i="0" u="none" strike="noStrike" cap="none" normalizeH="0" baseline="0" dirty="0" err="1" smtClean="0">
                <a:ln>
                  <a:noFill/>
                </a:ln>
                <a:solidFill>
                  <a:srgbClr val="333333"/>
                </a:solidFill>
                <a:effectLst/>
                <a:latin typeface="-apple-system"/>
              </a:rPr>
              <a:t>файле</a:t>
            </a:r>
            <a:r>
              <a:rPr kumimoji="0" lang="en-US" altLang="en-US" sz="1200" b="0" i="0" u="none" strike="noStrike" cap="none" normalizeH="0" baseline="0" dirty="0" smtClean="0">
                <a:ln>
                  <a:noFill/>
                </a:ln>
                <a:solidFill>
                  <a:srgbClr val="333333"/>
                </a:solidFill>
                <a:effectLst/>
                <a:latin typeface="-apple-system"/>
              </a:rPr>
              <a:t> и </a:t>
            </a:r>
            <a:r>
              <a:rPr kumimoji="0" lang="en-US" altLang="en-US" sz="1200" b="0" i="0" u="none" strike="noStrike" cap="none" normalizeH="0" baseline="0" dirty="0" err="1" smtClean="0">
                <a:ln>
                  <a:noFill/>
                </a:ln>
                <a:solidFill>
                  <a:srgbClr val="333333"/>
                </a:solidFill>
                <a:effectLst/>
                <a:latin typeface="-apple-system"/>
              </a:rPr>
              <a:t>передать</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менеджеру</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пакетов</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этот</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файл</a:t>
            </a:r>
            <a:r>
              <a:rPr kumimoji="0" lang="en-US" altLang="en-US" sz="1200" b="0" i="0" u="none" strike="noStrike" cap="none" normalizeH="0" baseline="0" dirty="0" smtClean="0">
                <a:ln>
                  <a:noFill/>
                </a:ln>
                <a:solidFill>
                  <a:srgbClr val="333333"/>
                </a:solidFill>
                <a:effectLst/>
                <a:latin typeface="-apple-system"/>
              </a:rPr>
              <a:t> с </a:t>
            </a:r>
            <a:r>
              <a:rPr kumimoji="0" lang="en-US" altLang="en-US" sz="1200" b="0" i="0" u="none" strike="noStrike" cap="none" normalizeH="0" baseline="0" dirty="0" err="1" smtClean="0">
                <a:ln>
                  <a:noFill/>
                </a:ln>
                <a:solidFill>
                  <a:srgbClr val="333333"/>
                </a:solidFill>
                <a:effectLst/>
                <a:latin typeface="-apple-system"/>
              </a:rPr>
              <a:t>помощью</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smtClean="0">
                <a:ln>
                  <a:noFill/>
                </a:ln>
                <a:solidFill>
                  <a:srgbClr val="333333"/>
                </a:solidFill>
                <a:effectLst/>
                <a:latin typeface="Menlo"/>
              </a:rPr>
              <a:t>RUN</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Обычно</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таким</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файлам</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дают</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err="1" smtClean="0">
                <a:ln>
                  <a:noFill/>
                </a:ln>
                <a:solidFill>
                  <a:srgbClr val="333333"/>
                </a:solidFill>
                <a:effectLst/>
                <a:latin typeface="-apple-system"/>
              </a:rPr>
              <a:t>имя</a:t>
            </a:r>
            <a:r>
              <a:rPr kumimoji="0" lang="en-US" altLang="en-US" sz="1200" b="0" i="0" u="none" strike="noStrike" cap="none" normalizeH="0" baseline="0" dirty="0" smtClean="0">
                <a:ln>
                  <a:noFill/>
                </a:ln>
                <a:solidFill>
                  <a:srgbClr val="333333"/>
                </a:solidFill>
                <a:effectLst/>
                <a:latin typeface="-apple-system"/>
              </a:rPr>
              <a:t> </a:t>
            </a:r>
            <a:r>
              <a:rPr kumimoji="0" lang="en-US" altLang="en-US" sz="1200" b="0" i="0" u="none" strike="noStrike" cap="none" normalizeH="0" baseline="0" dirty="0" smtClean="0">
                <a:ln>
                  <a:noFill/>
                </a:ln>
                <a:solidFill>
                  <a:srgbClr val="333333"/>
                </a:solidFill>
                <a:effectLst/>
                <a:latin typeface="Menlo"/>
              </a:rPr>
              <a:t>requirements.txt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72144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53" y="286601"/>
            <a:ext cx="5461059" cy="806217"/>
          </a:xfrm>
        </p:spPr>
        <p:txBody>
          <a:bodyPr>
            <a:normAutofit/>
          </a:bodyPr>
          <a:lstStyle/>
          <a:p>
            <a:r>
              <a:rPr lang="en-US" dirty="0" smtClean="0"/>
              <a:t>Docker – </a:t>
            </a:r>
            <a:r>
              <a:rPr lang="en-US" dirty="0" err="1" smtClean="0"/>
              <a:t>Dockerfile</a:t>
            </a:r>
            <a:endParaRPr lang="ru-RU" dirty="0"/>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1252" y="2087768"/>
            <a:ext cx="9565519" cy="3287120"/>
          </a:xfrm>
        </p:spPr>
      </p:pic>
    </p:spTree>
    <p:extLst>
      <p:ext uri="{BB962C8B-B14F-4D97-AF65-F5344CB8AC3E}">
        <p14:creationId xmlns:p14="http://schemas.microsoft.com/office/powerpoint/2010/main" val="3572419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557561"/>
            <a:ext cx="11924371" cy="5508702"/>
          </a:xfrm>
        </p:spPr>
        <p:txBody>
          <a:bodyPr>
            <a:noAutofit/>
          </a:bodyPr>
          <a:lstStyle/>
          <a:p>
            <a:r>
              <a:rPr lang="en-US" sz="3200" dirty="0"/>
              <a:t>FROM python:3.7.2-alpine3.8</a:t>
            </a:r>
          </a:p>
          <a:p>
            <a:r>
              <a:rPr lang="en-US" sz="3200" dirty="0"/>
              <a:t>LABEL maintainer</a:t>
            </a:r>
            <a:r>
              <a:rPr lang="en-US" sz="3200" dirty="0" smtClean="0"/>
              <a:t>=“user@gmail.com</a:t>
            </a:r>
            <a:r>
              <a:rPr lang="en-US" sz="3200" dirty="0"/>
              <a:t>"</a:t>
            </a:r>
          </a:p>
          <a:p>
            <a:r>
              <a:rPr lang="en-US" sz="1800" dirty="0"/>
              <a:t># </a:t>
            </a:r>
            <a:r>
              <a:rPr lang="ru-RU" sz="1800" dirty="0"/>
              <a:t>Устанавливаем зависимости</a:t>
            </a:r>
          </a:p>
          <a:p>
            <a:r>
              <a:rPr lang="en-US" sz="3200" dirty="0"/>
              <a:t>RUN </a:t>
            </a:r>
            <a:r>
              <a:rPr lang="en-US" sz="3200" dirty="0" err="1"/>
              <a:t>apk</a:t>
            </a:r>
            <a:r>
              <a:rPr lang="en-US" sz="3200" dirty="0"/>
              <a:t> add --update </a:t>
            </a:r>
            <a:r>
              <a:rPr lang="en-US" sz="3200" dirty="0" err="1"/>
              <a:t>git</a:t>
            </a:r>
            <a:endParaRPr lang="en-US" sz="3200" dirty="0"/>
          </a:p>
          <a:p>
            <a:r>
              <a:rPr lang="en-US" sz="1800" dirty="0"/>
              <a:t># </a:t>
            </a:r>
            <a:r>
              <a:rPr lang="ru-RU" sz="1800" dirty="0"/>
              <a:t>Задаём текущую рабочую директорию</a:t>
            </a:r>
          </a:p>
          <a:p>
            <a:r>
              <a:rPr lang="en-US" sz="3200" dirty="0"/>
              <a:t>WORKDIR /</a:t>
            </a:r>
            <a:r>
              <a:rPr lang="en-US" sz="3200" dirty="0" err="1"/>
              <a:t>usr</a:t>
            </a:r>
            <a:r>
              <a:rPr lang="en-US" sz="3200" dirty="0"/>
              <a:t>/</a:t>
            </a:r>
            <a:r>
              <a:rPr lang="en-US" sz="3200" dirty="0" err="1"/>
              <a:t>src</a:t>
            </a:r>
            <a:r>
              <a:rPr lang="en-US" sz="3200" dirty="0"/>
              <a:t>/</a:t>
            </a:r>
            <a:r>
              <a:rPr lang="en-US" sz="3200" dirty="0" err="1"/>
              <a:t>my_app_directory</a:t>
            </a:r>
            <a:endParaRPr lang="en-US" sz="3200" dirty="0"/>
          </a:p>
          <a:p>
            <a:r>
              <a:rPr lang="en-US" sz="1800" dirty="0"/>
              <a:t># </a:t>
            </a:r>
            <a:r>
              <a:rPr lang="ru-RU" sz="1800" dirty="0"/>
              <a:t>Копируем код из локального контекста в рабочую директорию образа</a:t>
            </a:r>
          </a:p>
          <a:p>
            <a:r>
              <a:rPr lang="en-US" sz="3200" dirty="0"/>
              <a:t>COPY . </a:t>
            </a:r>
            <a:r>
              <a:rPr lang="en-US" sz="3200" dirty="0" smtClean="0"/>
              <a:t>.</a:t>
            </a:r>
            <a:endParaRPr lang="en-US" sz="3200" dirty="0"/>
          </a:p>
        </p:txBody>
      </p:sp>
    </p:spTree>
    <p:extLst>
      <p:ext uri="{BB962C8B-B14F-4D97-AF65-F5344CB8AC3E}">
        <p14:creationId xmlns:p14="http://schemas.microsoft.com/office/powerpoint/2010/main" val="25515923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67629" y="579863"/>
            <a:ext cx="11924371" cy="5597912"/>
          </a:xfrm>
        </p:spPr>
        <p:txBody>
          <a:bodyPr>
            <a:noAutofit/>
          </a:bodyPr>
          <a:lstStyle/>
          <a:p>
            <a:r>
              <a:rPr lang="en-US" sz="1800" dirty="0" smtClean="0"/>
              <a:t># </a:t>
            </a:r>
            <a:r>
              <a:rPr lang="ru-RU" sz="1800" dirty="0"/>
              <a:t>Задаём значение по умолчанию для переменной</a:t>
            </a:r>
          </a:p>
          <a:p>
            <a:r>
              <a:rPr lang="en-US" sz="3200" dirty="0"/>
              <a:t>ARG </a:t>
            </a:r>
            <a:r>
              <a:rPr lang="en-US" sz="3200" dirty="0" err="1"/>
              <a:t>my_var</a:t>
            </a:r>
            <a:r>
              <a:rPr lang="en-US" sz="3200" dirty="0"/>
              <a:t>=</a:t>
            </a:r>
            <a:r>
              <a:rPr lang="en-US" sz="3200" dirty="0" err="1"/>
              <a:t>my_default_value</a:t>
            </a:r>
            <a:endParaRPr lang="en-US" sz="3200" dirty="0"/>
          </a:p>
          <a:p>
            <a:r>
              <a:rPr lang="en-US" sz="1800" dirty="0"/>
              <a:t># </a:t>
            </a:r>
            <a:r>
              <a:rPr lang="ru-RU" sz="1800" dirty="0"/>
              <a:t>Настраиваем команду, которая должна быть запущена в контейнере во время его выполнения</a:t>
            </a:r>
          </a:p>
          <a:p>
            <a:r>
              <a:rPr lang="en-US" sz="3200" dirty="0"/>
              <a:t>ENTRYPOINT ["python", "./app/my_script.py", "</a:t>
            </a:r>
            <a:r>
              <a:rPr lang="en-US" sz="3200" dirty="0" err="1"/>
              <a:t>my_var</a:t>
            </a:r>
            <a:r>
              <a:rPr lang="en-US" sz="3200" dirty="0"/>
              <a:t>"]</a:t>
            </a:r>
          </a:p>
          <a:p>
            <a:r>
              <a:rPr lang="en-US" sz="1800" dirty="0"/>
              <a:t># </a:t>
            </a:r>
            <a:r>
              <a:rPr lang="ru-RU" sz="1800" dirty="0" smtClean="0"/>
              <a:t>указывает порты для открытия</a:t>
            </a:r>
            <a:endParaRPr lang="ru-RU" sz="1800" dirty="0"/>
          </a:p>
          <a:p>
            <a:r>
              <a:rPr lang="en-US" sz="3200" dirty="0"/>
              <a:t>EXPOSE 8000</a:t>
            </a:r>
          </a:p>
          <a:p>
            <a:r>
              <a:rPr lang="en-US" sz="1800" dirty="0"/>
              <a:t># </a:t>
            </a:r>
            <a:r>
              <a:rPr lang="ru-RU" sz="1800" dirty="0"/>
              <a:t>Создаём том для хранения данных</a:t>
            </a:r>
          </a:p>
          <a:p>
            <a:r>
              <a:rPr lang="en-US" sz="3200" dirty="0"/>
              <a:t>VOLUME /</a:t>
            </a:r>
            <a:r>
              <a:rPr lang="en-US" sz="3200" dirty="0" err="1"/>
              <a:t>my_volume</a:t>
            </a:r>
            <a:endParaRPr lang="ru-RU" sz="3200" dirty="0"/>
          </a:p>
        </p:txBody>
      </p:sp>
    </p:spTree>
    <p:extLst>
      <p:ext uri="{BB962C8B-B14F-4D97-AF65-F5344CB8AC3E}">
        <p14:creationId xmlns:p14="http://schemas.microsoft.com/office/powerpoint/2010/main" val="1437766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Build</a:t>
            </a:r>
            <a:endParaRPr lang="ru-RU" dirty="0"/>
          </a:p>
        </p:txBody>
      </p:sp>
      <p:sp>
        <p:nvSpPr>
          <p:cNvPr id="3" name="Объект 2"/>
          <p:cNvSpPr>
            <a:spLocks noGrp="1"/>
          </p:cNvSpPr>
          <p:nvPr>
            <p:ph idx="1"/>
          </p:nvPr>
        </p:nvSpPr>
        <p:spPr/>
        <p:txBody>
          <a:bodyPr>
            <a:normAutofit/>
          </a:bodyPr>
          <a:lstStyle/>
          <a:p>
            <a:r>
              <a:rPr lang="en-US" sz="3200" dirty="0" err="1"/>
              <a:t>docker</a:t>
            </a:r>
            <a:r>
              <a:rPr lang="en-US" sz="3200" dirty="0"/>
              <a:t> build [options] path | </a:t>
            </a:r>
            <a:r>
              <a:rPr lang="en-US" sz="3200" dirty="0" err="1"/>
              <a:t>url</a:t>
            </a:r>
            <a:endParaRPr lang="en-US" sz="3200" dirty="0"/>
          </a:p>
          <a:p>
            <a:r>
              <a:rPr lang="ru-RU" sz="3200" dirty="0" err="1"/>
              <a:t>options</a:t>
            </a:r>
            <a:r>
              <a:rPr lang="ru-RU" sz="3200" dirty="0"/>
              <a:t> - все опции доступны по </a:t>
            </a:r>
            <a:r>
              <a:rPr lang="ru-RU" sz="3200" dirty="0">
                <a:hlinkClick r:id="rId3"/>
              </a:rPr>
              <a:t>https://docs.docker.com/engine/reference/commandline/build</a:t>
            </a:r>
            <a:r>
              <a:rPr lang="ru-RU" sz="3200" dirty="0" smtClean="0">
                <a:hlinkClick r:id="rId3"/>
              </a:rPr>
              <a:t>/</a:t>
            </a:r>
            <a:r>
              <a:rPr lang="en-US" sz="3200" dirty="0" smtClean="0"/>
              <a:t> </a:t>
            </a:r>
            <a:endParaRPr lang="ru-RU" sz="3200" dirty="0"/>
          </a:p>
          <a:p>
            <a:r>
              <a:rPr lang="ru-RU" sz="3200" dirty="0" err="1"/>
              <a:t>path</a:t>
            </a:r>
            <a:r>
              <a:rPr lang="ru-RU" sz="3200" dirty="0"/>
              <a:t> - путь к контексту сборки</a:t>
            </a:r>
          </a:p>
          <a:p>
            <a:r>
              <a:rPr lang="ru-RU" sz="3200" dirty="0" err="1"/>
              <a:t>url</a:t>
            </a:r>
            <a:r>
              <a:rPr lang="ru-RU" sz="3200" dirty="0"/>
              <a:t> - </a:t>
            </a:r>
            <a:r>
              <a:rPr lang="ru-RU" sz="3200" dirty="0" err="1"/>
              <a:t>url</a:t>
            </a:r>
            <a:r>
              <a:rPr lang="ru-RU" sz="3200" dirty="0"/>
              <a:t> по которому находится контекст сборки</a:t>
            </a:r>
          </a:p>
        </p:txBody>
      </p:sp>
    </p:spTree>
    <p:extLst>
      <p:ext uri="{BB962C8B-B14F-4D97-AF65-F5344CB8AC3E}">
        <p14:creationId xmlns:p14="http://schemas.microsoft.com/office/powerpoint/2010/main" val="765926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04862"/>
          </a:xfrm>
        </p:spPr>
        <p:txBody>
          <a:bodyPr>
            <a:normAutofit/>
          </a:bodyPr>
          <a:lstStyle/>
          <a:p>
            <a:r>
              <a:rPr lang="en-US" dirty="0" smtClean="0"/>
              <a:t>Docker – </a:t>
            </a:r>
            <a:r>
              <a:rPr lang="en-US" dirty="0"/>
              <a:t>Build</a:t>
            </a:r>
            <a:endParaRPr lang="ru-RU" dirty="0"/>
          </a:p>
        </p:txBody>
      </p:sp>
      <p:sp>
        <p:nvSpPr>
          <p:cNvPr id="3" name="Объект 2"/>
          <p:cNvSpPr>
            <a:spLocks noGrp="1"/>
          </p:cNvSpPr>
          <p:nvPr>
            <p:ph idx="4294967295"/>
          </p:nvPr>
        </p:nvSpPr>
        <p:spPr>
          <a:xfrm>
            <a:off x="2133600" y="1846263"/>
            <a:ext cx="10058400" cy="4022725"/>
          </a:xfrm>
        </p:spPr>
        <p:txBody>
          <a:bodyPr>
            <a:normAutofit/>
          </a:bodyPr>
          <a:lstStyle/>
          <a:p>
            <a:r>
              <a:rPr lang="en-US" sz="3200" dirty="0" smtClean="0"/>
              <a:t>&gt; </a:t>
            </a:r>
            <a:r>
              <a:rPr lang="en-US" sz="3200" dirty="0" err="1" smtClean="0"/>
              <a:t>docker</a:t>
            </a:r>
            <a:r>
              <a:rPr lang="en-US" sz="3200" dirty="0" smtClean="0"/>
              <a:t> </a:t>
            </a:r>
            <a:r>
              <a:rPr lang="en-US" sz="3200" dirty="0"/>
              <a:t>build </a:t>
            </a:r>
            <a:r>
              <a:rPr lang="en-US" sz="3200" dirty="0" smtClean="0"/>
              <a:t>.</a:t>
            </a:r>
          </a:p>
          <a:p>
            <a:r>
              <a:rPr lang="sv-SE" sz="3200" dirty="0" smtClean="0"/>
              <a:t>&gt; docker build </a:t>
            </a:r>
            <a:r>
              <a:rPr lang="sv-SE" sz="3200" dirty="0"/>
              <a:t>d:/</a:t>
            </a:r>
            <a:r>
              <a:rPr lang="sv-SE" sz="3200" dirty="0" smtClean="0"/>
              <a:t>DockerTest</a:t>
            </a:r>
          </a:p>
          <a:p>
            <a:endParaRPr lang="sv-SE" sz="3200" dirty="0"/>
          </a:p>
          <a:p>
            <a:endParaRPr lang="sv-SE" sz="3200" dirty="0" smtClean="0"/>
          </a:p>
          <a:p>
            <a:r>
              <a:rPr lang="en-US" sz="3200" dirty="0"/>
              <a:t>&gt;</a:t>
            </a:r>
            <a:r>
              <a:rPr lang="en-US" sz="3200" dirty="0" err="1"/>
              <a:t>docker</a:t>
            </a:r>
            <a:r>
              <a:rPr lang="en-US" sz="3200" dirty="0"/>
              <a:t> run  </a:t>
            </a:r>
            <a:r>
              <a:rPr lang="en-US" sz="3200" dirty="0" smtClean="0"/>
              <a:t>ID</a:t>
            </a:r>
          </a:p>
          <a:p>
            <a:r>
              <a:rPr lang="en-US" sz="3200" dirty="0"/>
              <a:t>&gt;</a:t>
            </a:r>
            <a:r>
              <a:rPr lang="en-US" sz="3200" dirty="0" err="1"/>
              <a:t>docker</a:t>
            </a:r>
            <a:r>
              <a:rPr lang="en-US" sz="3200" dirty="0"/>
              <a:t> run  55b90549b758</a:t>
            </a:r>
            <a:endParaRPr lang="ru-RU" sz="3200"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7026"/>
            <a:ext cx="12193860" cy="93511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5523858"/>
            <a:ext cx="6746770" cy="864970"/>
          </a:xfrm>
          <a:prstGeom prst="rect">
            <a:avLst/>
          </a:prstGeom>
        </p:spPr>
      </p:pic>
      <p:sp>
        <p:nvSpPr>
          <p:cNvPr id="4" name="Прямоугольник 3"/>
          <p:cNvSpPr/>
          <p:nvPr/>
        </p:nvSpPr>
        <p:spPr>
          <a:xfrm>
            <a:off x="6735336" y="399702"/>
            <a:ext cx="5457593" cy="1384995"/>
          </a:xfrm>
          <a:prstGeom prst="rect">
            <a:avLst/>
          </a:prstGeom>
        </p:spPr>
        <p:txBody>
          <a:bodyPr wrap="square">
            <a:spAutoFit/>
          </a:bodyPr>
          <a:lstStyle/>
          <a:p>
            <a:pPr marL="285750" lvl="0" indent="-285750">
              <a:buFont typeface="Arial" panose="020B0604020202020204" pitchFamily="34" charset="0"/>
              <a:buChar char="•"/>
              <a:defRPr/>
            </a:pPr>
            <a:r>
              <a:rPr lang="ru-RU" sz="1400" dirty="0"/>
              <a:t>Каждому образу </a:t>
            </a:r>
            <a:r>
              <a:rPr lang="ru-RU" sz="1400" dirty="0" err="1"/>
              <a:t>Docker</a:t>
            </a:r>
            <a:r>
              <a:rPr lang="ru-RU" sz="1400" dirty="0"/>
              <a:t> соответствует </a:t>
            </a:r>
            <a:r>
              <a:rPr lang="ru-RU" sz="1400" dirty="0" smtClean="0"/>
              <a:t> </a:t>
            </a:r>
            <a:r>
              <a:rPr lang="ru-RU" sz="1400" dirty="0" err="1"/>
              <a:t>Dockerfile</a:t>
            </a:r>
            <a:r>
              <a:rPr lang="ru-RU" sz="1400" dirty="0"/>
              <a:t>. </a:t>
            </a:r>
            <a:endParaRPr lang="en-US" sz="1400" dirty="0"/>
          </a:p>
          <a:p>
            <a:pPr marL="285750" lvl="0" indent="-285750">
              <a:buFont typeface="Arial" panose="020B0604020202020204" pitchFamily="34" charset="0"/>
              <a:buChar char="•"/>
              <a:defRPr/>
            </a:pPr>
            <a:r>
              <a:rPr lang="ru-RU" sz="1400" dirty="0"/>
              <a:t>Его имя записывается </a:t>
            </a:r>
            <a:r>
              <a:rPr lang="ru-RU" sz="1400" dirty="0" smtClean="0"/>
              <a:t>без </a:t>
            </a:r>
            <a:r>
              <a:rPr lang="ru-RU" sz="1400" dirty="0"/>
              <a:t>расширения. </a:t>
            </a:r>
            <a:endParaRPr lang="en-US" sz="1400" dirty="0"/>
          </a:p>
          <a:p>
            <a:pPr marL="285750" lvl="0" indent="-285750">
              <a:buFont typeface="Arial" panose="020B0604020202020204" pitchFamily="34" charset="0"/>
              <a:buChar char="•"/>
              <a:defRPr/>
            </a:pPr>
            <a:r>
              <a:rPr lang="ru-RU" sz="1400" dirty="0"/>
              <a:t>При запуске команды </a:t>
            </a:r>
            <a:r>
              <a:rPr lang="ru-RU" sz="1400" dirty="0" err="1"/>
              <a:t>docker</a:t>
            </a:r>
            <a:r>
              <a:rPr lang="ru-RU" sz="1400" dirty="0"/>
              <a:t> </a:t>
            </a:r>
            <a:r>
              <a:rPr lang="ru-RU" sz="1400" dirty="0" err="1"/>
              <a:t>build</a:t>
            </a:r>
            <a:r>
              <a:rPr lang="ru-RU" sz="1400" dirty="0"/>
              <a:t> для создания нового образа подразумевается, что </a:t>
            </a:r>
            <a:r>
              <a:rPr lang="ru-RU" sz="1400" dirty="0" err="1"/>
              <a:t>Dockerfile</a:t>
            </a:r>
            <a:r>
              <a:rPr lang="ru-RU" sz="1400" dirty="0"/>
              <a:t> находится в текущей рабочей директории. Если этот файл находится в каком-то другом месте, его расположение можно указать с использованием флага -f.</a:t>
            </a:r>
            <a:endParaRPr lang="en-US" sz="1400" dirty="0"/>
          </a:p>
        </p:txBody>
      </p:sp>
    </p:spTree>
    <p:extLst>
      <p:ext uri="{BB962C8B-B14F-4D97-AF65-F5344CB8AC3E}">
        <p14:creationId xmlns:p14="http://schemas.microsoft.com/office/powerpoint/2010/main" val="666555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a:t>Build</a:t>
            </a:r>
            <a:endParaRPr lang="ru-RU" dirty="0"/>
          </a:p>
        </p:txBody>
      </p:sp>
      <p:sp>
        <p:nvSpPr>
          <p:cNvPr id="3" name="Объект 2"/>
          <p:cNvSpPr>
            <a:spLocks noGrp="1"/>
          </p:cNvSpPr>
          <p:nvPr>
            <p:ph idx="1"/>
          </p:nvPr>
        </p:nvSpPr>
        <p:spPr/>
        <p:txBody>
          <a:bodyPr>
            <a:normAutofit lnSpcReduction="10000"/>
          </a:bodyPr>
          <a:lstStyle/>
          <a:p>
            <a:r>
              <a:rPr lang="de-DE" sz="3200" dirty="0"/>
              <a:t> </a:t>
            </a:r>
            <a:r>
              <a:rPr lang="ru-RU" sz="3200" dirty="0"/>
              <a:t>с указанием имени и тэга</a:t>
            </a:r>
          </a:p>
          <a:p>
            <a:r>
              <a:rPr lang="en-US" sz="3200" dirty="0" smtClean="0"/>
              <a:t>&gt; </a:t>
            </a:r>
            <a:r>
              <a:rPr lang="de-DE" sz="3200" dirty="0" err="1" smtClean="0"/>
              <a:t>docker</a:t>
            </a:r>
            <a:r>
              <a:rPr lang="de-DE" sz="3200" dirty="0" smtClean="0"/>
              <a:t> </a:t>
            </a:r>
            <a:r>
              <a:rPr lang="de-DE" sz="3200" dirty="0" err="1"/>
              <a:t>build</a:t>
            </a:r>
            <a:r>
              <a:rPr lang="de-DE" sz="3200" dirty="0"/>
              <a:t> d:/DockerTest -t </a:t>
            </a:r>
            <a:r>
              <a:rPr lang="de-DE" sz="3200" dirty="0" smtClean="0"/>
              <a:t>web-app:1.0.0  </a:t>
            </a:r>
          </a:p>
          <a:p>
            <a:endParaRPr lang="ru-RU" sz="3200" dirty="0"/>
          </a:p>
          <a:p>
            <a:endParaRPr lang="ru-RU" sz="3200" dirty="0" smtClean="0"/>
          </a:p>
          <a:p>
            <a:endParaRPr lang="ru-RU" sz="3200" dirty="0"/>
          </a:p>
          <a:p>
            <a:r>
              <a:rPr lang="ru-RU" sz="3200" dirty="0" smtClean="0"/>
              <a:t>Залить в удаленный </a:t>
            </a:r>
            <a:r>
              <a:rPr lang="ru-RU" sz="3200" dirty="0" err="1" smtClean="0"/>
              <a:t>репозиторий</a:t>
            </a:r>
            <a:endParaRPr lang="ru-RU" sz="3200" dirty="0" smtClean="0"/>
          </a:p>
          <a:p>
            <a:r>
              <a:rPr lang="en-US" sz="3200" dirty="0" smtClean="0"/>
              <a:t>&gt; </a:t>
            </a:r>
            <a:r>
              <a:rPr lang="en-US" sz="3200" dirty="0" err="1" smtClean="0"/>
              <a:t>docker</a:t>
            </a:r>
            <a:r>
              <a:rPr lang="en-US" sz="3200" dirty="0" smtClean="0"/>
              <a:t> </a:t>
            </a:r>
            <a:r>
              <a:rPr lang="en-US" sz="3200" dirty="0"/>
              <a:t>push </a:t>
            </a:r>
            <a:r>
              <a:rPr lang="ru-RU" sz="3200" dirty="0" smtClean="0"/>
              <a:t> </a:t>
            </a:r>
            <a:r>
              <a:rPr lang="en-US" sz="3200" dirty="0" smtClean="0"/>
              <a:t>web-app:1.0.0</a:t>
            </a:r>
            <a:endParaRPr lang="sv-SE" sz="3200" dirty="0"/>
          </a:p>
          <a:p>
            <a:endParaRPr lang="sv-SE" sz="3200" dirty="0" smtClean="0"/>
          </a:p>
        </p:txBody>
      </p:sp>
      <p:pic>
        <p:nvPicPr>
          <p:cNvPr id="4" name="Рисунок 3"/>
          <p:cNvPicPr>
            <a:picLocks noChangeAspect="1"/>
          </p:cNvPicPr>
          <p:nvPr/>
        </p:nvPicPr>
        <p:blipFill>
          <a:blip r:embed="rId3"/>
          <a:stretch>
            <a:fillRect/>
          </a:stretch>
        </p:blipFill>
        <p:spPr>
          <a:xfrm>
            <a:off x="18212" y="3221157"/>
            <a:ext cx="12173788" cy="971702"/>
          </a:xfrm>
          <a:prstGeom prst="rect">
            <a:avLst/>
          </a:prstGeom>
        </p:spPr>
      </p:pic>
      <p:sp>
        <p:nvSpPr>
          <p:cNvPr id="5" name="Rectangle 1"/>
          <p:cNvSpPr>
            <a:spLocks noChangeArrowheads="1"/>
          </p:cNvSpPr>
          <p:nvPr/>
        </p:nvSpPr>
        <p:spPr bwMode="auto">
          <a:xfrm>
            <a:off x="370487" y="6105752"/>
            <a:ext cx="515381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6023" tIns="0" rIns="46023" bIns="0" numCol="1" anchor="ctr" anchorCtr="0" compatLnSpc="1">
            <a:prstTxWarp prst="textNoShape">
              <a:avLst/>
            </a:prstTxWarp>
            <a:spAutoFit/>
          </a:bodyPr>
          <a:lstStyle/>
          <a:p>
            <a:pPr lvl="0" eaLnBrk="0" fontAlgn="base" hangingPunct="0">
              <a:spcBef>
                <a:spcPct val="0"/>
              </a:spcBef>
              <a:spcAft>
                <a:spcPct val="0"/>
              </a:spcAft>
            </a:pPr>
            <a:r>
              <a:rPr kumimoji="0" lang="ru-RU" altLang="ru-RU" sz="1400" b="0" i="0" u="none" strike="noStrike" cap="none" normalizeH="0" baseline="0" dirty="0" smtClean="0">
                <a:ln>
                  <a:noFill/>
                </a:ln>
                <a:solidFill>
                  <a:srgbClr val="37474F"/>
                </a:solidFill>
                <a:effectLst/>
                <a:latin typeface="Roboto Mono"/>
              </a:rPr>
              <a:t>-t </a:t>
            </a:r>
            <a:r>
              <a:rPr kumimoji="0" lang="ru-RU" altLang="ru-RU" sz="1400" b="0" i="0" u="none" strike="noStrike" cap="none" normalizeH="0" baseline="0" dirty="0" smtClean="0">
                <a:ln>
                  <a:noFill/>
                </a:ln>
                <a:solidFill>
                  <a:srgbClr val="577482"/>
                </a:solidFill>
                <a:effectLst/>
                <a:latin typeface="Open Sans"/>
              </a:rPr>
              <a:t>флаг задает</a:t>
            </a:r>
            <a:r>
              <a:rPr kumimoji="0" lang="ru-RU" altLang="ru-RU" sz="1400" b="0" i="0" u="none" strike="noStrike" cap="none" normalizeH="0" dirty="0" smtClean="0">
                <a:ln>
                  <a:noFill/>
                </a:ln>
                <a:solidFill>
                  <a:srgbClr val="577482"/>
                </a:solidFill>
                <a:effectLst/>
                <a:latin typeface="Open Sans"/>
              </a:rPr>
              <a:t> удобочитаемое имя для образа </a:t>
            </a:r>
            <a:r>
              <a:rPr lang="de-DE" sz="1400" dirty="0"/>
              <a:t>web-app:1.0.0</a:t>
            </a:r>
            <a:r>
              <a:rPr kumimoji="0" lang="ru-RU" altLang="ru-RU" sz="1400" b="0" i="0" u="none" strike="noStrike" cap="none" normalizeH="0" dirty="0" smtClean="0">
                <a:ln>
                  <a:noFill/>
                </a:ln>
                <a:solidFill>
                  <a:srgbClr val="577482"/>
                </a:solidFill>
                <a:effectLst/>
                <a:latin typeface="Open Sans"/>
              </a:rPr>
              <a:t> </a:t>
            </a:r>
            <a:r>
              <a:rPr kumimoji="0" lang="ru-RU" altLang="ru-RU" sz="1400" b="0" i="0" u="none" strike="noStrike" cap="none" normalizeH="0" baseline="0" dirty="0" smtClean="0">
                <a:ln>
                  <a:noFill/>
                </a:ln>
                <a:solidFill>
                  <a:schemeClr val="tx1"/>
                </a:solidFill>
                <a:effectLst/>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535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Контейнерная архитектура</a:t>
            </a:r>
            <a:r>
              <a:rPr lang="ru-RU" dirty="0"/>
              <a:t> </a:t>
            </a:r>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5627370" cy="4830725"/>
          </a:xfrm>
        </p:spPr>
      </p:pic>
    </p:spTree>
    <p:extLst>
      <p:ext uri="{BB962C8B-B14F-4D97-AF65-F5344CB8AC3E}">
        <p14:creationId xmlns:p14="http://schemas.microsoft.com/office/powerpoint/2010/main" val="323412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04862"/>
          </a:xfrm>
        </p:spPr>
        <p:txBody>
          <a:bodyPr>
            <a:normAutofit/>
          </a:bodyPr>
          <a:lstStyle/>
          <a:p>
            <a:r>
              <a:rPr lang="en-US" dirty="0" smtClean="0"/>
              <a:t>Docker – </a:t>
            </a:r>
            <a:r>
              <a:rPr lang="en-US" dirty="0"/>
              <a:t>Docker Compose</a:t>
            </a:r>
            <a:endParaRPr lang="ru-RU" dirty="0"/>
          </a:p>
        </p:txBody>
      </p:sp>
      <p:sp>
        <p:nvSpPr>
          <p:cNvPr id="5" name="Прямоугольник 4"/>
          <p:cNvSpPr/>
          <p:nvPr/>
        </p:nvSpPr>
        <p:spPr>
          <a:xfrm>
            <a:off x="0" y="1317397"/>
            <a:ext cx="12192000" cy="4832092"/>
          </a:xfrm>
          <a:prstGeom prst="rect">
            <a:avLst/>
          </a:prstGeom>
        </p:spPr>
        <p:txBody>
          <a:bodyPr wrap="square">
            <a:spAutoFit/>
          </a:bodyPr>
          <a:lstStyle/>
          <a:p>
            <a:r>
              <a:rPr lang="ru-RU" sz="2800" dirty="0" err="1">
                <a:hlinkClick r:id="rId3"/>
              </a:rPr>
              <a:t>Docker</a:t>
            </a:r>
            <a:r>
              <a:rPr lang="ru-RU" sz="2800" dirty="0">
                <a:hlinkClick r:id="rId3"/>
              </a:rPr>
              <a:t> </a:t>
            </a:r>
            <a:r>
              <a:rPr lang="ru-RU" sz="2800" dirty="0" err="1">
                <a:hlinkClick r:id="rId3"/>
              </a:rPr>
              <a:t>Compose</a:t>
            </a:r>
            <a:r>
              <a:rPr lang="ru-RU" sz="2800" dirty="0"/>
              <a:t> — это инструмент, разработанный для помощи в определении и совместном использовании </a:t>
            </a:r>
            <a:r>
              <a:rPr lang="ru-RU" sz="2800" dirty="0" err="1"/>
              <a:t>многоконтейнерных</a:t>
            </a:r>
            <a:r>
              <a:rPr lang="ru-RU" sz="2800" dirty="0"/>
              <a:t> приложений. </a:t>
            </a:r>
            <a:endParaRPr lang="ru-RU" sz="2800" dirty="0" smtClean="0"/>
          </a:p>
          <a:p>
            <a:r>
              <a:rPr lang="ru-RU" sz="2800" dirty="0" smtClean="0"/>
              <a:t>Используется </a:t>
            </a:r>
            <a:r>
              <a:rPr lang="ru-RU" sz="2800" dirty="0"/>
              <a:t>файл YAML для определения </a:t>
            </a:r>
            <a:r>
              <a:rPr lang="ru-RU" sz="2800" dirty="0" smtClean="0"/>
              <a:t>сервисов. </a:t>
            </a:r>
          </a:p>
          <a:p>
            <a:r>
              <a:rPr lang="ru-RU" sz="2800" dirty="0" smtClean="0"/>
              <a:t>Позволяет:</a:t>
            </a:r>
          </a:p>
          <a:p>
            <a:pPr marL="457200" indent="-457200">
              <a:buFont typeface="Arial" panose="020B0604020202020204" pitchFamily="34" charset="0"/>
              <a:buChar char="•"/>
            </a:pPr>
            <a:r>
              <a:rPr lang="ru-RU" sz="2800" dirty="0" smtClean="0"/>
              <a:t>определить </a:t>
            </a:r>
            <a:r>
              <a:rPr lang="ru-RU" sz="2800" dirty="0"/>
              <a:t>стек </a:t>
            </a:r>
            <a:r>
              <a:rPr lang="ru-RU" sz="2800" dirty="0" smtClean="0"/>
              <a:t>приложения </a:t>
            </a:r>
            <a:r>
              <a:rPr lang="ru-RU" sz="2800" dirty="0"/>
              <a:t>в файле, </a:t>
            </a:r>
            <a:endParaRPr lang="ru-RU" sz="2800" dirty="0" smtClean="0"/>
          </a:p>
          <a:p>
            <a:pPr marL="457200" indent="-457200">
              <a:buFont typeface="Arial" panose="020B0604020202020204" pitchFamily="34" charset="0"/>
              <a:buChar char="•"/>
            </a:pPr>
            <a:r>
              <a:rPr lang="ru-RU" sz="2800" dirty="0" smtClean="0"/>
              <a:t>Подключить сразу несколько образов</a:t>
            </a:r>
          </a:p>
          <a:p>
            <a:pPr marL="457200" indent="-457200">
              <a:buFont typeface="Arial" panose="020B0604020202020204" pitchFamily="34" charset="0"/>
              <a:buChar char="•"/>
            </a:pPr>
            <a:r>
              <a:rPr lang="ru-RU" sz="2800" dirty="0" smtClean="0"/>
              <a:t>хранить </a:t>
            </a:r>
            <a:r>
              <a:rPr lang="ru-RU" sz="2800" dirty="0"/>
              <a:t>его в корне </a:t>
            </a:r>
            <a:r>
              <a:rPr lang="ru-RU" sz="2800" dirty="0" err="1"/>
              <a:t>репозитория</a:t>
            </a:r>
            <a:r>
              <a:rPr lang="ru-RU" sz="2800" dirty="0"/>
              <a:t> вашего проекта </a:t>
            </a:r>
            <a:r>
              <a:rPr lang="ru-RU" sz="2800" dirty="0" smtClean="0"/>
              <a:t>(контролируется </a:t>
            </a:r>
            <a:r>
              <a:rPr lang="ru-RU" sz="2800" dirty="0"/>
              <a:t>версиями) </a:t>
            </a:r>
            <a:endParaRPr lang="ru-RU" sz="2800" dirty="0" smtClean="0"/>
          </a:p>
          <a:p>
            <a:pPr marL="457200" indent="-457200">
              <a:buFont typeface="Arial" panose="020B0604020202020204" pitchFamily="34" charset="0"/>
              <a:buChar char="•"/>
            </a:pPr>
            <a:r>
              <a:rPr lang="ru-RU" sz="2800" dirty="0" smtClean="0"/>
              <a:t>позволить </a:t>
            </a:r>
            <a:r>
              <a:rPr lang="ru-RU" sz="2800" dirty="0"/>
              <a:t>кому-то другому внести свой вклад в ваш </a:t>
            </a:r>
            <a:r>
              <a:rPr lang="ru-RU" sz="2800" dirty="0" smtClean="0"/>
              <a:t>проект</a:t>
            </a:r>
          </a:p>
          <a:p>
            <a:pPr marL="457200" indent="-457200">
              <a:buFont typeface="Arial" panose="020B0604020202020204" pitchFamily="34" charset="0"/>
              <a:buChar char="•"/>
            </a:pPr>
            <a:r>
              <a:rPr lang="ru-RU" sz="2800" dirty="0" smtClean="0"/>
              <a:t>клонировать </a:t>
            </a:r>
            <a:r>
              <a:rPr lang="ru-RU" sz="2800" dirty="0"/>
              <a:t>ваш </a:t>
            </a:r>
            <a:r>
              <a:rPr lang="ru-RU" sz="2800" dirty="0" err="1"/>
              <a:t>репозиторий</a:t>
            </a:r>
            <a:r>
              <a:rPr lang="ru-RU" sz="2800" dirty="0"/>
              <a:t> и запустить приложение для создания сообщений</a:t>
            </a:r>
          </a:p>
        </p:txBody>
      </p:sp>
    </p:spTree>
    <p:extLst>
      <p:ext uri="{BB962C8B-B14F-4D97-AF65-F5344CB8AC3E}">
        <p14:creationId xmlns:p14="http://schemas.microsoft.com/office/powerpoint/2010/main" val="1147751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a:t>Docker Compose</a:t>
            </a:r>
            <a:endParaRPr lang="ru-RU" dirty="0"/>
          </a:p>
        </p:txBody>
      </p:sp>
      <p:sp>
        <p:nvSpPr>
          <p:cNvPr id="4" name="Объект 3"/>
          <p:cNvSpPr>
            <a:spLocks noGrp="1"/>
          </p:cNvSpPr>
          <p:nvPr>
            <p:ph idx="1"/>
          </p:nvPr>
        </p:nvSpPr>
        <p:spPr/>
        <p:txBody>
          <a:bodyPr/>
          <a:lstStyle/>
          <a:p>
            <a:endParaRPr lang="ru-RU" dirty="0"/>
          </a:p>
        </p:txBody>
      </p:sp>
      <p:pic>
        <p:nvPicPr>
          <p:cNvPr id="3" name="Рисунок 2"/>
          <p:cNvPicPr>
            <a:picLocks noChangeAspect="1"/>
          </p:cNvPicPr>
          <p:nvPr/>
        </p:nvPicPr>
        <p:blipFill>
          <a:blip r:embed="rId3"/>
          <a:stretch>
            <a:fillRect/>
          </a:stretch>
        </p:blipFill>
        <p:spPr>
          <a:xfrm>
            <a:off x="255054" y="1092819"/>
            <a:ext cx="10900626" cy="5787295"/>
          </a:xfrm>
          <a:prstGeom prst="rect">
            <a:avLst/>
          </a:prstGeom>
        </p:spPr>
      </p:pic>
      <p:sp>
        <p:nvSpPr>
          <p:cNvPr id="5" name="Прямоугольник 4"/>
          <p:cNvSpPr/>
          <p:nvPr/>
        </p:nvSpPr>
        <p:spPr>
          <a:xfrm>
            <a:off x="8064200" y="465382"/>
            <a:ext cx="3986604" cy="369332"/>
          </a:xfrm>
          <a:prstGeom prst="rect">
            <a:avLst/>
          </a:prstGeom>
        </p:spPr>
        <p:txBody>
          <a:bodyPr wrap="none">
            <a:spAutoFit/>
          </a:bodyPr>
          <a:lstStyle/>
          <a:p>
            <a:r>
              <a:rPr lang="en-US" dirty="0">
                <a:hlinkClick r:id="rId4"/>
              </a:rPr>
              <a:t>https://hub.docker.com/_/</a:t>
            </a:r>
            <a:r>
              <a:rPr lang="en-US" dirty="0" smtClean="0">
                <a:hlinkClick r:id="rId4"/>
              </a:rPr>
              <a:t>phpmyadmin</a:t>
            </a:r>
            <a:r>
              <a:rPr lang="ru-RU" dirty="0" smtClean="0"/>
              <a:t> </a:t>
            </a:r>
            <a:endParaRPr lang="ru-RU" dirty="0"/>
          </a:p>
        </p:txBody>
      </p:sp>
    </p:spTree>
    <p:extLst>
      <p:ext uri="{BB962C8B-B14F-4D97-AF65-F5344CB8AC3E}">
        <p14:creationId xmlns:p14="http://schemas.microsoft.com/office/powerpoint/2010/main" val="678634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693420" y="1700036"/>
            <a:ext cx="10058400" cy="4024312"/>
          </a:xfrm>
        </p:spPr>
        <p:txBody>
          <a:bodyPr>
            <a:normAutofit fontScale="92500" lnSpcReduction="20000"/>
          </a:bodyPr>
          <a:lstStyle/>
          <a:p>
            <a:r>
              <a:rPr lang="en-US" sz="3200" dirty="0" smtClean="0"/>
              <a:t>C</a:t>
            </a:r>
            <a:r>
              <a:rPr lang="ru-RU" sz="3200" dirty="0" err="1" smtClean="0"/>
              <a:t>обрать</a:t>
            </a:r>
            <a:r>
              <a:rPr lang="ru-RU" sz="3200" dirty="0" smtClean="0"/>
              <a:t> проект</a:t>
            </a:r>
            <a:endParaRPr lang="en-US" sz="3200" dirty="0" smtClean="0"/>
          </a:p>
          <a:p>
            <a:r>
              <a:rPr lang="en-US" sz="3200" dirty="0"/>
              <a:t>&gt;</a:t>
            </a:r>
            <a:r>
              <a:rPr lang="en-US" sz="3200" dirty="0" err="1" smtClean="0"/>
              <a:t>docker</a:t>
            </a:r>
            <a:r>
              <a:rPr lang="en-US" sz="3200" dirty="0"/>
              <a:t>-</a:t>
            </a:r>
            <a:r>
              <a:rPr lang="en-US" sz="3200" dirty="0" smtClean="0"/>
              <a:t>compose build</a:t>
            </a:r>
            <a:r>
              <a:rPr lang="ru-RU" sz="3200" dirty="0" smtClean="0"/>
              <a:t>      </a:t>
            </a:r>
            <a:r>
              <a:rPr lang="ru-RU" sz="3200" dirty="0" smtClean="0">
                <a:solidFill>
                  <a:schemeClr val="tx2">
                    <a:lumMod val="60000"/>
                    <a:lumOff val="40000"/>
                  </a:schemeClr>
                </a:solidFill>
              </a:rPr>
              <a:t>собирает </a:t>
            </a:r>
            <a:r>
              <a:rPr lang="ru-RU" sz="3200" dirty="0">
                <a:solidFill>
                  <a:schemeClr val="tx2">
                    <a:lumMod val="60000"/>
                    <a:lumOff val="40000"/>
                  </a:schemeClr>
                </a:solidFill>
              </a:rPr>
              <a:t>все сервисы для дальнейшего их запуска</a:t>
            </a:r>
            <a:endParaRPr lang="en-US" sz="3200" dirty="0" smtClean="0">
              <a:solidFill>
                <a:schemeClr val="tx2">
                  <a:lumMod val="60000"/>
                  <a:lumOff val="40000"/>
                </a:schemeClr>
              </a:solidFill>
            </a:endParaRPr>
          </a:p>
          <a:p>
            <a:endParaRPr lang="en-US" sz="3200" dirty="0"/>
          </a:p>
          <a:p>
            <a:r>
              <a:rPr lang="ru-RU" sz="3200" dirty="0" smtClean="0"/>
              <a:t>Запустить контейнер</a:t>
            </a:r>
            <a:endParaRPr lang="en-US" sz="3200" dirty="0" smtClean="0"/>
          </a:p>
          <a:p>
            <a:r>
              <a:rPr lang="en-US" sz="3200" dirty="0" smtClean="0"/>
              <a:t>&gt;</a:t>
            </a:r>
            <a:r>
              <a:rPr lang="en-US" sz="3200" dirty="0" err="1" smtClean="0"/>
              <a:t>docker</a:t>
            </a:r>
            <a:r>
              <a:rPr lang="en-US" sz="3200" dirty="0"/>
              <a:t>-</a:t>
            </a:r>
            <a:r>
              <a:rPr lang="en-US" sz="3200" dirty="0" smtClean="0"/>
              <a:t>compose up</a:t>
            </a:r>
            <a:r>
              <a:rPr lang="ru-RU" sz="3200" dirty="0" smtClean="0"/>
              <a:t> </a:t>
            </a:r>
            <a:r>
              <a:rPr lang="ru-RU" sz="3200" dirty="0" smtClean="0">
                <a:solidFill>
                  <a:schemeClr val="tx2">
                    <a:lumMod val="60000"/>
                    <a:lumOff val="40000"/>
                  </a:schemeClr>
                </a:solidFill>
              </a:rPr>
              <a:t>запускает все </a:t>
            </a:r>
            <a:r>
              <a:rPr lang="ru-RU" sz="3200" dirty="0">
                <a:solidFill>
                  <a:schemeClr val="tx2">
                    <a:lumMod val="60000"/>
                    <a:lumOff val="40000"/>
                  </a:schemeClr>
                </a:solidFill>
              </a:rPr>
              <a:t>сервисы </a:t>
            </a:r>
            <a:endParaRPr lang="en-US" sz="3200" dirty="0" smtClean="0"/>
          </a:p>
          <a:p>
            <a:r>
              <a:rPr lang="ru-RU" sz="3200" dirty="0" smtClean="0"/>
              <a:t>Остановить проект</a:t>
            </a:r>
            <a:endParaRPr lang="en-US" sz="3200" dirty="0"/>
          </a:p>
          <a:p>
            <a:r>
              <a:rPr lang="en-US" sz="3200" dirty="0"/>
              <a:t>&gt;</a:t>
            </a:r>
            <a:r>
              <a:rPr lang="en-US" sz="3200" dirty="0" err="1" smtClean="0"/>
              <a:t>docker</a:t>
            </a:r>
            <a:r>
              <a:rPr lang="en-US" sz="3200" dirty="0" smtClean="0"/>
              <a:t>-compose down</a:t>
            </a:r>
            <a:endParaRPr lang="ru-RU" sz="3200" dirty="0"/>
          </a:p>
        </p:txBody>
      </p:sp>
      <p:sp>
        <p:nvSpPr>
          <p:cNvPr id="2" name="Прямоугольник 1"/>
          <p:cNvSpPr/>
          <p:nvPr/>
        </p:nvSpPr>
        <p:spPr>
          <a:xfrm>
            <a:off x="2286000" y="5724348"/>
            <a:ext cx="9692640" cy="646331"/>
          </a:xfrm>
          <a:prstGeom prst="rect">
            <a:avLst/>
          </a:prstGeom>
        </p:spPr>
        <p:txBody>
          <a:bodyPr wrap="square">
            <a:spAutoFit/>
          </a:bodyPr>
          <a:lstStyle/>
          <a:p>
            <a:r>
              <a:rPr lang="ru-RU" dirty="0"/>
              <a:t>Выйти из постоянного режима отслеживания данных в </a:t>
            </a:r>
            <a:r>
              <a:rPr lang="en-US" dirty="0"/>
              <a:t>visual studio code </a:t>
            </a:r>
            <a:r>
              <a:rPr lang="ru-RU" dirty="0"/>
              <a:t>(после запуска проекта отображаются все действия) </a:t>
            </a:r>
            <a:r>
              <a:rPr lang="en-US" dirty="0" smtClean="0"/>
              <a:t>-</a:t>
            </a:r>
            <a:r>
              <a:rPr lang="ru-RU" dirty="0" smtClean="0"/>
              <a:t>    </a:t>
            </a:r>
            <a:r>
              <a:rPr lang="en-US" dirty="0" smtClean="0"/>
              <a:t>&lt;</a:t>
            </a:r>
            <a:r>
              <a:rPr lang="en-US" dirty="0" err="1"/>
              <a:t>Ctrl+C</a:t>
            </a:r>
            <a:r>
              <a:rPr lang="en-US" dirty="0"/>
              <a:t>&gt;   -</a:t>
            </a:r>
            <a:r>
              <a:rPr lang="ru-RU" dirty="0"/>
              <a:t> остановятся контейнеры</a:t>
            </a:r>
            <a:endParaRPr lang="en-US" dirty="0"/>
          </a:p>
        </p:txBody>
      </p:sp>
      <p:sp>
        <p:nvSpPr>
          <p:cNvPr id="4" name="Title 1"/>
          <p:cNvSpPr txBox="1">
            <a:spLocks/>
          </p:cNvSpPr>
          <p:nvPr/>
        </p:nvSpPr>
        <p:spPr>
          <a:xfrm>
            <a:off x="1097280" y="286603"/>
            <a:ext cx="10058400" cy="80621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Docker – Docker Compose</a:t>
            </a:r>
            <a:endParaRPr lang="ru-RU" dirty="0"/>
          </a:p>
        </p:txBody>
      </p:sp>
    </p:spTree>
    <p:extLst>
      <p:ext uri="{BB962C8B-B14F-4D97-AF65-F5344CB8AC3E}">
        <p14:creationId xmlns:p14="http://schemas.microsoft.com/office/powerpoint/2010/main" val="2955738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5536"/>
            <a:ext cx="5325823" cy="6002464"/>
          </a:xfr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823" y="1223526"/>
            <a:ext cx="6873828" cy="5634474"/>
          </a:xfrm>
          <a:prstGeom prst="rect">
            <a:avLst/>
          </a:prstGeom>
        </p:spPr>
      </p:pic>
    </p:spTree>
    <p:extLst>
      <p:ext uri="{BB962C8B-B14F-4D97-AF65-F5344CB8AC3E}">
        <p14:creationId xmlns:p14="http://schemas.microsoft.com/office/powerpoint/2010/main" val="409613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49213"/>
            <a:ext cx="10058400" cy="806450"/>
          </a:xfrm>
        </p:spPr>
        <p:txBody>
          <a:bodyPr>
            <a:normAutofit/>
          </a:bodyPr>
          <a:lstStyle/>
          <a:p>
            <a:r>
              <a:rPr lang="en-US" dirty="0" smtClean="0"/>
              <a:t>Docker – </a:t>
            </a:r>
            <a:r>
              <a:rPr lang="en-US" dirty="0"/>
              <a:t>Docker Compose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 y="649845"/>
            <a:ext cx="7706566" cy="6031818"/>
          </a:xfrm>
          <a:prstGeom prst="rect">
            <a:avLst/>
          </a:prstGeom>
        </p:spPr>
      </p:pic>
      <p:sp>
        <p:nvSpPr>
          <p:cNvPr id="3" name="Прямоугольник 2"/>
          <p:cNvSpPr/>
          <p:nvPr/>
        </p:nvSpPr>
        <p:spPr>
          <a:xfrm>
            <a:off x="9075420" y="3117114"/>
            <a:ext cx="2857500" cy="2308324"/>
          </a:xfrm>
          <a:prstGeom prst="rect">
            <a:avLst/>
          </a:prstGeom>
        </p:spPr>
        <p:txBody>
          <a:bodyPr wrap="square">
            <a:spAutoFit/>
          </a:bodyPr>
          <a:lstStyle/>
          <a:p>
            <a:r>
              <a:rPr lang="ru-RU" dirty="0"/>
              <a:t>подключение </a:t>
            </a:r>
            <a:r>
              <a:rPr lang="en-US" dirty="0" err="1"/>
              <a:t>php</a:t>
            </a:r>
            <a:r>
              <a:rPr lang="en-US" dirty="0"/>
              <a:t> </a:t>
            </a:r>
            <a:r>
              <a:rPr lang="ru-RU" dirty="0" smtClean="0"/>
              <a:t>образа</a:t>
            </a:r>
          </a:p>
          <a:p>
            <a:endParaRPr lang="ru-RU" dirty="0" smtClean="0"/>
          </a:p>
          <a:p>
            <a:r>
              <a:rPr lang="ru-RU" dirty="0" smtClean="0"/>
              <a:t>можно </a:t>
            </a:r>
            <a:r>
              <a:rPr lang="ru-RU" dirty="0"/>
              <a:t>поменять в </a:t>
            </a:r>
            <a:r>
              <a:rPr lang="en-US" dirty="0"/>
              <a:t>Docker compose</a:t>
            </a:r>
            <a:r>
              <a:rPr lang="ru-RU" dirty="0"/>
              <a:t> параметры для имени пользователя и пароль и т.д. </a:t>
            </a:r>
          </a:p>
          <a:p>
            <a:r>
              <a:rPr lang="ru-RU" dirty="0"/>
              <a:t>Тогда отобразится другое в окне авторизации</a:t>
            </a:r>
          </a:p>
        </p:txBody>
      </p:sp>
    </p:spTree>
    <p:extLst>
      <p:ext uri="{BB962C8B-B14F-4D97-AF65-F5344CB8AC3E}">
        <p14:creationId xmlns:p14="http://schemas.microsoft.com/office/powerpoint/2010/main" val="152388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7" y="1593406"/>
            <a:ext cx="12058285" cy="4004759"/>
          </a:xfrm>
          <a:prstGeom prst="rect">
            <a:avLst/>
          </a:prstGeom>
        </p:spPr>
      </p:pic>
      <p:sp>
        <p:nvSpPr>
          <p:cNvPr id="5" name="TextBox 4"/>
          <p:cNvSpPr txBox="1"/>
          <p:nvPr/>
        </p:nvSpPr>
        <p:spPr>
          <a:xfrm>
            <a:off x="557561" y="5966703"/>
            <a:ext cx="2134174" cy="369332"/>
          </a:xfrm>
          <a:prstGeom prst="rect">
            <a:avLst/>
          </a:prstGeom>
          <a:noFill/>
        </p:spPr>
        <p:txBody>
          <a:bodyPr wrap="none" rtlCol="0">
            <a:spAutoFit/>
          </a:bodyPr>
          <a:lstStyle/>
          <a:p>
            <a:r>
              <a:rPr lang="en-US" dirty="0" smtClean="0"/>
              <a:t>&gt;</a:t>
            </a:r>
            <a:r>
              <a:rPr lang="en-US" dirty="0" err="1" smtClean="0"/>
              <a:t>docker</a:t>
            </a:r>
            <a:r>
              <a:rPr lang="en-US" dirty="0" smtClean="0"/>
              <a:t> compose up</a:t>
            </a:r>
            <a:endParaRPr lang="ru-RU" dirty="0"/>
          </a:p>
        </p:txBody>
      </p:sp>
    </p:spTree>
    <p:extLst>
      <p:ext uri="{BB962C8B-B14F-4D97-AF65-F5344CB8AC3E}">
        <p14:creationId xmlns:p14="http://schemas.microsoft.com/office/powerpoint/2010/main" val="40077966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646771"/>
          </a:xfrm>
        </p:spPr>
        <p:txBody>
          <a:bodyPr>
            <a:normAutofit fontScale="90000"/>
          </a:bodyPr>
          <a:lstStyle/>
          <a:p>
            <a:r>
              <a:rPr lang="en-US" dirty="0" smtClean="0"/>
              <a:t>Docker – </a:t>
            </a:r>
            <a:r>
              <a:rPr lang="en-US" dirty="0"/>
              <a:t>Docker Compose</a:t>
            </a:r>
            <a:endParaRPr lang="ru-RU"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771"/>
            <a:ext cx="8296507" cy="6088461"/>
          </a:xfrm>
          <a:prstGeom prst="rect">
            <a:avLst/>
          </a:prstGeom>
        </p:spPr>
      </p:pic>
    </p:spTree>
    <p:extLst>
      <p:ext uri="{BB962C8B-B14F-4D97-AF65-F5344CB8AC3E}">
        <p14:creationId xmlns:p14="http://schemas.microsoft.com/office/powerpoint/2010/main" val="30266163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06450"/>
          </a:xfrm>
        </p:spPr>
        <p:txBody>
          <a:bodyPr>
            <a:normAutofit/>
          </a:bodyPr>
          <a:lstStyle/>
          <a:p>
            <a:r>
              <a:rPr lang="en-US" dirty="0" smtClean="0"/>
              <a:t>Docker – </a:t>
            </a:r>
            <a:r>
              <a:rPr lang="en-US" dirty="0"/>
              <a:t>Docker Compose</a:t>
            </a:r>
            <a:endParaRPr lang="ru-RU" dirty="0"/>
          </a:p>
        </p:txBody>
      </p:sp>
      <p:pic>
        <p:nvPicPr>
          <p:cNvPr id="9" name="Рисунок 8"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23" y="806450"/>
            <a:ext cx="6936059" cy="6031970"/>
          </a:xfrm>
          <a:prstGeom prst="rect">
            <a:avLst/>
          </a:prstGeom>
        </p:spPr>
      </p:pic>
    </p:spTree>
    <p:extLst>
      <p:ext uri="{BB962C8B-B14F-4D97-AF65-F5344CB8AC3E}">
        <p14:creationId xmlns:p14="http://schemas.microsoft.com/office/powerpoint/2010/main" val="3281088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06450"/>
          </a:xfrm>
        </p:spPr>
        <p:txBody>
          <a:bodyPr>
            <a:normAutofit/>
          </a:bodyPr>
          <a:lstStyle/>
          <a:p>
            <a:r>
              <a:rPr lang="en-US" dirty="0" smtClean="0"/>
              <a:t>Docker – </a:t>
            </a:r>
            <a:r>
              <a:rPr lang="en-US" dirty="0"/>
              <a:t>Docker Compose</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109" y="1923298"/>
            <a:ext cx="5501945" cy="1488975"/>
          </a:xfrm>
          <a:prstGeom prst="rect">
            <a:avLst/>
          </a:prstGeom>
        </p:spPr>
      </p:pic>
      <p:pic>
        <p:nvPicPr>
          <p:cNvPr id="6" name="Объект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64" y="806450"/>
            <a:ext cx="5325823" cy="6002464"/>
          </a:xfrm>
          <a:prstGeom prst="rect">
            <a:avLst/>
          </a:prstGeom>
        </p:spPr>
      </p:pic>
    </p:spTree>
    <p:extLst>
      <p:ext uri="{BB962C8B-B14F-4D97-AF65-F5344CB8AC3E}">
        <p14:creationId xmlns:p14="http://schemas.microsoft.com/office/powerpoint/2010/main" val="4098965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2956" y="1"/>
            <a:ext cx="9740787" cy="6858000"/>
          </a:xfrm>
        </p:spPr>
      </p:pic>
    </p:spTree>
    <p:extLst>
      <p:ext uri="{BB962C8B-B14F-4D97-AF65-F5344CB8AC3E}">
        <p14:creationId xmlns:p14="http://schemas.microsoft.com/office/powerpoint/2010/main" val="931099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Контейнеры </a:t>
            </a:r>
            <a:r>
              <a:rPr lang="en-US" dirty="0" smtClean="0"/>
              <a:t>vs</a:t>
            </a:r>
            <a:r>
              <a:rPr lang="ru-RU" dirty="0" smtClean="0"/>
              <a:t> Виртуальные машины</a:t>
            </a:r>
            <a:r>
              <a:rPr lang="ru-RU" dirty="0"/>
              <a:t> </a:t>
            </a:r>
          </a:p>
        </p:txBody>
      </p:sp>
      <p:pic>
        <p:nvPicPr>
          <p:cNvPr id="8" name="Объект 7" descr="Вырезка экрана"/>
          <p:cNvPicPr>
            <a:picLocks noGrp="1" noChangeAspect="1"/>
          </p:cNvPicPr>
          <p:nvPr>
            <p:ph idx="1"/>
          </p:nvPr>
        </p:nvPicPr>
        <p:blipFill rotWithShape="1">
          <a:blip r:embed="rId3">
            <a:extLst>
              <a:ext uri="{28A0092B-C50C-407E-A947-70E740481C1C}">
                <a14:useLocalDpi xmlns:a14="http://schemas.microsoft.com/office/drawing/2010/main" val="0"/>
              </a:ext>
            </a:extLst>
          </a:blip>
          <a:srcRect r="63227"/>
          <a:stretch/>
        </p:blipFill>
        <p:spPr>
          <a:xfrm>
            <a:off x="297113" y="1737360"/>
            <a:ext cx="2463505" cy="4739333"/>
          </a:xfrm>
        </p:spPr>
      </p:pic>
      <p:pic>
        <p:nvPicPr>
          <p:cNvPr id="4" name="Объект 7"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l="62578"/>
          <a:stretch/>
        </p:blipFill>
        <p:spPr>
          <a:xfrm>
            <a:off x="6126480" y="1737360"/>
            <a:ext cx="2506980" cy="4739333"/>
          </a:xfrm>
          <a:prstGeom prst="rect">
            <a:avLst/>
          </a:prstGeom>
        </p:spPr>
      </p:pic>
      <p:sp>
        <p:nvSpPr>
          <p:cNvPr id="3" name="Прямоугольник 2"/>
          <p:cNvSpPr/>
          <p:nvPr/>
        </p:nvSpPr>
        <p:spPr>
          <a:xfrm>
            <a:off x="3048000" y="2331609"/>
            <a:ext cx="2577737" cy="2585323"/>
          </a:xfrm>
          <a:prstGeom prst="rect">
            <a:avLst/>
          </a:prstGeom>
        </p:spPr>
        <p:txBody>
          <a:bodyPr wrap="square">
            <a:spAutoFit/>
          </a:bodyPr>
          <a:lstStyle/>
          <a:p>
            <a:r>
              <a:rPr lang="ru-RU" b="1" dirty="0"/>
              <a:t>Виртуальный сервер </a:t>
            </a:r>
            <a:r>
              <a:rPr lang="ru-RU" dirty="0"/>
              <a:t>работает в многопользовательской среде, что означает, что несколько виртуальных машин работают на одном и том же физическом оборудовании</a:t>
            </a:r>
            <a:endParaRPr lang="en-US" dirty="0"/>
          </a:p>
        </p:txBody>
      </p:sp>
      <p:sp>
        <p:nvSpPr>
          <p:cNvPr id="5" name="Прямоугольник 4"/>
          <p:cNvSpPr/>
          <p:nvPr/>
        </p:nvSpPr>
        <p:spPr>
          <a:xfrm>
            <a:off x="8991599" y="2331609"/>
            <a:ext cx="2994660" cy="2862322"/>
          </a:xfrm>
          <a:prstGeom prst="rect">
            <a:avLst/>
          </a:prstGeom>
        </p:spPr>
        <p:txBody>
          <a:bodyPr wrap="square">
            <a:spAutoFit/>
          </a:bodyPr>
          <a:lstStyle/>
          <a:p>
            <a:r>
              <a:rPr lang="ru-RU" b="1" dirty="0"/>
              <a:t>К</a:t>
            </a:r>
            <a:r>
              <a:rPr lang="ru-RU" b="1" dirty="0" smtClean="0"/>
              <a:t>онтейнеры</a:t>
            </a:r>
            <a:r>
              <a:rPr lang="ru-RU" dirty="0"/>
              <a:t> располагаются поверх физического сервера и его хост-ОС. </a:t>
            </a:r>
            <a:endParaRPr lang="ru-RU" dirty="0" smtClean="0"/>
          </a:p>
          <a:p>
            <a:endParaRPr lang="ru-RU" dirty="0"/>
          </a:p>
          <a:p>
            <a:r>
              <a:rPr lang="ru-RU" dirty="0" smtClean="0"/>
              <a:t>Каждый </a:t>
            </a:r>
            <a:r>
              <a:rPr lang="ru-RU" dirty="0"/>
              <a:t>контейнер совместно использует ядро ​​хост-ОС, а также двоичные файлы и библиотеки для запуска необходимого приложения</a:t>
            </a:r>
            <a:endParaRPr lang="en-US" dirty="0"/>
          </a:p>
        </p:txBody>
      </p:sp>
    </p:spTree>
    <p:extLst>
      <p:ext uri="{BB962C8B-B14F-4D97-AF65-F5344CB8AC3E}">
        <p14:creationId xmlns:p14="http://schemas.microsoft.com/office/powerpoint/2010/main" val="1293781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a:t>
            </a:r>
            <a:r>
              <a:rPr lang="ru-RU" dirty="0" smtClean="0"/>
              <a:t>Хранилища данных</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a:t>По умолчанию все файлы, которые создаются в контейнере, хранятся </a:t>
            </a:r>
            <a:r>
              <a:rPr lang="ru-RU" sz="2800" dirty="0" smtClean="0"/>
              <a:t>в специальном </a:t>
            </a:r>
            <a:r>
              <a:rPr lang="ru-RU" sz="2800" dirty="0"/>
              <a:t>записывающем слое контейнера. </a:t>
            </a:r>
            <a:r>
              <a:rPr lang="ru-RU" dirty="0"/>
              <a:t>Это значит:</a:t>
            </a:r>
          </a:p>
          <a:p>
            <a:r>
              <a:rPr lang="ru-RU" sz="2800" dirty="0"/>
              <a:t>1) Данные не </a:t>
            </a:r>
            <a:r>
              <a:rPr lang="ru-RU" sz="2800" dirty="0" smtClean="0"/>
              <a:t>будут </a:t>
            </a:r>
            <a:r>
              <a:rPr lang="ru-RU" sz="2800" dirty="0"/>
              <a:t>существовать без контейнера, и данные будет </a:t>
            </a:r>
            <a:r>
              <a:rPr lang="ru-RU" sz="2800" dirty="0" smtClean="0"/>
              <a:t>очень сложно </a:t>
            </a:r>
            <a:r>
              <a:rPr lang="ru-RU" sz="2800" dirty="0"/>
              <a:t>найти, если они понадобятся другому процессу;</a:t>
            </a:r>
          </a:p>
          <a:p>
            <a:r>
              <a:rPr lang="ru-RU" sz="2800" dirty="0"/>
              <a:t>2) Записывающий слой тесно связан с хост системой. Переместить </a:t>
            </a:r>
            <a:r>
              <a:rPr lang="ru-RU" sz="2800" dirty="0" smtClean="0"/>
              <a:t>эти данные </a:t>
            </a:r>
            <a:r>
              <a:rPr lang="ru-RU" sz="2800" dirty="0"/>
              <a:t>куда-то будет непросто;</a:t>
            </a:r>
          </a:p>
          <a:p>
            <a:r>
              <a:rPr lang="ru-RU" sz="2800" dirty="0"/>
              <a:t>3) Для записи в этот слой необходимы специальные драйвера. </a:t>
            </a:r>
            <a:r>
              <a:rPr lang="ru-RU" sz="2800" dirty="0" smtClean="0"/>
              <a:t>Драйвер для </a:t>
            </a:r>
            <a:r>
              <a:rPr lang="ru-RU" sz="2800" dirty="0"/>
              <a:t>хранилища предоставляет объединенную файловую систему</a:t>
            </a:r>
            <a:r>
              <a:rPr lang="ru-RU" sz="2800" dirty="0" smtClean="0"/>
              <a:t>, используя </a:t>
            </a:r>
            <a:r>
              <a:rPr lang="ru-RU" sz="2800" dirty="0"/>
              <a:t>ядро </a:t>
            </a:r>
            <a:r>
              <a:rPr lang="ru-RU" sz="2800" dirty="0" err="1"/>
              <a:t>линукс</a:t>
            </a:r>
            <a:r>
              <a:rPr lang="ru-RU" sz="2800" dirty="0"/>
              <a:t>. Данный дополнительный слой </a:t>
            </a:r>
            <a:r>
              <a:rPr lang="ru-RU" sz="2800" dirty="0" smtClean="0"/>
              <a:t>абстракции замедляет </a:t>
            </a:r>
            <a:r>
              <a:rPr lang="ru-RU" sz="2800" dirty="0"/>
              <a:t>производительность.</a:t>
            </a:r>
          </a:p>
        </p:txBody>
      </p:sp>
    </p:spTree>
    <p:extLst>
      <p:ext uri="{BB962C8B-B14F-4D97-AF65-F5344CB8AC3E}">
        <p14:creationId xmlns:p14="http://schemas.microsoft.com/office/powerpoint/2010/main" val="31548484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a:t>
            </a:r>
            <a:r>
              <a:rPr lang="ru-RU" dirty="0" smtClean="0"/>
              <a:t>Хранилища данных</a:t>
            </a:r>
            <a:endParaRPr lang="ru-RU" dirty="0"/>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157708"/>
            <a:ext cx="5481940" cy="5391435"/>
          </a:xfrm>
        </p:spPr>
      </p:pic>
    </p:spTree>
    <p:extLst>
      <p:ext uri="{BB962C8B-B14F-4D97-AF65-F5344CB8AC3E}">
        <p14:creationId xmlns:p14="http://schemas.microsoft.com/office/powerpoint/2010/main" val="22306865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p:txBody>
          <a:bodyPr>
            <a:noAutofit/>
          </a:bodyPr>
          <a:lstStyle/>
          <a:p>
            <a:r>
              <a:rPr lang="ru-RU" sz="3200" b="1" dirty="0"/>
              <a:t>2 типа</a:t>
            </a:r>
            <a:r>
              <a:rPr lang="ru-RU" sz="3200" dirty="0"/>
              <a:t>:</a:t>
            </a:r>
          </a:p>
          <a:p>
            <a:r>
              <a:rPr lang="en-US" sz="3200" dirty="0"/>
              <a:t>1) volumes;</a:t>
            </a:r>
          </a:p>
          <a:p>
            <a:r>
              <a:rPr lang="en-US" sz="3200" dirty="0"/>
              <a:t>2) mount binds;</a:t>
            </a:r>
          </a:p>
          <a:p>
            <a:r>
              <a:rPr lang="ru-RU" sz="3200" dirty="0"/>
              <a:t>Также, если вы работаете на </a:t>
            </a:r>
            <a:r>
              <a:rPr lang="ru-RU" sz="3200" dirty="0" err="1"/>
              <a:t>Linux</a:t>
            </a:r>
            <a:r>
              <a:rPr lang="ru-RU" sz="3200" dirty="0"/>
              <a:t>, то можно использовать </a:t>
            </a:r>
            <a:r>
              <a:rPr lang="ru-RU" sz="3200" dirty="0" err="1"/>
              <a:t>tmpfs</a:t>
            </a:r>
            <a:r>
              <a:rPr lang="ru-RU" sz="3200" dirty="0"/>
              <a:t> </a:t>
            </a:r>
            <a:r>
              <a:rPr lang="ru-RU" sz="3200" dirty="0" err="1"/>
              <a:t>mount</a:t>
            </a:r>
            <a:r>
              <a:rPr lang="ru-RU" sz="3200" dirty="0"/>
              <a:t>. Если</a:t>
            </a:r>
          </a:p>
          <a:p>
            <a:r>
              <a:rPr lang="ru-RU" sz="3200" dirty="0"/>
              <a:t>на </a:t>
            </a:r>
            <a:r>
              <a:rPr lang="ru-RU" sz="3200" dirty="0" err="1"/>
              <a:t>windows</a:t>
            </a:r>
            <a:r>
              <a:rPr lang="ru-RU" sz="3200" dirty="0"/>
              <a:t>, то можно использовать именованные потоки.</a:t>
            </a:r>
          </a:p>
          <a:p>
            <a:r>
              <a:rPr lang="ru-RU" sz="3200" dirty="0"/>
              <a:t>Рекомендуется использовать 1-й тип, то есть </a:t>
            </a:r>
            <a:r>
              <a:rPr lang="ru-RU" sz="3200" b="1" dirty="0"/>
              <a:t>VOLUME</a:t>
            </a:r>
            <a:r>
              <a:rPr lang="ru-RU" sz="3200" dirty="0"/>
              <a:t>.</a:t>
            </a:r>
          </a:p>
        </p:txBody>
      </p:sp>
    </p:spTree>
    <p:extLst>
      <p:ext uri="{BB962C8B-B14F-4D97-AF65-F5344CB8AC3E}">
        <p14:creationId xmlns:p14="http://schemas.microsoft.com/office/powerpoint/2010/main" val="42642862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pic>
        <p:nvPicPr>
          <p:cNvPr id="5" name="Объект 4"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6449"/>
            <a:ext cx="12271978" cy="4297580"/>
          </a:xfrm>
        </p:spPr>
      </p:pic>
    </p:spTree>
    <p:extLst>
      <p:ext uri="{BB962C8B-B14F-4D97-AF65-F5344CB8AC3E}">
        <p14:creationId xmlns:p14="http://schemas.microsoft.com/office/powerpoint/2010/main" val="16282980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a:xfrm>
            <a:off x="200722" y="1271239"/>
            <a:ext cx="11991278" cy="4597855"/>
          </a:xfrm>
        </p:spPr>
        <p:txBody>
          <a:bodyPr>
            <a:noAutofit/>
          </a:bodyPr>
          <a:lstStyle/>
          <a:p>
            <a:r>
              <a:rPr lang="ru-RU" sz="2800" dirty="0"/>
              <a:t>Преимущества </a:t>
            </a:r>
            <a:r>
              <a:rPr lang="en-US" sz="2800" dirty="0"/>
              <a:t>Volumes </a:t>
            </a:r>
            <a:r>
              <a:rPr lang="ru-RU" sz="2800" dirty="0"/>
              <a:t>над </a:t>
            </a:r>
            <a:r>
              <a:rPr lang="en-US" sz="2800" dirty="0"/>
              <a:t>mount binds:</a:t>
            </a:r>
          </a:p>
          <a:p>
            <a:r>
              <a:rPr lang="ru-RU" sz="2800" dirty="0"/>
              <a:t>1) У </a:t>
            </a:r>
            <a:r>
              <a:rPr lang="ru-RU" sz="2800" dirty="0" err="1"/>
              <a:t>volume</a:t>
            </a:r>
            <a:r>
              <a:rPr lang="ru-RU" sz="2800" dirty="0"/>
              <a:t> проще создать резервную копию или переместить ее;</a:t>
            </a:r>
          </a:p>
          <a:p>
            <a:r>
              <a:rPr lang="ru-RU" sz="2800" dirty="0"/>
              <a:t>2) управлять </a:t>
            </a:r>
            <a:r>
              <a:rPr lang="en-US" sz="2800" dirty="0" err="1"/>
              <a:t>docker</a:t>
            </a:r>
            <a:r>
              <a:rPr lang="en-US" sz="2800" dirty="0"/>
              <a:t> volumes </a:t>
            </a:r>
            <a:r>
              <a:rPr lang="ru-RU" sz="2800" dirty="0"/>
              <a:t>можно через </a:t>
            </a:r>
            <a:r>
              <a:rPr lang="en-US" sz="2800" dirty="0" err="1"/>
              <a:t>docker</a:t>
            </a:r>
            <a:r>
              <a:rPr lang="en-US" sz="2800" dirty="0"/>
              <a:t> CLI </a:t>
            </a:r>
            <a:r>
              <a:rPr lang="ru-RU" sz="2800" dirty="0"/>
              <a:t>и </a:t>
            </a:r>
            <a:r>
              <a:rPr lang="en-US" sz="2800" dirty="0" err="1"/>
              <a:t>docker</a:t>
            </a:r>
            <a:r>
              <a:rPr lang="en-US" sz="2800" dirty="0"/>
              <a:t> API;</a:t>
            </a:r>
          </a:p>
          <a:p>
            <a:r>
              <a:rPr lang="ru-RU" sz="2800" dirty="0"/>
              <a:t>3) </a:t>
            </a:r>
            <a:r>
              <a:rPr lang="ru-RU" sz="2800" dirty="0" err="1"/>
              <a:t>docker</a:t>
            </a:r>
            <a:r>
              <a:rPr lang="ru-RU" sz="2800" dirty="0"/>
              <a:t> </a:t>
            </a:r>
            <a:r>
              <a:rPr lang="ru-RU" sz="2800" dirty="0" err="1"/>
              <a:t>volumes</a:t>
            </a:r>
            <a:r>
              <a:rPr lang="ru-RU" sz="2800" dirty="0"/>
              <a:t> работают как на </a:t>
            </a:r>
            <a:r>
              <a:rPr lang="ru-RU" sz="2800" dirty="0" err="1"/>
              <a:t>linux</a:t>
            </a:r>
            <a:r>
              <a:rPr lang="ru-RU" sz="2800" dirty="0"/>
              <a:t>, так и на </a:t>
            </a:r>
            <a:r>
              <a:rPr lang="ru-RU" sz="2800" dirty="0" err="1"/>
              <a:t>windows</a:t>
            </a:r>
            <a:r>
              <a:rPr lang="ru-RU" sz="2800" dirty="0"/>
              <a:t>;</a:t>
            </a:r>
          </a:p>
          <a:p>
            <a:r>
              <a:rPr lang="ru-RU" sz="2800" dirty="0"/>
              <a:t>4) более безопасный </a:t>
            </a:r>
            <a:r>
              <a:rPr lang="ru-RU" sz="2800" dirty="0" err="1"/>
              <a:t>шаринг</a:t>
            </a:r>
            <a:r>
              <a:rPr lang="ru-RU" sz="2800" dirty="0"/>
              <a:t> </a:t>
            </a:r>
            <a:r>
              <a:rPr lang="ru-RU" sz="2800" dirty="0" err="1"/>
              <a:t>volumes</a:t>
            </a:r>
            <a:r>
              <a:rPr lang="ru-RU" sz="2800" dirty="0"/>
              <a:t> между контейнерами;</a:t>
            </a:r>
          </a:p>
          <a:p>
            <a:r>
              <a:rPr lang="ru-RU" sz="2800" dirty="0"/>
              <a:t>5) для </a:t>
            </a:r>
            <a:r>
              <a:rPr lang="ru-RU" sz="2800" dirty="0" err="1"/>
              <a:t>volumes</a:t>
            </a:r>
            <a:r>
              <a:rPr lang="ru-RU" sz="2800" dirty="0"/>
              <a:t> можно использовать различные драйверы, </a:t>
            </a:r>
            <a:r>
              <a:rPr lang="ru-RU" sz="2800" dirty="0" smtClean="0"/>
              <a:t>которые</a:t>
            </a:r>
            <a:r>
              <a:rPr lang="en-US" sz="2800" dirty="0" smtClean="0"/>
              <a:t> </a:t>
            </a:r>
            <a:r>
              <a:rPr lang="ru-RU" sz="2800" dirty="0" smtClean="0"/>
              <a:t>позволяют </a:t>
            </a:r>
            <a:r>
              <a:rPr lang="ru-RU" sz="2800" dirty="0"/>
              <a:t>хранить </a:t>
            </a:r>
            <a:r>
              <a:rPr lang="ru-RU" sz="2800" dirty="0" err="1"/>
              <a:t>volumes</a:t>
            </a:r>
            <a:r>
              <a:rPr lang="ru-RU" sz="2800" dirty="0"/>
              <a:t> на удаленных машинах или в облаке</a:t>
            </a:r>
            <a:r>
              <a:rPr lang="ru-RU" sz="2800" dirty="0" smtClean="0"/>
              <a:t>,</a:t>
            </a:r>
            <a:r>
              <a:rPr lang="en-US" sz="2800" dirty="0" smtClean="0"/>
              <a:t> </a:t>
            </a:r>
            <a:r>
              <a:rPr lang="ru-RU" sz="2800" dirty="0" smtClean="0"/>
              <a:t>шифровать </a:t>
            </a:r>
            <a:r>
              <a:rPr lang="ru-RU" sz="2800" dirty="0"/>
              <a:t>их или предоставляют другую функциональность;</a:t>
            </a:r>
          </a:p>
          <a:p>
            <a:r>
              <a:rPr lang="ru-RU" sz="2800" dirty="0"/>
              <a:t>6) Новые </a:t>
            </a:r>
            <a:r>
              <a:rPr lang="ru-RU" sz="2800" dirty="0" err="1"/>
              <a:t>volumes</a:t>
            </a:r>
            <a:r>
              <a:rPr lang="ru-RU" sz="2800" dirty="0"/>
              <a:t> могут </a:t>
            </a:r>
            <a:r>
              <a:rPr lang="ru-RU" sz="2800" dirty="0" err="1"/>
              <a:t>презаполняться</a:t>
            </a:r>
            <a:r>
              <a:rPr lang="ru-RU" sz="2800" dirty="0"/>
              <a:t> контейнером при старте (удобно</a:t>
            </a:r>
            <a:r>
              <a:rPr lang="ru-RU" sz="2800" dirty="0" smtClean="0"/>
              <a:t>,</a:t>
            </a:r>
            <a:r>
              <a:rPr lang="en-US" sz="2800" dirty="0" smtClean="0"/>
              <a:t> </a:t>
            </a:r>
            <a:r>
              <a:rPr lang="ru-RU" sz="2800" dirty="0" smtClean="0"/>
              <a:t>что </a:t>
            </a:r>
            <a:r>
              <a:rPr lang="ru-RU" sz="2800" dirty="0"/>
              <a:t>не надо выдавать кучу лишних прав).</a:t>
            </a:r>
          </a:p>
        </p:txBody>
      </p:sp>
    </p:spTree>
    <p:extLst>
      <p:ext uri="{BB962C8B-B14F-4D97-AF65-F5344CB8AC3E}">
        <p14:creationId xmlns:p14="http://schemas.microsoft.com/office/powerpoint/2010/main" val="6229711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133600" y="85181"/>
            <a:ext cx="4724400" cy="784225"/>
          </a:xfrm>
        </p:spPr>
        <p:txBody>
          <a:bodyPr/>
          <a:lstStyle/>
          <a:p>
            <a:r>
              <a:rPr lang="en-US" dirty="0" smtClean="0"/>
              <a:t>Docker – Volume</a:t>
            </a:r>
            <a:endParaRPr lang="ru-RU" dirty="0"/>
          </a:p>
        </p:txBody>
      </p:sp>
      <p:sp>
        <p:nvSpPr>
          <p:cNvPr id="3" name="Объект 2"/>
          <p:cNvSpPr>
            <a:spLocks noGrp="1"/>
          </p:cNvSpPr>
          <p:nvPr>
            <p:ph idx="4294967295"/>
          </p:nvPr>
        </p:nvSpPr>
        <p:spPr>
          <a:xfrm>
            <a:off x="200025" y="869406"/>
            <a:ext cx="11991975" cy="4597400"/>
          </a:xfrm>
        </p:spPr>
        <p:txBody>
          <a:bodyPr>
            <a:noAutofit/>
          </a:bodyPr>
          <a:lstStyle/>
          <a:p>
            <a:r>
              <a:rPr lang="ru-RU" sz="2800" dirty="0" smtClean="0"/>
              <a:t>Создать </a:t>
            </a:r>
            <a:r>
              <a:rPr lang="en-US" sz="2800" dirty="0" smtClean="0"/>
              <a:t>Volume</a:t>
            </a:r>
          </a:p>
          <a:p>
            <a:r>
              <a:rPr lang="en-US" sz="2800" dirty="0" smtClean="0"/>
              <a:t>&gt;</a:t>
            </a:r>
            <a:r>
              <a:rPr lang="en-US" sz="2800" dirty="0" err="1" smtClean="0"/>
              <a:t>docker</a:t>
            </a:r>
            <a:r>
              <a:rPr lang="en-US" sz="2800" dirty="0" smtClean="0"/>
              <a:t> </a:t>
            </a:r>
            <a:r>
              <a:rPr lang="en-US" sz="2800" dirty="0"/>
              <a:t>volume create </a:t>
            </a:r>
            <a:r>
              <a:rPr lang="en-US" sz="2800" dirty="0" smtClean="0"/>
              <a:t>&lt;volume-name&gt;</a:t>
            </a:r>
            <a:endParaRPr lang="ru-RU" sz="2800" dirty="0" smtClean="0"/>
          </a:p>
          <a:p>
            <a:endParaRPr lang="ru-RU" sz="800" dirty="0" smtClean="0"/>
          </a:p>
          <a:p>
            <a:r>
              <a:rPr lang="ru-RU" sz="2800" dirty="0" smtClean="0"/>
              <a:t>Фактическое </a:t>
            </a:r>
            <a:r>
              <a:rPr lang="ru-RU" sz="2800" dirty="0"/>
              <a:t>место на диске, где хранятся данные</a:t>
            </a:r>
          </a:p>
          <a:p>
            <a:r>
              <a:rPr lang="en-US" sz="2800" dirty="0" smtClean="0"/>
              <a:t>&gt; </a:t>
            </a:r>
            <a:r>
              <a:rPr lang="ru-RU" sz="2800" dirty="0" err="1"/>
              <a:t>docker</a:t>
            </a:r>
            <a:r>
              <a:rPr lang="ru-RU" sz="2800" dirty="0"/>
              <a:t> </a:t>
            </a:r>
            <a:r>
              <a:rPr lang="ru-RU" sz="2800" dirty="0" err="1"/>
              <a:t>volume</a:t>
            </a:r>
            <a:r>
              <a:rPr lang="ru-RU" sz="2800" dirty="0"/>
              <a:t> </a:t>
            </a:r>
            <a:r>
              <a:rPr lang="ru-RU" sz="2800" dirty="0" err="1"/>
              <a:t>inspect</a:t>
            </a:r>
            <a:r>
              <a:rPr lang="ru-RU" sz="2800" dirty="0"/>
              <a:t> </a:t>
            </a:r>
            <a:r>
              <a:rPr lang="en-US" sz="2800" dirty="0"/>
              <a:t>&lt;volume-name</a:t>
            </a:r>
            <a:r>
              <a:rPr lang="en-US" sz="2800" dirty="0" smtClean="0"/>
              <a:t>&gt;</a:t>
            </a:r>
            <a:endParaRPr lang="en-US" sz="2800" dirty="0"/>
          </a:p>
          <a:p>
            <a:pPr marL="0" indent="0">
              <a:buNone/>
            </a:pPr>
            <a:endParaRPr lang="ru-RU" sz="800" dirty="0" smtClean="0"/>
          </a:p>
          <a:p>
            <a:pPr marL="0" indent="0">
              <a:buNone/>
            </a:pPr>
            <a:r>
              <a:rPr lang="ru-RU" sz="2800" dirty="0" smtClean="0"/>
              <a:t>Удалить </a:t>
            </a:r>
            <a:r>
              <a:rPr lang="en-US" sz="2800" dirty="0" smtClean="0"/>
              <a:t>Volume</a:t>
            </a:r>
          </a:p>
          <a:p>
            <a:pPr marL="0" indent="0">
              <a:buNone/>
            </a:pPr>
            <a:r>
              <a:rPr lang="en-US" sz="2800" dirty="0"/>
              <a:t>&gt;</a:t>
            </a:r>
            <a:r>
              <a:rPr lang="en-US" sz="2800" dirty="0" err="1"/>
              <a:t>docker</a:t>
            </a:r>
            <a:r>
              <a:rPr lang="en-US" sz="2800" dirty="0"/>
              <a:t> volume </a:t>
            </a:r>
            <a:r>
              <a:rPr lang="en-US" sz="2800" dirty="0" err="1" smtClean="0"/>
              <a:t>rm</a:t>
            </a:r>
            <a:r>
              <a:rPr lang="en-US" sz="2800" dirty="0" smtClean="0"/>
              <a:t> </a:t>
            </a:r>
            <a:r>
              <a:rPr lang="en-US" sz="2800" dirty="0"/>
              <a:t>&lt;volume-name</a:t>
            </a:r>
            <a:r>
              <a:rPr lang="en-US" sz="2800" dirty="0" smtClean="0"/>
              <a:t>&gt;</a:t>
            </a:r>
          </a:p>
          <a:p>
            <a:endParaRPr lang="en-US" sz="800" dirty="0"/>
          </a:p>
          <a:p>
            <a:r>
              <a:rPr lang="ru-RU" sz="2800" dirty="0" smtClean="0"/>
              <a:t>Список </a:t>
            </a:r>
            <a:r>
              <a:rPr lang="en-US" sz="2800" dirty="0" smtClean="0"/>
              <a:t>Volume</a:t>
            </a:r>
          </a:p>
          <a:p>
            <a:r>
              <a:rPr lang="en-US" sz="2800" dirty="0" smtClean="0"/>
              <a:t>&gt;</a:t>
            </a:r>
            <a:r>
              <a:rPr lang="en-US" sz="2800" dirty="0" err="1"/>
              <a:t>docker</a:t>
            </a:r>
            <a:r>
              <a:rPr lang="en-US" sz="2800" dirty="0"/>
              <a:t> volume ls</a:t>
            </a:r>
            <a:endParaRPr lang="ru-RU" sz="2800" dirty="0"/>
          </a:p>
        </p:txBody>
      </p:sp>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370" y="3577869"/>
            <a:ext cx="6389473" cy="3211551"/>
          </a:xfrm>
          <a:prstGeom prst="rect">
            <a:avLst/>
          </a:prstGeom>
        </p:spPr>
      </p:pic>
    </p:spTree>
    <p:extLst>
      <p:ext uri="{BB962C8B-B14F-4D97-AF65-F5344CB8AC3E}">
        <p14:creationId xmlns:p14="http://schemas.microsoft.com/office/powerpoint/2010/main" val="13532534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133600" y="85181"/>
            <a:ext cx="4724400" cy="784225"/>
          </a:xfrm>
        </p:spPr>
        <p:txBody>
          <a:bodyPr/>
          <a:lstStyle/>
          <a:p>
            <a:r>
              <a:rPr lang="en-US" dirty="0" smtClean="0"/>
              <a:t>Docker – Volume</a:t>
            </a:r>
            <a:endParaRPr lang="ru-RU" dirty="0"/>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87" y="1086638"/>
            <a:ext cx="10278892" cy="5108422"/>
          </a:xfrm>
          <a:prstGeom prst="rect">
            <a:avLst/>
          </a:prstGeom>
        </p:spPr>
      </p:pic>
    </p:spTree>
    <p:extLst>
      <p:ext uri="{BB962C8B-B14F-4D97-AF65-F5344CB8AC3E}">
        <p14:creationId xmlns:p14="http://schemas.microsoft.com/office/powerpoint/2010/main" val="36162259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a:xfrm>
            <a:off x="0" y="1761893"/>
            <a:ext cx="12192000" cy="4597855"/>
          </a:xfrm>
        </p:spPr>
        <p:txBody>
          <a:bodyPr>
            <a:noAutofit/>
          </a:bodyPr>
          <a:lstStyle/>
          <a:p>
            <a:r>
              <a:rPr lang="en-US" sz="2800" dirty="0" smtClean="0"/>
              <a:t>C</a:t>
            </a:r>
            <a:r>
              <a:rPr lang="ru-RU" sz="2800" dirty="0" err="1" smtClean="0"/>
              <a:t>оздать</a:t>
            </a:r>
            <a:r>
              <a:rPr lang="ru-RU" sz="2800" dirty="0" smtClean="0"/>
              <a:t> </a:t>
            </a:r>
            <a:r>
              <a:rPr lang="ru-RU" sz="2800" dirty="0" err="1"/>
              <a:t>docker</a:t>
            </a:r>
            <a:r>
              <a:rPr lang="ru-RU" sz="2800" dirty="0"/>
              <a:t> </a:t>
            </a:r>
            <a:r>
              <a:rPr lang="ru-RU" sz="2800" dirty="0" err="1"/>
              <a:t>volume</a:t>
            </a:r>
            <a:r>
              <a:rPr lang="ru-RU" sz="2800" dirty="0"/>
              <a:t> и </a:t>
            </a:r>
            <a:r>
              <a:rPr lang="ru-RU" sz="2800" dirty="0" smtClean="0"/>
              <a:t>запустить контейнер </a:t>
            </a:r>
            <a:r>
              <a:rPr lang="ru-RU" sz="2800" dirty="0"/>
              <a:t>для хранения </a:t>
            </a:r>
            <a:r>
              <a:rPr lang="ru-RU" sz="2800" dirty="0" smtClean="0"/>
              <a:t>логов приложения:</a:t>
            </a:r>
          </a:p>
          <a:p>
            <a:endParaRPr lang="ru-RU" sz="2800" dirty="0"/>
          </a:p>
          <a:p>
            <a:r>
              <a:rPr lang="en-US" sz="3200" dirty="0"/>
              <a:t>&gt;</a:t>
            </a:r>
            <a:r>
              <a:rPr lang="en-US" sz="3200" dirty="0" err="1" smtClean="0"/>
              <a:t>docker</a:t>
            </a:r>
            <a:r>
              <a:rPr lang="en-US" sz="3200" dirty="0" smtClean="0"/>
              <a:t> </a:t>
            </a:r>
            <a:r>
              <a:rPr lang="en-US" sz="3200" dirty="0"/>
              <a:t>volume create </a:t>
            </a:r>
            <a:r>
              <a:rPr lang="en-US" sz="3200" dirty="0" smtClean="0"/>
              <a:t>app-logs</a:t>
            </a:r>
          </a:p>
          <a:p>
            <a:r>
              <a:rPr lang="en-US" sz="3200" dirty="0" smtClean="0"/>
              <a:t>&gt;</a:t>
            </a:r>
            <a:r>
              <a:rPr lang="en-US" sz="3200" dirty="0" err="1" smtClean="0"/>
              <a:t>docker</a:t>
            </a:r>
            <a:r>
              <a:rPr lang="en-US" sz="3200" dirty="0" smtClean="0"/>
              <a:t> </a:t>
            </a:r>
            <a:r>
              <a:rPr lang="en-US" sz="3200" dirty="0"/>
              <a:t>volume </a:t>
            </a:r>
            <a:r>
              <a:rPr lang="en-US" sz="3200" dirty="0" smtClean="0"/>
              <a:t>ls</a:t>
            </a:r>
          </a:p>
          <a:p>
            <a:r>
              <a:rPr lang="en-US" sz="3200" dirty="0" smtClean="0"/>
              <a:t>&gt;</a:t>
            </a:r>
            <a:r>
              <a:rPr lang="en-US" sz="3200" dirty="0" err="1" smtClean="0"/>
              <a:t>docker</a:t>
            </a:r>
            <a:r>
              <a:rPr lang="en-US" sz="3200" dirty="0" smtClean="0"/>
              <a:t> </a:t>
            </a:r>
            <a:r>
              <a:rPr lang="en-US" sz="3200" dirty="0"/>
              <a:t>run -v app-logs:/</a:t>
            </a:r>
            <a:r>
              <a:rPr lang="en-US" sz="3200" dirty="0" err="1"/>
              <a:t>usr</a:t>
            </a:r>
            <a:r>
              <a:rPr lang="en-US" sz="3200" dirty="0"/>
              <a:t>/</a:t>
            </a:r>
            <a:r>
              <a:rPr lang="en-US" sz="3200" dirty="0" err="1"/>
              <a:t>src</a:t>
            </a:r>
            <a:r>
              <a:rPr lang="en-US" sz="3200" dirty="0"/>
              <a:t>/app/log</a:t>
            </a:r>
            <a:endParaRPr lang="ru-RU" sz="3200" dirty="0"/>
          </a:p>
        </p:txBody>
      </p:sp>
    </p:spTree>
    <p:extLst>
      <p:ext uri="{BB962C8B-B14F-4D97-AF65-F5344CB8AC3E}">
        <p14:creationId xmlns:p14="http://schemas.microsoft.com/office/powerpoint/2010/main" val="33145453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63525"/>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90" y="1025525"/>
            <a:ext cx="7583373" cy="2573336"/>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890" y="3994097"/>
            <a:ext cx="6329120" cy="2225306"/>
          </a:xfrm>
          <a:prstGeom prst="rect">
            <a:avLst/>
          </a:prstGeom>
        </p:spPr>
      </p:pic>
      <p:sp>
        <p:nvSpPr>
          <p:cNvPr id="3" name="Прямоугольник 2"/>
          <p:cNvSpPr/>
          <p:nvPr/>
        </p:nvSpPr>
        <p:spPr>
          <a:xfrm>
            <a:off x="7149902" y="4360861"/>
            <a:ext cx="4447737" cy="923330"/>
          </a:xfrm>
          <a:prstGeom prst="rect">
            <a:avLst/>
          </a:prstGeom>
        </p:spPr>
        <p:txBody>
          <a:bodyPr wrap="square">
            <a:spAutoFit/>
          </a:bodyPr>
          <a:lstStyle/>
          <a:p>
            <a:pPr lvl="0">
              <a:defRPr/>
            </a:pPr>
            <a:r>
              <a:rPr lang="ru-RU" dirty="0"/>
              <a:t>стандартный файл, в котором </a:t>
            </a:r>
            <a:r>
              <a:rPr lang="en-US" dirty="0"/>
              <a:t>Django</a:t>
            </a:r>
            <a:r>
              <a:rPr lang="ru-RU" dirty="0"/>
              <a:t> хранит все зависимости для построения </a:t>
            </a:r>
            <a:r>
              <a:rPr lang="ru-RU" dirty="0" err="1"/>
              <a:t>джанго</a:t>
            </a:r>
            <a:r>
              <a:rPr lang="ru-RU" dirty="0"/>
              <a:t> проекта</a:t>
            </a:r>
            <a:endParaRPr lang="en-US" dirty="0"/>
          </a:p>
        </p:txBody>
      </p:sp>
    </p:spTree>
    <p:extLst>
      <p:ext uri="{BB962C8B-B14F-4D97-AF65-F5344CB8AC3E}">
        <p14:creationId xmlns:p14="http://schemas.microsoft.com/office/powerpoint/2010/main" val="595958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85" y="762000"/>
            <a:ext cx="10036098" cy="5936574"/>
          </a:xfrm>
          <a:prstGeom prst="rect">
            <a:avLst/>
          </a:prstGeom>
        </p:spPr>
      </p:pic>
    </p:spTree>
    <p:extLst>
      <p:ext uri="{BB962C8B-B14F-4D97-AF65-F5344CB8AC3E}">
        <p14:creationId xmlns:p14="http://schemas.microsoft.com/office/powerpoint/2010/main" val="2758004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1097280" y="1845734"/>
            <a:ext cx="10287896" cy="3774481"/>
          </a:xfrm>
        </p:spPr>
        <p:txBody>
          <a:bodyPr>
            <a:noAutofit/>
          </a:bodyPr>
          <a:lstStyle/>
          <a:p>
            <a:r>
              <a:rPr lang="ru-RU" sz="3200" dirty="0" err="1"/>
              <a:t>Docker</a:t>
            </a:r>
            <a:r>
              <a:rPr lang="ru-RU" sz="3200" dirty="0"/>
              <a:t> - это платформа для создания, совместного использования и запуска приложений </a:t>
            </a:r>
            <a:r>
              <a:rPr lang="ru-RU" sz="3200" dirty="0" smtClean="0"/>
              <a:t>в</a:t>
            </a:r>
            <a:r>
              <a:rPr lang="en-US" sz="3200" dirty="0" smtClean="0"/>
              <a:t> </a:t>
            </a:r>
            <a:r>
              <a:rPr lang="ru-RU" sz="3200" dirty="0" smtClean="0"/>
              <a:t>контейнерах</a:t>
            </a:r>
            <a:r>
              <a:rPr lang="ru-RU" sz="3200" dirty="0"/>
              <a:t>.</a:t>
            </a:r>
            <a:endParaRPr lang="en-US" sz="2800" dirty="0" smtClean="0"/>
          </a:p>
          <a:p>
            <a:pPr marL="0" indent="0">
              <a:buNone/>
            </a:pPr>
            <a:endParaRPr lang="en-US" sz="2800" dirty="0" smtClean="0"/>
          </a:p>
          <a:p>
            <a:pPr marL="514350" indent="-514350">
              <a:buAutoNum type="arabicPeriod"/>
            </a:pPr>
            <a:endParaRPr lang="ru-RU" sz="2800" dirty="0" smtClean="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57" y="2803076"/>
            <a:ext cx="4149206" cy="3247204"/>
          </a:xfrm>
          <a:prstGeom prst="rect">
            <a:avLst/>
          </a:prstGeom>
        </p:spPr>
      </p:pic>
      <p:sp>
        <p:nvSpPr>
          <p:cNvPr id="4" name="Прямоугольник 3"/>
          <p:cNvSpPr/>
          <p:nvPr/>
        </p:nvSpPr>
        <p:spPr>
          <a:xfrm>
            <a:off x="5059680" y="5266924"/>
            <a:ext cx="6096000" cy="923330"/>
          </a:xfrm>
          <a:prstGeom prst="rect">
            <a:avLst/>
          </a:prstGeom>
        </p:spPr>
        <p:txBody>
          <a:bodyPr>
            <a:spAutoFit/>
          </a:bodyPr>
          <a:lstStyle/>
          <a:p>
            <a:r>
              <a:rPr lang="ru-RU" dirty="0" smtClean="0">
                <a:solidFill>
                  <a:srgbClr val="040C28"/>
                </a:solidFill>
                <a:latin typeface="Google Sans"/>
              </a:rPr>
              <a:t>позволяет </a:t>
            </a:r>
            <a:r>
              <a:rPr lang="ru-RU" dirty="0">
                <a:solidFill>
                  <a:srgbClr val="040C28"/>
                </a:solidFill>
                <a:latin typeface="Google Sans"/>
              </a:rPr>
              <a:t>упаковать в контейнер приложение со всем окружением и зависимостями, а затем доставить и запустить его в целевой системе</a:t>
            </a:r>
            <a:endParaRPr lang="ru-RU" dirty="0"/>
          </a:p>
        </p:txBody>
      </p:sp>
    </p:spTree>
    <p:extLst>
      <p:ext uri="{BB962C8B-B14F-4D97-AF65-F5344CB8AC3E}">
        <p14:creationId xmlns:p14="http://schemas.microsoft.com/office/powerpoint/2010/main" val="491921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98" y="762000"/>
            <a:ext cx="8635128" cy="5817833"/>
          </a:xfrm>
          <a:prstGeom prst="rect">
            <a:avLst/>
          </a:prstGeom>
        </p:spPr>
      </p:pic>
    </p:spTree>
    <p:extLst>
      <p:ext uri="{BB962C8B-B14F-4D97-AF65-F5344CB8AC3E}">
        <p14:creationId xmlns:p14="http://schemas.microsoft.com/office/powerpoint/2010/main" val="39217584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6117" y="1109753"/>
            <a:ext cx="11842208" cy="808256"/>
          </a:xfrm>
        </p:spPr>
        <p:txBody>
          <a:bodyPr>
            <a:normAutofit/>
          </a:bodyPr>
          <a:lstStyle/>
          <a:p>
            <a:r>
              <a:rPr lang="en-US" sz="3200" dirty="0"/>
              <a:t>&gt; </a:t>
            </a:r>
            <a:r>
              <a:rPr lang="en-US" sz="3200" dirty="0" err="1"/>
              <a:t>docker</a:t>
            </a:r>
            <a:r>
              <a:rPr lang="en-US" sz="3200" dirty="0"/>
              <a:t>-compose run </a:t>
            </a:r>
            <a:r>
              <a:rPr lang="en-US" sz="3200" dirty="0" err="1"/>
              <a:t>django</a:t>
            </a:r>
            <a:r>
              <a:rPr lang="en-US" sz="3200" dirty="0"/>
              <a:t> </a:t>
            </a:r>
            <a:r>
              <a:rPr lang="en-US" sz="3200" dirty="0" err="1"/>
              <a:t>django</a:t>
            </a:r>
            <a:r>
              <a:rPr lang="en-US" sz="3200" dirty="0"/>
              <a:t>-admin </a:t>
            </a:r>
            <a:r>
              <a:rPr lang="en-US" sz="3200" dirty="0" err="1"/>
              <a:t>startproject</a:t>
            </a:r>
            <a:r>
              <a:rPr lang="en-US" sz="3200" dirty="0"/>
              <a:t> </a:t>
            </a:r>
            <a:r>
              <a:rPr lang="en-US" sz="3200" dirty="0" err="1"/>
              <a:t>djangoApp</a:t>
            </a:r>
            <a:r>
              <a:rPr lang="en-US" sz="3200" dirty="0"/>
              <a:t> .</a:t>
            </a:r>
            <a:endParaRPr lang="ru-RU" sz="3200" dirty="0"/>
          </a:p>
        </p:txBody>
      </p:sp>
      <p:sp>
        <p:nvSpPr>
          <p:cNvPr id="4"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390" y="1918009"/>
            <a:ext cx="4393220" cy="4336899"/>
          </a:xfrm>
          <a:prstGeom prst="rect">
            <a:avLst/>
          </a:prstGeom>
        </p:spPr>
      </p:pic>
    </p:spTree>
    <p:extLst>
      <p:ext uri="{BB962C8B-B14F-4D97-AF65-F5344CB8AC3E}">
        <p14:creationId xmlns:p14="http://schemas.microsoft.com/office/powerpoint/2010/main" val="23206969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sp>
        <p:nvSpPr>
          <p:cNvPr id="6" name="Объект 2"/>
          <p:cNvSpPr txBox="1">
            <a:spLocks/>
          </p:cNvSpPr>
          <p:nvPr/>
        </p:nvSpPr>
        <p:spPr>
          <a:xfrm>
            <a:off x="392329" y="1106035"/>
            <a:ext cx="11213666" cy="125430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smtClean="0"/>
              <a:t>&gt; </a:t>
            </a:r>
            <a:r>
              <a:rPr lang="en-US" sz="3200" dirty="0" err="1" smtClean="0"/>
              <a:t>docker</a:t>
            </a:r>
            <a:r>
              <a:rPr lang="en-US" sz="3200" dirty="0" smtClean="0"/>
              <a:t>-compose run </a:t>
            </a:r>
            <a:r>
              <a:rPr lang="en-US" sz="3200" dirty="0" err="1" smtClean="0"/>
              <a:t>django</a:t>
            </a:r>
            <a:r>
              <a:rPr lang="en-US" sz="3200" dirty="0" smtClean="0"/>
              <a:t> python manage.py migrate</a:t>
            </a:r>
          </a:p>
          <a:p>
            <a:r>
              <a:rPr lang="en-US" sz="3200" dirty="0" smtClean="0"/>
              <a:t>&gt; </a:t>
            </a:r>
            <a:r>
              <a:rPr lang="en-US" sz="3200" dirty="0" err="1" smtClean="0"/>
              <a:t>docker</a:t>
            </a:r>
            <a:r>
              <a:rPr lang="en-US" sz="3200" dirty="0" smtClean="0"/>
              <a:t>-compose run </a:t>
            </a:r>
            <a:r>
              <a:rPr lang="en-US" sz="3200" dirty="0" err="1" smtClean="0"/>
              <a:t>django</a:t>
            </a:r>
            <a:r>
              <a:rPr lang="en-US" sz="3200" dirty="0" smtClean="0"/>
              <a:t> python manage.py </a:t>
            </a:r>
            <a:r>
              <a:rPr lang="en-US" sz="3200" dirty="0" err="1" smtClean="0"/>
              <a:t>createsuperuser</a:t>
            </a:r>
            <a:r>
              <a:rPr lang="en-US" sz="3200" dirty="0" smtClean="0"/>
              <a:t> </a:t>
            </a:r>
            <a:endParaRPr lang="ru-RU" sz="3200"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75" y="2360340"/>
            <a:ext cx="11638750" cy="3932010"/>
          </a:xfrm>
          <a:prstGeom prst="rect">
            <a:avLst/>
          </a:prstGeom>
        </p:spPr>
      </p:pic>
    </p:spTree>
    <p:extLst>
      <p:ext uri="{BB962C8B-B14F-4D97-AF65-F5344CB8AC3E}">
        <p14:creationId xmlns:p14="http://schemas.microsoft.com/office/powerpoint/2010/main" val="4753458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48593" cy="666928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593" y="1353422"/>
            <a:ext cx="6243407" cy="4515672"/>
          </a:xfrm>
          <a:prstGeom prst="rect">
            <a:avLst/>
          </a:prstGeom>
        </p:spPr>
      </p:pic>
    </p:spTree>
    <p:extLst>
      <p:ext uri="{BB962C8B-B14F-4D97-AF65-F5344CB8AC3E}">
        <p14:creationId xmlns:p14="http://schemas.microsoft.com/office/powerpoint/2010/main" val="14205411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015" y="0"/>
            <a:ext cx="11816809" cy="6066263"/>
          </a:xfrm>
        </p:spPr>
      </p:pic>
    </p:spTree>
    <p:extLst>
      <p:ext uri="{BB962C8B-B14F-4D97-AF65-F5344CB8AC3E}">
        <p14:creationId xmlns:p14="http://schemas.microsoft.com/office/powerpoint/2010/main" val="25121167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 y="286603"/>
            <a:ext cx="9161538" cy="5992994"/>
          </a:xfrm>
        </p:spPr>
      </p:pic>
    </p:spTree>
    <p:extLst>
      <p:ext uri="{BB962C8B-B14F-4D97-AF65-F5344CB8AC3E}">
        <p14:creationId xmlns:p14="http://schemas.microsoft.com/office/powerpoint/2010/main" val="17854636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45734"/>
            <a:ext cx="10058400" cy="2503242"/>
          </a:xfrm>
        </p:spPr>
        <p:txBody>
          <a:bodyPr>
            <a:normAutofit/>
          </a:bodyPr>
          <a:lstStyle/>
          <a:p>
            <a:r>
              <a:rPr lang="en-US" sz="3200" dirty="0"/>
              <a:t>&gt; </a:t>
            </a:r>
            <a:r>
              <a:rPr lang="en-US" sz="3200" dirty="0" err="1"/>
              <a:t>docker</a:t>
            </a:r>
            <a:r>
              <a:rPr lang="en-US" sz="3200" dirty="0"/>
              <a:t> compose </a:t>
            </a:r>
            <a:r>
              <a:rPr lang="en-US" sz="3200" dirty="0" smtClean="0"/>
              <a:t>down</a:t>
            </a:r>
          </a:p>
          <a:p>
            <a:r>
              <a:rPr lang="en-US" sz="3200" dirty="0" smtClean="0"/>
              <a:t>&gt; </a:t>
            </a:r>
            <a:r>
              <a:rPr lang="en-US" sz="3200" dirty="0" err="1" smtClean="0"/>
              <a:t>docker</a:t>
            </a:r>
            <a:r>
              <a:rPr lang="en-US" sz="3200" dirty="0" smtClean="0"/>
              <a:t> </a:t>
            </a:r>
            <a:r>
              <a:rPr lang="en-US" sz="3200" dirty="0"/>
              <a:t>compose </a:t>
            </a:r>
            <a:r>
              <a:rPr lang="en-US" sz="3200" dirty="0" smtClean="0"/>
              <a:t>up</a:t>
            </a:r>
          </a:p>
          <a:p>
            <a:endParaRPr lang="en-US" sz="3200" dirty="0"/>
          </a:p>
          <a:p>
            <a:r>
              <a:rPr lang="ru-RU" sz="3200" dirty="0" smtClean="0"/>
              <a:t>Логин пароль сохраняются в </a:t>
            </a:r>
            <a:r>
              <a:rPr lang="en-US" sz="3200" dirty="0" smtClean="0"/>
              <a:t>volume</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spTree>
    <p:extLst>
      <p:ext uri="{BB962C8B-B14F-4D97-AF65-F5344CB8AC3E}">
        <p14:creationId xmlns:p14="http://schemas.microsoft.com/office/powerpoint/2010/main" val="41585944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networking  </a:t>
            </a:r>
            <a:r>
              <a:rPr lang="ru-RU" dirty="0"/>
              <a:t/>
            </a:r>
            <a:br>
              <a:rPr lang="ru-RU" dirty="0"/>
            </a:br>
            <a:endParaRPr lang="ru-RU" dirty="0"/>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08950"/>
            <a:ext cx="8563556" cy="5846019"/>
          </a:xfrm>
        </p:spPr>
      </p:pic>
      <p:sp>
        <p:nvSpPr>
          <p:cNvPr id="3" name="Прямоугольник 2"/>
          <p:cNvSpPr/>
          <p:nvPr/>
        </p:nvSpPr>
        <p:spPr>
          <a:xfrm>
            <a:off x="9075313" y="2062244"/>
            <a:ext cx="2987898" cy="3539430"/>
          </a:xfrm>
          <a:prstGeom prst="rect">
            <a:avLst/>
          </a:prstGeom>
        </p:spPr>
        <p:txBody>
          <a:bodyPr wrap="square">
            <a:spAutoFit/>
          </a:bodyPr>
          <a:lstStyle/>
          <a:p>
            <a:pPr lvl="0">
              <a:defRPr/>
            </a:pPr>
            <a:r>
              <a:rPr lang="ru-RU" sz="1400" dirty="0" err="1"/>
              <a:t>Docker</a:t>
            </a:r>
            <a:r>
              <a:rPr lang="ru-RU" sz="1400" dirty="0"/>
              <a:t> </a:t>
            </a:r>
            <a:r>
              <a:rPr lang="ru-RU" sz="1400" dirty="0" err="1"/>
              <a:t>Networking</a:t>
            </a:r>
            <a:r>
              <a:rPr lang="ru-RU" sz="1400" dirty="0"/>
              <a:t> предназначен для подключения контейнера </a:t>
            </a:r>
            <a:r>
              <a:rPr lang="ru-RU" sz="1400" dirty="0" err="1"/>
              <a:t>Docker</a:t>
            </a:r>
            <a:r>
              <a:rPr lang="ru-RU" sz="1400" dirty="0"/>
              <a:t> друг к другу и внешнему миру, чтобы они могли общаться друг с другом, а также общаться с </a:t>
            </a:r>
            <a:r>
              <a:rPr lang="ru-RU" sz="1400" b="1" dirty="0" err="1"/>
              <a:t>Docker</a:t>
            </a:r>
            <a:r>
              <a:rPr lang="ru-RU" sz="1400" b="1" dirty="0"/>
              <a:t> </a:t>
            </a:r>
            <a:r>
              <a:rPr lang="ru-RU" sz="1400" b="1" dirty="0" err="1"/>
              <a:t>Host</a:t>
            </a:r>
            <a:r>
              <a:rPr lang="ru-RU" sz="1400" dirty="0"/>
              <a:t> . </a:t>
            </a:r>
            <a:endParaRPr lang="en-US" sz="1400" dirty="0" smtClean="0"/>
          </a:p>
          <a:p>
            <a:pPr lvl="0">
              <a:defRPr/>
            </a:pPr>
            <a:r>
              <a:rPr lang="ru-RU" sz="1400" dirty="0" smtClean="0"/>
              <a:t>Вы </a:t>
            </a:r>
            <a:r>
              <a:rPr lang="ru-RU" sz="1400" dirty="0"/>
              <a:t>можете подключать контейнеры </a:t>
            </a:r>
            <a:r>
              <a:rPr lang="ru-RU" sz="1400" dirty="0" err="1"/>
              <a:t>Docker</a:t>
            </a:r>
            <a:r>
              <a:rPr lang="ru-RU" sz="1400" dirty="0"/>
              <a:t> к рабочим нагрузкам, отличным от </a:t>
            </a:r>
            <a:r>
              <a:rPr lang="ru-RU" sz="1400" dirty="0" err="1"/>
              <a:t>Docker</a:t>
            </a:r>
            <a:r>
              <a:rPr lang="ru-RU" sz="1400" dirty="0"/>
              <a:t>. </a:t>
            </a:r>
            <a:r>
              <a:rPr lang="ru-RU" sz="1400" dirty="0" err="1"/>
              <a:t>Docker</a:t>
            </a:r>
            <a:r>
              <a:rPr lang="ru-RU" sz="1400" dirty="0"/>
              <a:t> использует </a:t>
            </a:r>
            <a:r>
              <a:rPr lang="ru-RU" sz="1400" b="1" dirty="0"/>
              <a:t>модель сети контейнеров CNM</a:t>
            </a:r>
            <a:r>
              <a:rPr lang="ru-RU" sz="1400" dirty="0"/>
              <a:t> для работы в сети. </a:t>
            </a:r>
            <a:endParaRPr lang="en-US" sz="1400" dirty="0" smtClean="0"/>
          </a:p>
          <a:p>
            <a:pPr lvl="0">
              <a:defRPr/>
            </a:pPr>
            <a:r>
              <a:rPr lang="ru-RU" sz="1400" dirty="0" smtClean="0"/>
              <a:t>Эта </a:t>
            </a:r>
            <a:r>
              <a:rPr lang="ru-RU" sz="1400" dirty="0"/>
              <a:t>модель стандартизирует шаги, необходимые для организации сети для контейнеров с использованием нескольких сетевых драйверов.</a:t>
            </a:r>
          </a:p>
        </p:txBody>
      </p:sp>
    </p:spTree>
    <p:extLst>
      <p:ext uri="{BB962C8B-B14F-4D97-AF65-F5344CB8AC3E}">
        <p14:creationId xmlns:p14="http://schemas.microsoft.com/office/powerpoint/2010/main" val="29375877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3"/>
            <a:ext cx="10058400" cy="984635"/>
          </a:xfrm>
        </p:spPr>
        <p:txBody>
          <a:bodyPr>
            <a:normAutofit/>
          </a:bodyPr>
          <a:lstStyle/>
          <a:p>
            <a:r>
              <a:rPr lang="en-US" dirty="0" smtClean="0"/>
              <a:t>Docker networking</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3048000" y="2967335"/>
            <a:ext cx="6096000" cy="369332"/>
          </a:xfrm>
          <a:prstGeom prst="rect">
            <a:avLst/>
          </a:prstGeom>
        </p:spPr>
        <p:txBody>
          <a:bodyPr>
            <a:spAutoFit/>
          </a:bodyPr>
          <a:lstStyle/>
          <a:p>
            <a:endParaRPr lang="ru-RU" dirty="0"/>
          </a:p>
        </p:txBody>
      </p:sp>
      <p:pic>
        <p:nvPicPr>
          <p:cNvPr id="5" name="Объект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 y="2060638"/>
            <a:ext cx="11444052" cy="4078904"/>
          </a:xfrm>
          <a:prstGeom prst="rect">
            <a:avLst/>
          </a:prstGeom>
        </p:spPr>
      </p:pic>
    </p:spTree>
    <p:extLst>
      <p:ext uri="{BB962C8B-B14F-4D97-AF65-F5344CB8AC3E}">
        <p14:creationId xmlns:p14="http://schemas.microsoft.com/office/powerpoint/2010/main" val="5663519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4"/>
            <a:ext cx="10058400" cy="678370"/>
          </a:xfrm>
        </p:spPr>
        <p:txBody>
          <a:bodyPr>
            <a:normAutofit fontScale="90000"/>
          </a:bodyPr>
          <a:lstStyle/>
          <a:p>
            <a:r>
              <a:rPr lang="en-US" dirty="0" smtClean="0"/>
              <a:t>Docker networking</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3048000" y="2967335"/>
            <a:ext cx="6096000" cy="369332"/>
          </a:xfrm>
          <a:prstGeom prst="rect">
            <a:avLst/>
          </a:prstGeom>
        </p:spPr>
        <p:txBody>
          <a:bodyPr>
            <a:spAutoFit/>
          </a:bodyPr>
          <a:lstStyle/>
          <a:p>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02" y="875764"/>
            <a:ext cx="9095249" cy="4582428"/>
          </a:xfrm>
          <a:prstGeom prst="rect">
            <a:avLst/>
          </a:prstGeom>
        </p:spPr>
      </p:pic>
      <p:sp>
        <p:nvSpPr>
          <p:cNvPr id="5" name="Прямоугольник 4"/>
          <p:cNvSpPr/>
          <p:nvPr/>
        </p:nvSpPr>
        <p:spPr>
          <a:xfrm>
            <a:off x="304946" y="5499762"/>
            <a:ext cx="10961649" cy="738664"/>
          </a:xfrm>
          <a:prstGeom prst="rect">
            <a:avLst/>
          </a:prstGeom>
        </p:spPr>
        <p:txBody>
          <a:bodyPr wrap="square">
            <a:spAutoFit/>
          </a:bodyPr>
          <a:lstStyle/>
          <a:p>
            <a:r>
              <a:rPr lang="ru-RU" sz="1400" dirty="0"/>
              <a:t>Сеть </a:t>
            </a:r>
            <a:r>
              <a:rPr lang="ru-RU" sz="1400" dirty="0" err="1"/>
              <a:t>Docker</a:t>
            </a:r>
            <a:r>
              <a:rPr lang="ru-RU" sz="1400" dirty="0"/>
              <a:t> в основном используется для установления связи между контейнерами </a:t>
            </a:r>
            <a:r>
              <a:rPr lang="ru-RU" sz="1400" dirty="0" err="1"/>
              <a:t>Docker</a:t>
            </a:r>
            <a:r>
              <a:rPr lang="ru-RU" sz="1400" dirty="0"/>
              <a:t> и внешним миром через хост-машину, или вы можете сказать, что это коммуникационный канал, через который все изолированные контейнеры взаимодействуют друг с другом в различных ситуациях для выполнения необходимых действий</a:t>
            </a:r>
            <a:r>
              <a:rPr lang="ru-RU" sz="1400" dirty="0" smtClean="0"/>
              <a:t>.</a:t>
            </a:r>
            <a:endParaRPr lang="ru-RU" sz="1400" dirty="0"/>
          </a:p>
        </p:txBody>
      </p:sp>
    </p:spTree>
    <p:extLst>
      <p:ext uri="{BB962C8B-B14F-4D97-AF65-F5344CB8AC3E}">
        <p14:creationId xmlns:p14="http://schemas.microsoft.com/office/powerpoint/2010/main" val="247435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Полезные ссылки</a:t>
            </a:r>
            <a:endParaRPr lang="ru-RU" dirty="0"/>
          </a:p>
        </p:txBody>
      </p:sp>
      <p:sp>
        <p:nvSpPr>
          <p:cNvPr id="5" name="Content Placeholder 4"/>
          <p:cNvSpPr>
            <a:spLocks noGrp="1"/>
          </p:cNvSpPr>
          <p:nvPr>
            <p:ph idx="1"/>
          </p:nvPr>
        </p:nvSpPr>
        <p:spPr>
          <a:xfrm>
            <a:off x="1" y="1845734"/>
            <a:ext cx="11954932" cy="4326466"/>
          </a:xfrm>
        </p:spPr>
        <p:txBody>
          <a:bodyPr>
            <a:noAutofit/>
          </a:bodyPr>
          <a:lstStyle/>
          <a:p>
            <a:pPr marL="514350" indent="-514350">
              <a:buFont typeface="+mj-lt"/>
              <a:buAutoNum type="arabicPeriod"/>
            </a:pPr>
            <a:r>
              <a:rPr lang="en-US" sz="3200" dirty="0">
                <a:hlinkClick r:id="rId3"/>
              </a:rPr>
              <a:t>https://www.docker.com</a:t>
            </a:r>
            <a:r>
              <a:rPr lang="en-US" sz="3200" dirty="0" smtClean="0">
                <a:hlinkClick r:id="rId3"/>
              </a:rPr>
              <a:t>/</a:t>
            </a:r>
            <a:r>
              <a:rPr lang="ru-RU" sz="3200" dirty="0" smtClean="0"/>
              <a:t> - официальный сайт (установка/документация)</a:t>
            </a:r>
          </a:p>
          <a:p>
            <a:pPr marL="514350" indent="-514350">
              <a:buFont typeface="+mj-lt"/>
              <a:buAutoNum type="arabicPeriod"/>
            </a:pPr>
            <a:r>
              <a:rPr lang="en-US" sz="3200" dirty="0">
                <a:hlinkClick r:id="rId4"/>
              </a:rPr>
              <a:t>https://hub.docker.com</a:t>
            </a:r>
            <a:r>
              <a:rPr lang="en-US" sz="3200" dirty="0" smtClean="0">
                <a:hlinkClick r:id="rId4"/>
              </a:rPr>
              <a:t>/</a:t>
            </a:r>
            <a:r>
              <a:rPr lang="ru-RU" sz="3200" dirty="0" smtClean="0"/>
              <a:t> </a:t>
            </a:r>
          </a:p>
          <a:p>
            <a:pPr marL="514350" indent="-514350">
              <a:buFont typeface="+mj-lt"/>
              <a:buAutoNum type="arabicPeriod"/>
            </a:pPr>
            <a:r>
              <a:rPr lang="en-US" sz="3200" dirty="0">
                <a:hlinkClick r:id="rId5"/>
              </a:rPr>
              <a:t>https://k21academy.com/docker-kubernetes/docker-networking-different-types-of-networking-overview-for-beginners</a:t>
            </a:r>
            <a:r>
              <a:rPr lang="en-US" sz="3200" dirty="0" smtClean="0">
                <a:hlinkClick r:id="rId5"/>
              </a:rPr>
              <a:t>/</a:t>
            </a:r>
            <a:r>
              <a:rPr lang="ru-RU" sz="3200" dirty="0" smtClean="0"/>
              <a:t> </a:t>
            </a:r>
            <a:endParaRPr lang="en-US" sz="3200" dirty="0" smtClean="0"/>
          </a:p>
          <a:p>
            <a:pPr marL="514350" indent="-514350">
              <a:buFont typeface="+mj-lt"/>
              <a:buAutoNum type="arabicPeriod"/>
            </a:pPr>
            <a:endParaRPr lang="en-US" sz="3200" dirty="0">
              <a:hlinkClick r:id="rId6"/>
            </a:endParaRPr>
          </a:p>
          <a:p>
            <a:pPr marL="514350" indent="-514350">
              <a:buAutoNum type="arabicPeriod"/>
            </a:pPr>
            <a:endParaRPr lang="en-US" sz="2800" dirty="0" smtClean="0"/>
          </a:p>
          <a:p>
            <a:pPr marL="0" indent="0">
              <a:buNone/>
            </a:pPr>
            <a:endParaRPr lang="en-US" sz="2800" dirty="0" smtClean="0"/>
          </a:p>
          <a:p>
            <a:pPr marL="514350" indent="-514350">
              <a:buAutoNum type="arabicPeriod"/>
            </a:pPr>
            <a:endParaRPr lang="ru-RU" sz="2800" dirty="0" smtClean="0"/>
          </a:p>
        </p:txBody>
      </p:sp>
    </p:spTree>
    <p:extLst>
      <p:ext uri="{BB962C8B-B14F-4D97-AF65-F5344CB8AC3E}">
        <p14:creationId xmlns:p14="http://schemas.microsoft.com/office/powerpoint/2010/main" val="24751625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196850"/>
            <a:ext cx="10058400" cy="679450"/>
          </a:xfrm>
        </p:spPr>
        <p:txBody>
          <a:bodyPr>
            <a:normAutofit fontScale="90000"/>
          </a:bodyPr>
          <a:lstStyle/>
          <a:p>
            <a:r>
              <a:rPr lang="en-US" dirty="0" smtClean="0"/>
              <a:t>Docker networking</a:t>
            </a:r>
            <a:endParaRPr lang="ru-RU" dirty="0"/>
          </a:p>
        </p:txBody>
      </p:sp>
      <p:sp>
        <p:nvSpPr>
          <p:cNvPr id="3" name="Объект 2"/>
          <p:cNvSpPr>
            <a:spLocks noGrp="1"/>
          </p:cNvSpPr>
          <p:nvPr>
            <p:ph idx="4294967295"/>
          </p:nvPr>
        </p:nvSpPr>
        <p:spPr>
          <a:xfrm>
            <a:off x="0" y="1846263"/>
            <a:ext cx="11864975" cy="4022725"/>
          </a:xfrm>
        </p:spPr>
        <p:txBody>
          <a:bodyPr>
            <a:noAutofit/>
          </a:bodyPr>
          <a:lstStyle/>
          <a:p>
            <a:r>
              <a:rPr lang="ru-RU" sz="2800" dirty="0" smtClean="0"/>
              <a:t> </a:t>
            </a:r>
            <a:endParaRPr lang="ru-RU" sz="2800" dirty="0"/>
          </a:p>
        </p:txBody>
      </p:sp>
      <p:sp>
        <p:nvSpPr>
          <p:cNvPr id="4" name="Прямоугольник 3"/>
          <p:cNvSpPr/>
          <p:nvPr/>
        </p:nvSpPr>
        <p:spPr>
          <a:xfrm>
            <a:off x="3048000" y="2967335"/>
            <a:ext cx="6096000" cy="369332"/>
          </a:xfrm>
          <a:prstGeom prst="rect">
            <a:avLst/>
          </a:prstGeom>
        </p:spPr>
        <p:txBody>
          <a:bodyPr>
            <a:spAutoFit/>
          </a:bodyPr>
          <a:lstStyle/>
          <a:p>
            <a:endParaRPr lang="ru-RU" dirty="0"/>
          </a:p>
        </p:txBody>
      </p:sp>
      <p:sp>
        <p:nvSpPr>
          <p:cNvPr id="7" name="Прямоугольник 6"/>
          <p:cNvSpPr/>
          <p:nvPr/>
        </p:nvSpPr>
        <p:spPr>
          <a:xfrm>
            <a:off x="203535" y="751344"/>
            <a:ext cx="11457904" cy="5570756"/>
          </a:xfrm>
          <a:prstGeom prst="rect">
            <a:avLst/>
          </a:prstGeom>
        </p:spPr>
        <p:txBody>
          <a:bodyPr wrap="square">
            <a:spAutoFit/>
          </a:bodyPr>
          <a:lstStyle/>
          <a:p>
            <a:pPr fontAlgn="base"/>
            <a:r>
              <a:rPr lang="ru-RU" sz="2800" b="1" dirty="0" err="1"/>
              <a:t>bridge</a:t>
            </a:r>
            <a:r>
              <a:rPr lang="ru-RU" dirty="0"/>
              <a:t>: Мост, — это сетевой драйвер по умолчанию. Бридж сеть используется, когда ваши приложения запускаются в автономных контейнерах, которые должны взаимодействовать между собой (Наглядный пример </a:t>
            </a:r>
            <a:r>
              <a:rPr lang="ru-RU" dirty="0" err="1"/>
              <a:t>Nginx</a:t>
            </a:r>
            <a:r>
              <a:rPr lang="ru-RU" dirty="0"/>
              <a:t> + </a:t>
            </a:r>
            <a:r>
              <a:rPr lang="ru-RU" dirty="0" err="1"/>
              <a:t>MySQL</a:t>
            </a:r>
            <a:r>
              <a:rPr lang="ru-RU" dirty="0"/>
              <a:t>).</a:t>
            </a:r>
          </a:p>
          <a:p>
            <a:pPr fontAlgn="base"/>
            <a:r>
              <a:rPr lang="ru-RU" sz="2800" b="1" dirty="0" err="1"/>
              <a:t>host</a:t>
            </a:r>
            <a:r>
              <a:rPr lang="ru-RU" dirty="0"/>
              <a:t>:  Хост, — это сетевой драйвер для автономных контейнеров (удаленная сетевая изоляция между контейнером и </a:t>
            </a:r>
            <a:r>
              <a:rPr lang="ru-RU" dirty="0" err="1"/>
              <a:t>Docker</a:t>
            </a:r>
            <a:r>
              <a:rPr lang="ru-RU" dirty="0"/>
              <a:t> хостом). Данный драйвер доступен только для </a:t>
            </a:r>
            <a:r>
              <a:rPr lang="ru-RU" dirty="0" err="1"/>
              <a:t>docker-swarm</a:t>
            </a:r>
            <a:r>
              <a:rPr lang="ru-RU" dirty="0"/>
              <a:t> с поддержкой </a:t>
            </a:r>
            <a:r>
              <a:rPr lang="ru-RU" dirty="0" err="1"/>
              <a:t>Docker</a:t>
            </a:r>
            <a:r>
              <a:rPr lang="ru-RU" dirty="0"/>
              <a:t> 17.06 и выше.</a:t>
            </a:r>
          </a:p>
          <a:p>
            <a:pPr fontAlgn="base"/>
            <a:r>
              <a:rPr lang="ru-RU" sz="2800" b="1" dirty="0" err="1"/>
              <a:t>overlay</a:t>
            </a:r>
            <a:r>
              <a:rPr lang="ru-RU" sz="2800" b="1" dirty="0"/>
              <a:t>/overlay2</a:t>
            </a:r>
            <a:r>
              <a:rPr lang="ru-RU" dirty="0"/>
              <a:t>: Оверлей (Наложенная сеть), — это сетевой драйвер для соединения несколько демонов </a:t>
            </a:r>
            <a:r>
              <a:rPr lang="ru-RU" dirty="0" err="1"/>
              <a:t>Docker</a:t>
            </a:r>
            <a:r>
              <a:rPr lang="ru-RU" dirty="0"/>
              <a:t> между собой и которые позволяют  </a:t>
            </a:r>
            <a:r>
              <a:rPr lang="ru-RU" dirty="0" err="1"/>
              <a:t>docker-swarm</a:t>
            </a:r>
            <a:r>
              <a:rPr lang="ru-RU" dirty="0"/>
              <a:t> службам взаимодействовать друг с другом. Вы также можете использовать оверлейные сети для облегчения связи между </a:t>
            </a:r>
            <a:r>
              <a:rPr lang="ru-RU" dirty="0" err="1"/>
              <a:t>docker-swarm</a:t>
            </a:r>
            <a:r>
              <a:rPr lang="ru-RU" dirty="0"/>
              <a:t> и автономным контейнером или между двумя отдельными контейнерами на разных </a:t>
            </a:r>
            <a:r>
              <a:rPr lang="ru-RU" dirty="0" err="1"/>
              <a:t>Docker</a:t>
            </a:r>
            <a:r>
              <a:rPr lang="ru-RU" dirty="0"/>
              <a:t> демонах. Эта стратегия устраняет необходимость выполнения маршрутизации на уровне ОС между этими контейнерами.</a:t>
            </a:r>
          </a:p>
          <a:p>
            <a:pPr fontAlgn="base"/>
            <a:r>
              <a:rPr lang="ru-RU" sz="2800" b="1" dirty="0" err="1"/>
              <a:t>macvlan</a:t>
            </a:r>
            <a:r>
              <a:rPr lang="ru-RU" dirty="0"/>
              <a:t>: </a:t>
            </a:r>
            <a:r>
              <a:rPr lang="ru-RU" dirty="0" err="1"/>
              <a:t>Маквлан</a:t>
            </a:r>
            <a:r>
              <a:rPr lang="ru-RU" dirty="0"/>
              <a:t>,- это сетевой драйвер, который позволяют назначать MAC-адрес контейнеру, делая его отображаемым как физическое устройство в вашей сети. </a:t>
            </a:r>
            <a:r>
              <a:rPr lang="ru-RU" dirty="0" err="1"/>
              <a:t>Docker</a:t>
            </a:r>
            <a:r>
              <a:rPr lang="ru-RU" dirty="0"/>
              <a:t> демон направляет трафик на контейнеры по их MAC-адресам. Использование </a:t>
            </a:r>
            <a:r>
              <a:rPr lang="ru-RU" dirty="0" err="1"/>
              <a:t>macvlan</a:t>
            </a:r>
            <a:r>
              <a:rPr lang="ru-RU" dirty="0"/>
              <a:t> драйвера иногда является лучшим выбором при работе с устаревшими приложениями, которые ожидают, что они будут напрямую подключены к физической сети.</a:t>
            </a:r>
          </a:p>
          <a:p>
            <a:pPr fontAlgn="base"/>
            <a:r>
              <a:rPr lang="ru-RU" sz="2800" b="1" dirty="0" err="1"/>
              <a:t>none</a:t>
            </a:r>
            <a:r>
              <a:rPr lang="ru-RU" dirty="0"/>
              <a:t>: Нон,- это сетевой драйвер, который умеет отключать всю сеть для контейнеров. Обычно используется в сочетании с пользовательским сетевым драйвером.</a:t>
            </a:r>
          </a:p>
        </p:txBody>
      </p:sp>
    </p:spTree>
    <p:extLst>
      <p:ext uri="{BB962C8B-B14F-4D97-AF65-F5344CB8AC3E}">
        <p14:creationId xmlns:p14="http://schemas.microsoft.com/office/powerpoint/2010/main" val="41214441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28114" y="1845734"/>
            <a:ext cx="3927566"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en-US" dirty="0" smtClean="0"/>
              <a:t>Docker networking</a:t>
            </a:r>
            <a:r>
              <a:rPr lang="ru-RU" dirty="0" smtClean="0"/>
              <a:t> - </a:t>
            </a:r>
            <a:r>
              <a:rPr lang="en-US" dirty="0" smtClean="0">
                <a:solidFill>
                  <a:schemeClr val="tx1"/>
                </a:solidFill>
              </a:rPr>
              <a:t>B</a:t>
            </a:r>
            <a:r>
              <a:rPr lang="ru-RU" dirty="0" err="1" smtClean="0">
                <a:solidFill>
                  <a:schemeClr val="tx1"/>
                </a:solidFill>
              </a:rPr>
              <a:t>ridge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1360450"/>
            <a:ext cx="5873159" cy="5497550"/>
          </a:xfrm>
          <a:prstGeom prst="rect">
            <a:avLst/>
          </a:prstGeom>
        </p:spPr>
      </p:pic>
    </p:spTree>
    <p:extLst>
      <p:ext uri="{BB962C8B-B14F-4D97-AF65-F5344CB8AC3E}">
        <p14:creationId xmlns:p14="http://schemas.microsoft.com/office/powerpoint/2010/main" val="11428089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en-US" dirty="0" smtClean="0"/>
              <a:t>Docker networking - Host</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9820"/>
            <a:ext cx="8330444" cy="5248180"/>
          </a:xfrm>
          <a:prstGeom prst="rect">
            <a:avLst/>
          </a:prstGeom>
        </p:spPr>
      </p:pic>
    </p:spTree>
    <p:extLst>
      <p:ext uri="{BB962C8B-B14F-4D97-AF65-F5344CB8AC3E}">
        <p14:creationId xmlns:p14="http://schemas.microsoft.com/office/powerpoint/2010/main" val="23388050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03477"/>
            <a:ext cx="10058400" cy="814832"/>
          </a:xfrm>
        </p:spPr>
        <p:txBody>
          <a:bodyPr>
            <a:normAutofit/>
          </a:bodyPr>
          <a:lstStyle/>
          <a:p>
            <a:r>
              <a:rPr lang="en-US" dirty="0" smtClean="0"/>
              <a:t>Docker networking - Overlay</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87" y="1934437"/>
            <a:ext cx="8677541" cy="4570272"/>
          </a:xfrm>
          <a:prstGeom prst="rect">
            <a:avLst/>
          </a:prstGeom>
        </p:spPr>
      </p:pic>
    </p:spTree>
    <p:extLst>
      <p:ext uri="{BB962C8B-B14F-4D97-AF65-F5344CB8AC3E}">
        <p14:creationId xmlns:p14="http://schemas.microsoft.com/office/powerpoint/2010/main" val="36611970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224444" y="0"/>
            <a:ext cx="10058400" cy="706583"/>
          </a:xfrm>
        </p:spPr>
        <p:txBody>
          <a:bodyPr>
            <a:normAutofit fontScale="90000"/>
          </a:bodyPr>
          <a:lstStyle/>
          <a:p>
            <a:r>
              <a:rPr lang="en-US" dirty="0" smtClean="0"/>
              <a:t>Docker networking - </a:t>
            </a:r>
            <a:r>
              <a:rPr lang="en-US" dirty="0" err="1"/>
              <a:t>Macvlan</a:t>
            </a:r>
            <a:r>
              <a:rPr lang="en-US" b="1" dirty="0"/>
              <a:t> </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3" y="706583"/>
            <a:ext cx="6030883" cy="6137436"/>
          </a:xfrm>
          <a:prstGeom prst="rect">
            <a:avLst/>
          </a:prstGeom>
        </p:spPr>
      </p:pic>
    </p:spTree>
    <p:extLst>
      <p:ext uri="{BB962C8B-B14F-4D97-AF65-F5344CB8AC3E}">
        <p14:creationId xmlns:p14="http://schemas.microsoft.com/office/powerpoint/2010/main" val="13731793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3"/>
            <a:ext cx="10058400" cy="984635"/>
          </a:xfrm>
        </p:spPr>
        <p:txBody>
          <a:bodyPr>
            <a:normAutofit/>
          </a:bodyPr>
          <a:lstStyle/>
          <a:p>
            <a:r>
              <a:rPr lang="en-US" dirty="0" smtClean="0"/>
              <a:t>Docker networking - None</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2660978" y="3043239"/>
            <a:ext cx="6096000" cy="369332"/>
          </a:xfrm>
          <a:prstGeom prst="rect">
            <a:avLst/>
          </a:prstGeom>
        </p:spPr>
        <p:txBody>
          <a:bodyPr>
            <a:spAutoFit/>
          </a:bodyPr>
          <a:lstStyle/>
          <a:p>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27" y="1433945"/>
            <a:ext cx="4921214" cy="5048623"/>
          </a:xfrm>
          <a:prstGeom prst="rect">
            <a:avLst/>
          </a:prstGeom>
        </p:spPr>
      </p:pic>
      <p:sp>
        <p:nvSpPr>
          <p:cNvPr id="6" name="Прямоугольник 5"/>
          <p:cNvSpPr/>
          <p:nvPr/>
        </p:nvSpPr>
        <p:spPr>
          <a:xfrm>
            <a:off x="3303170" y="3751968"/>
            <a:ext cx="8500340" cy="584775"/>
          </a:xfrm>
          <a:prstGeom prst="rect">
            <a:avLst/>
          </a:prstGeom>
        </p:spPr>
        <p:txBody>
          <a:bodyPr wrap="none">
            <a:spAutoFit/>
          </a:bodyPr>
          <a:lstStyle/>
          <a:p>
            <a:r>
              <a:rPr lang="ru-RU" sz="3200" dirty="0" err="1"/>
              <a:t>docker</a:t>
            </a:r>
            <a:r>
              <a:rPr lang="ru-RU" sz="3200" dirty="0"/>
              <a:t> </a:t>
            </a:r>
            <a:r>
              <a:rPr lang="ru-RU" sz="3200" dirty="0" err="1"/>
              <a:t>run</a:t>
            </a:r>
            <a:r>
              <a:rPr lang="ru-RU" sz="3200" dirty="0"/>
              <a:t> --</a:t>
            </a:r>
            <a:r>
              <a:rPr lang="ru-RU" sz="3200" dirty="0" err="1"/>
              <a:t>network</a:t>
            </a:r>
            <a:r>
              <a:rPr lang="ru-RU" sz="3200" dirty="0"/>
              <a:t> </a:t>
            </a:r>
            <a:r>
              <a:rPr lang="ru-RU" sz="3200" b="1" dirty="0" err="1"/>
              <a:t>none</a:t>
            </a:r>
            <a:r>
              <a:rPr lang="ru-RU" sz="3200" dirty="0"/>
              <a:t> </a:t>
            </a:r>
            <a:r>
              <a:rPr lang="ru-RU" sz="3200" dirty="0" err="1"/>
              <a:t>docker</a:t>
            </a:r>
            <a:r>
              <a:rPr lang="ru-RU" sz="3200" dirty="0"/>
              <a:t>/</a:t>
            </a:r>
            <a:r>
              <a:rPr lang="ru-RU" sz="3200" dirty="0" err="1"/>
              <a:t>getting-started</a:t>
            </a:r>
            <a:endParaRPr lang="ru-RU" sz="3200" dirty="0"/>
          </a:p>
        </p:txBody>
      </p:sp>
      <p:sp>
        <p:nvSpPr>
          <p:cNvPr id="7" name="Прямоугольник 6"/>
          <p:cNvSpPr/>
          <p:nvPr/>
        </p:nvSpPr>
        <p:spPr>
          <a:xfrm>
            <a:off x="3332022" y="3239585"/>
            <a:ext cx="7754752" cy="584775"/>
          </a:xfrm>
          <a:prstGeom prst="rect">
            <a:avLst/>
          </a:prstGeom>
        </p:spPr>
        <p:txBody>
          <a:bodyPr wrap="none">
            <a:spAutoFit/>
          </a:bodyPr>
          <a:lstStyle/>
          <a:p>
            <a:r>
              <a:rPr lang="ru-RU" sz="3200" dirty="0" err="1"/>
              <a:t>docker</a:t>
            </a:r>
            <a:r>
              <a:rPr lang="ru-RU" sz="3200" dirty="0"/>
              <a:t> </a:t>
            </a:r>
            <a:r>
              <a:rPr lang="ru-RU" sz="3200" dirty="0" err="1"/>
              <a:t>run</a:t>
            </a:r>
            <a:r>
              <a:rPr lang="ru-RU" sz="3200" dirty="0"/>
              <a:t> --</a:t>
            </a:r>
            <a:r>
              <a:rPr lang="ru-RU" sz="3200" dirty="0" err="1"/>
              <a:t>network</a:t>
            </a:r>
            <a:r>
              <a:rPr lang="ru-RU" sz="3200" dirty="0"/>
              <a:t> </a:t>
            </a:r>
            <a:r>
              <a:rPr lang="ru-RU" sz="3200" b="1" dirty="0" err="1"/>
              <a:t>none</a:t>
            </a:r>
            <a:r>
              <a:rPr lang="ru-RU" sz="3200" dirty="0"/>
              <a:t> </a:t>
            </a:r>
            <a:r>
              <a:rPr lang="en-US" sz="3200" dirty="0" smtClean="0"/>
              <a:t>&lt;</a:t>
            </a:r>
            <a:r>
              <a:rPr lang="en-US" sz="3200" dirty="0" err="1" smtClean="0"/>
              <a:t>containerName</a:t>
            </a:r>
            <a:r>
              <a:rPr lang="en-US" sz="3200" dirty="0" smtClean="0"/>
              <a:t>&gt;</a:t>
            </a:r>
            <a:endParaRPr lang="ru-RU" sz="3200" dirty="0"/>
          </a:p>
        </p:txBody>
      </p:sp>
    </p:spTree>
    <p:extLst>
      <p:ext uri="{BB962C8B-B14F-4D97-AF65-F5344CB8AC3E}">
        <p14:creationId xmlns:p14="http://schemas.microsoft.com/office/powerpoint/2010/main" val="28187897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83325546"/>
              </p:ext>
            </p:extLst>
          </p:nvPr>
        </p:nvGraphicFramePr>
        <p:xfrm>
          <a:off x="531237" y="1346254"/>
          <a:ext cx="10815635" cy="579120"/>
        </p:xfrm>
        <a:graphic>
          <a:graphicData uri="http://schemas.openxmlformats.org/drawingml/2006/table">
            <a:tbl>
              <a:tblPr bandRow="1">
                <a:tableStyleId>{5C22544A-7EE6-4342-B048-85BDC9FD1C3A}</a:tableStyleId>
              </a:tblPr>
              <a:tblGrid>
                <a:gridCol w="3458872">
                  <a:extLst>
                    <a:ext uri="{9D8B030D-6E8A-4147-A177-3AD203B41FA5}">
                      <a16:colId xmlns:a16="http://schemas.microsoft.com/office/drawing/2014/main" val="20000"/>
                    </a:ext>
                  </a:extLst>
                </a:gridCol>
                <a:gridCol w="7356763">
                  <a:extLst>
                    <a:ext uri="{9D8B030D-6E8A-4147-A177-3AD203B41FA5}">
                      <a16:colId xmlns:a16="http://schemas.microsoft.com/office/drawing/2014/main" val="20001"/>
                    </a:ext>
                  </a:extLst>
                </a:gridCol>
              </a:tblGrid>
              <a:tr h="370840">
                <a:tc>
                  <a:txBody>
                    <a:bodyPr/>
                    <a:lstStyle/>
                    <a:p>
                      <a:r>
                        <a:rPr lang="en-US" sz="3200" dirty="0" err="1" smtClean="0"/>
                        <a:t>docker</a:t>
                      </a:r>
                      <a:r>
                        <a:rPr lang="en-US" sz="3200" dirty="0" smtClean="0"/>
                        <a:t> network</a:t>
                      </a:r>
                      <a:endParaRPr lang="ru-RU" sz="3200" dirty="0"/>
                    </a:p>
                  </a:txBody>
                  <a:tcPr/>
                </a:tc>
                <a:tc>
                  <a:txBody>
                    <a:bodyPr/>
                    <a:lstStyle/>
                    <a:p>
                      <a:r>
                        <a:rPr lang="ru-RU" sz="3200" dirty="0" smtClean="0"/>
                        <a:t>Справка</a:t>
                      </a:r>
                      <a:r>
                        <a:rPr lang="ru-RU" sz="3200" baseline="0" dirty="0" smtClean="0"/>
                        <a:t> о командах</a:t>
                      </a:r>
                      <a:endParaRPr lang="ru-RU" sz="3200" dirty="0"/>
                    </a:p>
                  </a:txBody>
                  <a:tcPr/>
                </a:tc>
                <a:extLst>
                  <a:ext uri="{0D108BD9-81ED-4DB2-BD59-A6C34878D82A}">
                    <a16:rowId xmlns:a16="http://schemas.microsoft.com/office/drawing/2014/main" val="10000"/>
                  </a:ext>
                </a:extLst>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74" y="2078444"/>
            <a:ext cx="11629441" cy="4258317"/>
          </a:xfrm>
          <a:prstGeom prst="rect">
            <a:avLst/>
          </a:prstGeom>
        </p:spPr>
      </p:pic>
    </p:spTree>
    <p:extLst>
      <p:ext uri="{BB962C8B-B14F-4D97-AF65-F5344CB8AC3E}">
        <p14:creationId xmlns:p14="http://schemas.microsoft.com/office/powerpoint/2010/main" val="10698849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939039301"/>
              </p:ext>
            </p:extLst>
          </p:nvPr>
        </p:nvGraphicFramePr>
        <p:xfrm>
          <a:off x="531237" y="1994886"/>
          <a:ext cx="10815635" cy="579120"/>
        </p:xfrm>
        <a:graphic>
          <a:graphicData uri="http://schemas.openxmlformats.org/drawingml/2006/table">
            <a:tbl>
              <a:tblPr bandRow="1">
                <a:tableStyleId>{5C22544A-7EE6-4342-B048-85BDC9FD1C3A}</a:tableStyleId>
              </a:tblPr>
              <a:tblGrid>
                <a:gridCol w="3458872">
                  <a:extLst>
                    <a:ext uri="{9D8B030D-6E8A-4147-A177-3AD203B41FA5}">
                      <a16:colId xmlns:a16="http://schemas.microsoft.com/office/drawing/2014/main" val="20000"/>
                    </a:ext>
                  </a:extLst>
                </a:gridCol>
                <a:gridCol w="7356763">
                  <a:extLst>
                    <a:ext uri="{9D8B030D-6E8A-4147-A177-3AD203B41FA5}">
                      <a16:colId xmlns:a16="http://schemas.microsoft.com/office/drawing/2014/main" val="20001"/>
                    </a:ext>
                  </a:extLst>
                </a:gridCol>
              </a:tblGrid>
              <a:tr h="370840">
                <a:tc>
                  <a:txBody>
                    <a:bodyPr/>
                    <a:lstStyle/>
                    <a:p>
                      <a:r>
                        <a:rPr lang="en-US" sz="3200" dirty="0" err="1" smtClean="0"/>
                        <a:t>docker</a:t>
                      </a:r>
                      <a:r>
                        <a:rPr lang="en-US" sz="3200" dirty="0" smtClean="0"/>
                        <a:t> network ls</a:t>
                      </a:r>
                      <a:endParaRPr lang="ru-RU" sz="3200" dirty="0"/>
                    </a:p>
                  </a:txBody>
                  <a:tcPr/>
                </a:tc>
                <a:tc>
                  <a:txBody>
                    <a:bodyPr/>
                    <a:lstStyle/>
                    <a:p>
                      <a:r>
                        <a:rPr lang="ru-RU" sz="3200" dirty="0" smtClean="0"/>
                        <a:t>Листинг всех сетей</a:t>
                      </a:r>
                      <a:r>
                        <a:rPr lang="ru-RU" sz="3200" baseline="0" dirty="0" smtClean="0"/>
                        <a:t> на текущем хосте</a:t>
                      </a:r>
                      <a:endParaRPr lang="ru-RU" sz="3200" dirty="0"/>
                    </a:p>
                  </a:txBody>
                  <a:tcPr/>
                </a:tc>
                <a:extLst>
                  <a:ext uri="{0D108BD9-81ED-4DB2-BD59-A6C34878D82A}">
                    <a16:rowId xmlns:a16="http://schemas.microsoft.com/office/drawing/2014/main" val="10000"/>
                  </a:ext>
                </a:extLst>
              </a:tr>
            </a:tbl>
          </a:graphicData>
        </a:graphic>
      </p:graphicFrame>
      <p:pic>
        <p:nvPicPr>
          <p:cNvPr id="6" name="Рисунок 5"/>
          <p:cNvPicPr>
            <a:picLocks noChangeAspect="1"/>
          </p:cNvPicPr>
          <p:nvPr/>
        </p:nvPicPr>
        <p:blipFill>
          <a:blip r:embed="rId3"/>
          <a:stretch>
            <a:fillRect/>
          </a:stretch>
        </p:blipFill>
        <p:spPr>
          <a:xfrm>
            <a:off x="531237" y="3021232"/>
            <a:ext cx="10374351" cy="2847862"/>
          </a:xfrm>
          <a:prstGeom prst="rect">
            <a:avLst/>
          </a:prstGeom>
        </p:spPr>
      </p:pic>
    </p:spTree>
    <p:extLst>
      <p:ext uri="{BB962C8B-B14F-4D97-AF65-F5344CB8AC3E}">
        <p14:creationId xmlns:p14="http://schemas.microsoft.com/office/powerpoint/2010/main" val="38268811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122750"/>
            <a:ext cx="11272836" cy="676447"/>
          </a:xfrm>
        </p:spPr>
        <p:txBody>
          <a:bodyPr>
            <a:normAutofit fontScale="90000"/>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225932471"/>
              </p:ext>
            </p:extLst>
          </p:nvPr>
        </p:nvGraphicFramePr>
        <p:xfrm>
          <a:off x="531237" y="874822"/>
          <a:ext cx="11272836" cy="944880"/>
        </p:xfrm>
        <a:graphic>
          <a:graphicData uri="http://schemas.openxmlformats.org/drawingml/2006/table">
            <a:tbl>
              <a:tblPr bandRow="1">
                <a:tableStyleId>{5C22544A-7EE6-4342-B048-85BDC9FD1C3A}</a:tableStyleId>
              </a:tblPr>
              <a:tblGrid>
                <a:gridCol w="6472236">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r>
                        <a:rPr lang="en-US" sz="2800" dirty="0" err="1" smtClean="0"/>
                        <a:t>docker</a:t>
                      </a:r>
                      <a:r>
                        <a:rPr lang="en-US" sz="2800" dirty="0" smtClean="0"/>
                        <a:t> network inspect</a:t>
                      </a:r>
                      <a:r>
                        <a:rPr lang="en-US" sz="2800" baseline="0" dirty="0" smtClean="0"/>
                        <a:t> &lt;</a:t>
                      </a:r>
                      <a:r>
                        <a:rPr lang="en-US" sz="2800" baseline="0" dirty="0" err="1" smtClean="0"/>
                        <a:t>networkType</a:t>
                      </a:r>
                      <a:r>
                        <a:rPr lang="en-US" sz="2800" baseline="0" dirty="0" smtClean="0"/>
                        <a:t>&gt;</a:t>
                      </a:r>
                      <a:r>
                        <a:rPr lang="ru-RU" sz="2800" dirty="0" smtClean="0"/>
                        <a:t> </a:t>
                      </a:r>
                      <a:endParaRPr lang="ru-RU" sz="2800" dirty="0"/>
                    </a:p>
                  </a:txBody>
                  <a:tcPr/>
                </a:tc>
                <a:tc>
                  <a:txBody>
                    <a:bodyPr/>
                    <a:lstStyle/>
                    <a:p>
                      <a:r>
                        <a:rPr lang="ru-RU" sz="2800" b="0" i="0" kern="1200" dirty="0" smtClean="0">
                          <a:solidFill>
                            <a:schemeClr val="dk1"/>
                          </a:solidFill>
                          <a:effectLst/>
                          <a:latin typeface="+mn-lt"/>
                          <a:ea typeface="+mn-ea"/>
                          <a:cs typeface="+mn-cs"/>
                        </a:rPr>
                        <a:t>получить все подробности о типе сети</a:t>
                      </a:r>
                      <a:endParaRPr lang="ru-RU" sz="2800" dirty="0"/>
                    </a:p>
                  </a:txBody>
                  <a:tcPr/>
                </a:tc>
                <a:extLst>
                  <a:ext uri="{0D108BD9-81ED-4DB2-BD59-A6C34878D82A}">
                    <a16:rowId xmlns:a16="http://schemas.microsoft.com/office/drawing/2014/main" val="10000"/>
                  </a:ext>
                </a:extLst>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7" y="1795467"/>
            <a:ext cx="8961627" cy="5062533"/>
          </a:xfrm>
          <a:prstGeom prst="rect">
            <a:avLst/>
          </a:prstGeom>
        </p:spPr>
      </p:pic>
    </p:spTree>
    <p:extLst>
      <p:ext uri="{BB962C8B-B14F-4D97-AF65-F5344CB8AC3E}">
        <p14:creationId xmlns:p14="http://schemas.microsoft.com/office/powerpoint/2010/main" val="16877795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122750"/>
            <a:ext cx="11272836" cy="676447"/>
          </a:xfrm>
        </p:spPr>
        <p:txBody>
          <a:bodyPr>
            <a:normAutofit fontScale="90000"/>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293172042"/>
              </p:ext>
            </p:extLst>
          </p:nvPr>
        </p:nvGraphicFramePr>
        <p:xfrm>
          <a:off x="531237" y="874822"/>
          <a:ext cx="10815635" cy="944880"/>
        </p:xfrm>
        <a:graphic>
          <a:graphicData uri="http://schemas.openxmlformats.org/drawingml/2006/table">
            <a:tbl>
              <a:tblPr bandRow="1">
                <a:tableStyleId>{5C22544A-7EE6-4342-B048-85BDC9FD1C3A}</a:tableStyleId>
              </a:tblPr>
              <a:tblGrid>
                <a:gridCol w="6285199">
                  <a:extLst>
                    <a:ext uri="{9D8B030D-6E8A-4147-A177-3AD203B41FA5}">
                      <a16:colId xmlns:a16="http://schemas.microsoft.com/office/drawing/2014/main" val="20000"/>
                    </a:ext>
                  </a:extLst>
                </a:gridCol>
                <a:gridCol w="4530436">
                  <a:extLst>
                    <a:ext uri="{9D8B030D-6E8A-4147-A177-3AD203B41FA5}">
                      <a16:colId xmlns:a16="http://schemas.microsoft.com/office/drawing/2014/main" val="20001"/>
                    </a:ext>
                  </a:extLst>
                </a:gridCol>
              </a:tblGrid>
              <a:tr h="370840">
                <a:tc>
                  <a:txBody>
                    <a:bodyPr/>
                    <a:lstStyle/>
                    <a:p>
                      <a:r>
                        <a:rPr lang="en-US" sz="3200" dirty="0" err="1" smtClean="0"/>
                        <a:t>docker</a:t>
                      </a:r>
                      <a:r>
                        <a:rPr lang="en-US" sz="3200" dirty="0" smtClean="0"/>
                        <a:t> network inspect</a:t>
                      </a:r>
                      <a:r>
                        <a:rPr lang="en-US" sz="3200" baseline="0" dirty="0" smtClean="0"/>
                        <a:t> &lt;network&gt;</a:t>
                      </a:r>
                      <a:r>
                        <a:rPr lang="ru-RU" sz="3200" dirty="0" smtClean="0"/>
                        <a:t> </a:t>
                      </a:r>
                      <a:endParaRPr lang="ru-RU" sz="3200" dirty="0"/>
                    </a:p>
                  </a:txBody>
                  <a:tcPr/>
                </a:tc>
                <a:tc>
                  <a:txBody>
                    <a:bodyPr/>
                    <a:lstStyle/>
                    <a:p>
                      <a:r>
                        <a:rPr lang="ru-RU" sz="2800" b="0" i="0" kern="1200" dirty="0" smtClean="0">
                          <a:solidFill>
                            <a:schemeClr val="dk1"/>
                          </a:solidFill>
                          <a:effectLst/>
                          <a:latin typeface="+mn-lt"/>
                          <a:ea typeface="+mn-ea"/>
                          <a:cs typeface="+mn-cs"/>
                        </a:rPr>
                        <a:t>получить все подробности о типе сети</a:t>
                      </a:r>
                      <a:endParaRPr lang="ru-RU" sz="2800" dirty="0"/>
                    </a:p>
                  </a:txBody>
                  <a:tcPr/>
                </a:tc>
                <a:extLst>
                  <a:ext uri="{0D108BD9-81ED-4DB2-BD59-A6C34878D82A}">
                    <a16:rowId xmlns:a16="http://schemas.microsoft.com/office/drawing/2014/main" val="10000"/>
                  </a:ext>
                </a:extLst>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 y="1749418"/>
            <a:ext cx="7449025" cy="5108582"/>
          </a:xfrm>
          <a:prstGeom prst="rect">
            <a:avLst/>
          </a:prstGeom>
        </p:spPr>
      </p:pic>
    </p:spTree>
    <p:extLst>
      <p:ext uri="{BB962C8B-B14F-4D97-AF65-F5344CB8AC3E}">
        <p14:creationId xmlns:p14="http://schemas.microsoft.com/office/powerpoint/2010/main" val="535875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389994" y="1955869"/>
            <a:ext cx="11194676" cy="4929961"/>
          </a:xfrm>
        </p:spPr>
        <p:txBody>
          <a:bodyPr>
            <a:noAutofit/>
          </a:bodyPr>
          <a:lstStyle/>
          <a:p>
            <a:r>
              <a:rPr lang="ru-RU" sz="3200" dirty="0" smtClean="0"/>
              <a:t>● Улучшение </a:t>
            </a:r>
            <a:r>
              <a:rPr lang="ru-RU" sz="3200" dirty="0" err="1"/>
              <a:t>портируемости</a:t>
            </a:r>
            <a:r>
              <a:rPr lang="ru-RU" sz="3200" dirty="0"/>
              <a:t> приложений - возможность</a:t>
            </a:r>
          </a:p>
          <a:p>
            <a:r>
              <a:rPr lang="ru-RU" sz="3200" dirty="0"/>
              <a:t>запуска практически везде</a:t>
            </a:r>
          </a:p>
          <a:p>
            <a:r>
              <a:rPr lang="ru-RU" sz="3200" dirty="0"/>
              <a:t>● Защита системы</a:t>
            </a:r>
          </a:p>
          <a:p>
            <a:r>
              <a:rPr lang="ru-RU" sz="3200" dirty="0"/>
              <a:t>● Организованность зависимостей - мы всегда будем знать</a:t>
            </a:r>
          </a:p>
          <a:p>
            <a:r>
              <a:rPr lang="ru-RU" sz="3200" dirty="0"/>
              <a:t>что у нас стоит внутри </a:t>
            </a:r>
            <a:r>
              <a:rPr lang="ru-RU" sz="3200" dirty="0" smtClean="0"/>
              <a:t>контейнера</a:t>
            </a:r>
          </a:p>
          <a:p>
            <a:r>
              <a:rPr lang="ru-RU" sz="3200" dirty="0"/>
              <a:t>● </a:t>
            </a:r>
            <a:r>
              <a:rPr lang="ru-RU" sz="3200" dirty="0" smtClean="0"/>
              <a:t>Легковесность</a:t>
            </a:r>
          </a:p>
          <a:p>
            <a:r>
              <a:rPr lang="ru-RU" sz="3200" dirty="0" smtClean="0"/>
              <a:t>● Масштабируемость</a:t>
            </a:r>
            <a:endParaRPr lang="ru-RU" sz="3200" dirty="0" smtClean="0"/>
          </a:p>
        </p:txBody>
      </p:sp>
      <p:sp>
        <p:nvSpPr>
          <p:cNvPr id="4" name="Content Placeholder 4"/>
          <p:cNvSpPr txBox="1">
            <a:spLocks/>
          </p:cNvSpPr>
          <p:nvPr/>
        </p:nvSpPr>
        <p:spPr>
          <a:xfrm>
            <a:off x="529142" y="4633008"/>
            <a:ext cx="11194676" cy="2451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ru-RU" sz="3200" dirty="0" smtClean="0"/>
          </a:p>
        </p:txBody>
      </p:sp>
    </p:spTree>
    <p:extLst>
      <p:ext uri="{BB962C8B-B14F-4D97-AF65-F5344CB8AC3E}">
        <p14:creationId xmlns:p14="http://schemas.microsoft.com/office/powerpoint/2010/main" val="16102955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862592541"/>
              </p:ext>
            </p:extLst>
          </p:nvPr>
        </p:nvGraphicFramePr>
        <p:xfrm>
          <a:off x="633593" y="1347580"/>
          <a:ext cx="11190755" cy="1463040"/>
        </p:xfrm>
        <a:graphic>
          <a:graphicData uri="http://schemas.openxmlformats.org/drawingml/2006/table">
            <a:tbl>
              <a:tblPr bandRow="1">
                <a:tableStyleId>{5C22544A-7EE6-4342-B048-85BDC9FD1C3A}</a:tableStyleId>
              </a:tblPr>
              <a:tblGrid>
                <a:gridCol w="7055174">
                  <a:extLst>
                    <a:ext uri="{9D8B030D-6E8A-4147-A177-3AD203B41FA5}">
                      <a16:colId xmlns:a16="http://schemas.microsoft.com/office/drawing/2014/main" val="20000"/>
                    </a:ext>
                  </a:extLst>
                </a:gridCol>
                <a:gridCol w="4135581">
                  <a:extLst>
                    <a:ext uri="{9D8B030D-6E8A-4147-A177-3AD203B41FA5}">
                      <a16:colId xmlns:a16="http://schemas.microsoft.com/office/drawing/2014/main" val="20001"/>
                    </a:ext>
                  </a:extLst>
                </a:gridCol>
              </a:tblGrid>
              <a:tr h="370840">
                <a:tc>
                  <a:txBody>
                    <a:bodyPr/>
                    <a:lstStyle/>
                    <a:p>
                      <a:r>
                        <a:rPr lang="en-US" sz="2800" dirty="0" err="1" smtClean="0"/>
                        <a:t>docker</a:t>
                      </a:r>
                      <a:r>
                        <a:rPr lang="en-US" sz="2800" dirty="0" smtClean="0"/>
                        <a:t> network create –driver</a:t>
                      </a:r>
                      <a:r>
                        <a:rPr lang="ru-RU" sz="2800" dirty="0" smtClean="0"/>
                        <a:t> </a:t>
                      </a:r>
                      <a:r>
                        <a:rPr lang="en-US" sz="2800" dirty="0" smtClean="0"/>
                        <a:t>&lt;</a:t>
                      </a:r>
                      <a:r>
                        <a:rPr lang="en-US" sz="2800" dirty="0" err="1" smtClean="0"/>
                        <a:t>networkType</a:t>
                      </a:r>
                      <a:r>
                        <a:rPr lang="en-US" sz="2800" dirty="0" smtClean="0"/>
                        <a:t>&gt;</a:t>
                      </a:r>
                      <a:r>
                        <a:rPr lang="en-US" sz="2800" baseline="0" dirty="0" smtClean="0"/>
                        <a:t> </a:t>
                      </a:r>
                      <a:r>
                        <a:rPr lang="en-US" sz="2800" dirty="0" smtClean="0"/>
                        <a:t>&lt;</a:t>
                      </a:r>
                      <a:r>
                        <a:rPr lang="en-US" sz="2800" dirty="0" err="1" smtClean="0"/>
                        <a:t>networkName</a:t>
                      </a:r>
                      <a:r>
                        <a:rPr lang="en-US" sz="2800" dirty="0" smtClean="0"/>
                        <a:t>&gt;</a:t>
                      </a:r>
                      <a:endParaRPr lang="ru-RU" sz="2800" dirty="0"/>
                    </a:p>
                  </a:txBody>
                  <a:tcPr/>
                </a:tc>
                <a:tc>
                  <a:txBody>
                    <a:bodyPr/>
                    <a:lstStyle/>
                    <a:p>
                      <a:r>
                        <a:rPr lang="ru-RU" sz="2800" b="0" i="0" kern="1200" dirty="0" smtClean="0">
                          <a:solidFill>
                            <a:schemeClr val="dk1"/>
                          </a:solidFill>
                          <a:effectLst/>
                          <a:latin typeface="+mn-lt"/>
                          <a:ea typeface="+mn-ea"/>
                          <a:cs typeface="+mn-cs"/>
                        </a:rPr>
                        <a:t>Создать</a:t>
                      </a:r>
                      <a:r>
                        <a:rPr lang="ru-RU" sz="2800" b="0" i="0" kern="1200" baseline="0" dirty="0" smtClean="0">
                          <a:solidFill>
                            <a:schemeClr val="dk1"/>
                          </a:solidFill>
                          <a:effectLst/>
                          <a:latin typeface="+mn-lt"/>
                          <a:ea typeface="+mn-ea"/>
                          <a:cs typeface="+mn-cs"/>
                        </a:rPr>
                        <a:t> сеть</a:t>
                      </a:r>
                      <a:endParaRPr lang="ru-RU" sz="28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smtClean="0"/>
                        <a:t>docker</a:t>
                      </a:r>
                      <a:r>
                        <a:rPr lang="en-US" sz="2800" dirty="0" smtClean="0"/>
                        <a:t> network create &lt;</a:t>
                      </a:r>
                      <a:r>
                        <a:rPr lang="en-US" sz="2800" dirty="0" err="1" smtClean="0"/>
                        <a:t>networkName</a:t>
                      </a:r>
                      <a:r>
                        <a:rPr lang="en-US" sz="2800" dirty="0" smtClean="0"/>
                        <a:t>&gt;</a:t>
                      </a:r>
                      <a:endParaRPr lang="ru-RU" sz="2800" dirty="0" smtClean="0"/>
                    </a:p>
                  </a:txBody>
                  <a:tcPr/>
                </a:tc>
                <a:tc>
                  <a:txBody>
                    <a:bodyPr/>
                    <a:lstStyle/>
                    <a:p>
                      <a:r>
                        <a:rPr lang="ru-RU" sz="2800" dirty="0" smtClean="0"/>
                        <a:t>По</a:t>
                      </a:r>
                      <a:r>
                        <a:rPr lang="ru-RU" sz="2800" baseline="0" dirty="0" smtClean="0"/>
                        <a:t> умолчанию </a:t>
                      </a:r>
                      <a:r>
                        <a:rPr lang="en-US" sz="2800" dirty="0" smtClean="0"/>
                        <a:t>bridge </a:t>
                      </a:r>
                      <a:endParaRPr lang="ru-RU" sz="2800" dirty="0"/>
                    </a:p>
                  </a:txBody>
                  <a:tcPr/>
                </a:tc>
                <a:extLst>
                  <a:ext uri="{0D108BD9-81ED-4DB2-BD59-A6C34878D82A}">
                    <a16:rowId xmlns:a16="http://schemas.microsoft.com/office/drawing/2014/main" val="10001"/>
                  </a:ext>
                </a:extLst>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 y="4066618"/>
            <a:ext cx="11428489" cy="2791382"/>
          </a:xfrm>
          <a:prstGeom prst="rect">
            <a:avLst/>
          </a:prstGeom>
        </p:spPr>
      </p:pic>
      <p:sp>
        <p:nvSpPr>
          <p:cNvPr id="8" name="TextBox 7"/>
          <p:cNvSpPr txBox="1"/>
          <p:nvPr/>
        </p:nvSpPr>
        <p:spPr>
          <a:xfrm>
            <a:off x="323420" y="3392309"/>
            <a:ext cx="6783973" cy="523220"/>
          </a:xfrm>
          <a:prstGeom prst="rect">
            <a:avLst/>
          </a:prstGeom>
          <a:noFill/>
        </p:spPr>
        <p:txBody>
          <a:bodyPr wrap="none" rtlCol="0">
            <a:spAutoFit/>
          </a:bodyPr>
          <a:lstStyle/>
          <a:p>
            <a:r>
              <a:rPr lang="en-US" sz="2800" dirty="0" err="1" smtClean="0"/>
              <a:t>networkType</a:t>
            </a:r>
            <a:r>
              <a:rPr lang="en-US" sz="2800" dirty="0" smtClean="0"/>
              <a:t> = bridge | overlay | host | none</a:t>
            </a:r>
            <a:endParaRPr lang="ru-RU" sz="2800" dirty="0"/>
          </a:p>
        </p:txBody>
      </p:sp>
    </p:spTree>
    <p:extLst>
      <p:ext uri="{BB962C8B-B14F-4D97-AF65-F5344CB8AC3E}">
        <p14:creationId xmlns:p14="http://schemas.microsoft.com/office/powerpoint/2010/main" val="41178565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633900921"/>
              </p:ext>
            </p:extLst>
          </p:nvPr>
        </p:nvGraphicFramePr>
        <p:xfrm>
          <a:off x="531237" y="1994886"/>
          <a:ext cx="10815635" cy="944880"/>
        </p:xfrm>
        <a:graphic>
          <a:graphicData uri="http://schemas.openxmlformats.org/drawingml/2006/table">
            <a:tbl>
              <a:tblPr bandRow="1">
                <a:tableStyleId>{5C22544A-7EE6-4342-B048-85BDC9FD1C3A}</a:tableStyleId>
              </a:tblPr>
              <a:tblGrid>
                <a:gridCol w="5869563">
                  <a:extLst>
                    <a:ext uri="{9D8B030D-6E8A-4147-A177-3AD203B41FA5}">
                      <a16:colId xmlns:a16="http://schemas.microsoft.com/office/drawing/2014/main" val="20000"/>
                    </a:ext>
                  </a:extLst>
                </a:gridCol>
                <a:gridCol w="4946072">
                  <a:extLst>
                    <a:ext uri="{9D8B030D-6E8A-4147-A177-3AD203B41FA5}">
                      <a16:colId xmlns:a16="http://schemas.microsoft.com/office/drawing/2014/main" val="20001"/>
                    </a:ext>
                  </a:extLst>
                </a:gridCol>
              </a:tblGrid>
              <a:tr h="370840">
                <a:tc>
                  <a:txBody>
                    <a:bodyPr/>
                    <a:lstStyle/>
                    <a:p>
                      <a:r>
                        <a:rPr lang="en-US" sz="2800" dirty="0" err="1" smtClean="0"/>
                        <a:t>docker</a:t>
                      </a:r>
                      <a:r>
                        <a:rPr lang="en-US" sz="2800" dirty="0" smtClean="0"/>
                        <a:t> run -it -d --network=&lt;</a:t>
                      </a:r>
                      <a:r>
                        <a:rPr lang="en-US" sz="2800" dirty="0" err="1" smtClean="0"/>
                        <a:t>networkName</a:t>
                      </a:r>
                      <a:r>
                        <a:rPr lang="en-US" sz="2800" dirty="0" smtClean="0"/>
                        <a:t>&gt; </a:t>
                      </a:r>
                      <a:r>
                        <a:rPr lang="en-US" sz="2800" dirty="0" err="1" smtClean="0"/>
                        <a:t>httpd</a:t>
                      </a:r>
                      <a:endParaRPr lang="ru-RU" sz="2800" dirty="0"/>
                    </a:p>
                  </a:txBody>
                  <a:tcPr/>
                </a:tc>
                <a:tc>
                  <a:txBody>
                    <a:bodyPr/>
                    <a:lstStyle/>
                    <a:p>
                      <a:r>
                        <a:rPr lang="ru-RU" sz="2800" dirty="0" smtClean="0"/>
                        <a:t>Запустить</a:t>
                      </a:r>
                      <a:r>
                        <a:rPr lang="ru-RU" sz="2800" baseline="0" dirty="0" smtClean="0"/>
                        <a:t> </a:t>
                      </a:r>
                      <a:r>
                        <a:rPr lang="en-US" sz="2800" baseline="0" dirty="0" smtClean="0"/>
                        <a:t>Docker</a:t>
                      </a:r>
                      <a:r>
                        <a:rPr lang="ru-RU" sz="2800" baseline="0" dirty="0" smtClean="0"/>
                        <a:t>-контейнер в созданной сети</a:t>
                      </a:r>
                      <a:endParaRPr lang="ru-RU" sz="2800" dirty="0"/>
                    </a:p>
                  </a:txBody>
                  <a:tcPr/>
                </a:tc>
                <a:extLst>
                  <a:ext uri="{0D108BD9-81ED-4DB2-BD59-A6C34878D82A}">
                    <a16:rowId xmlns:a16="http://schemas.microsoft.com/office/drawing/2014/main" val="10000"/>
                  </a:ext>
                </a:extLst>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4" y="3430257"/>
            <a:ext cx="12162717" cy="854314"/>
          </a:xfrm>
          <a:prstGeom prst="rect">
            <a:avLst/>
          </a:prstGeom>
        </p:spPr>
      </p:pic>
      <p:pic>
        <p:nvPicPr>
          <p:cNvPr id="7" name="Рисунок 6" descr="Вырезка экрана"/>
          <p:cNvPicPr>
            <a:picLocks noChangeAspect="1"/>
          </p:cNvPicPr>
          <p:nvPr/>
        </p:nvPicPr>
        <p:blipFill rotWithShape="1">
          <a:blip r:embed="rId4">
            <a:extLst>
              <a:ext uri="{28A0092B-C50C-407E-A947-70E740481C1C}">
                <a14:useLocalDpi xmlns:a14="http://schemas.microsoft.com/office/drawing/2010/main" val="0"/>
              </a:ext>
            </a:extLst>
          </a:blip>
          <a:srcRect b="21040"/>
          <a:stretch/>
        </p:blipFill>
        <p:spPr>
          <a:xfrm>
            <a:off x="24554" y="4321423"/>
            <a:ext cx="7685501" cy="1164977"/>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6807" y="4410020"/>
            <a:ext cx="4537336" cy="2447979"/>
          </a:xfrm>
          <a:prstGeom prst="rect">
            <a:avLst/>
          </a:prstGeom>
        </p:spPr>
      </p:pic>
    </p:spTree>
    <p:extLst>
      <p:ext uri="{BB962C8B-B14F-4D97-AF65-F5344CB8AC3E}">
        <p14:creationId xmlns:p14="http://schemas.microsoft.com/office/powerpoint/2010/main" val="38623800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510144" y="3043675"/>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302918086"/>
              </p:ext>
            </p:extLst>
          </p:nvPr>
        </p:nvGraphicFramePr>
        <p:xfrm>
          <a:off x="156117" y="1417830"/>
          <a:ext cx="11190755" cy="944880"/>
        </p:xfrm>
        <a:graphic>
          <a:graphicData uri="http://schemas.openxmlformats.org/drawingml/2006/table">
            <a:tbl>
              <a:tblPr bandRow="1">
                <a:tableStyleId>{5C22544A-7EE6-4342-B048-85BDC9FD1C3A}</a:tableStyleId>
              </a:tblPr>
              <a:tblGrid>
                <a:gridCol w="6701883">
                  <a:extLst>
                    <a:ext uri="{9D8B030D-6E8A-4147-A177-3AD203B41FA5}">
                      <a16:colId xmlns:a16="http://schemas.microsoft.com/office/drawing/2014/main" val="20000"/>
                    </a:ext>
                  </a:extLst>
                </a:gridCol>
                <a:gridCol w="4488872">
                  <a:extLst>
                    <a:ext uri="{9D8B030D-6E8A-4147-A177-3AD203B41FA5}">
                      <a16:colId xmlns:a16="http://schemas.microsoft.com/office/drawing/2014/main" val="20001"/>
                    </a:ext>
                  </a:extLst>
                </a:gridCol>
              </a:tblGrid>
              <a:tr h="370840">
                <a:tc>
                  <a:txBody>
                    <a:bodyPr/>
                    <a:lstStyle/>
                    <a:p>
                      <a:r>
                        <a:rPr lang="en-US" sz="2800" dirty="0" err="1" smtClean="0"/>
                        <a:t>docker</a:t>
                      </a:r>
                      <a:r>
                        <a:rPr lang="en-US" sz="2800" dirty="0" smtClean="0"/>
                        <a:t> network disconnect</a:t>
                      </a:r>
                      <a:r>
                        <a:rPr lang="ru-RU" sz="2800" dirty="0" smtClean="0"/>
                        <a:t> </a:t>
                      </a:r>
                      <a:r>
                        <a:rPr lang="en-US" sz="2800" dirty="0" smtClean="0"/>
                        <a:t>&lt;</a:t>
                      </a:r>
                      <a:r>
                        <a:rPr lang="en-US" sz="2800" dirty="0" err="1" smtClean="0"/>
                        <a:t>networkName</a:t>
                      </a:r>
                      <a:r>
                        <a:rPr lang="en-US" sz="2800" dirty="0" smtClean="0"/>
                        <a:t>&gt; &lt;</a:t>
                      </a:r>
                      <a:r>
                        <a:rPr lang="en-US" sz="2800" dirty="0" err="1" smtClean="0"/>
                        <a:t>containerName</a:t>
                      </a:r>
                      <a:r>
                        <a:rPr lang="en-US" sz="2800" dirty="0" smtClean="0"/>
                        <a:t>&gt; </a:t>
                      </a:r>
                      <a:endParaRPr lang="ru-RU" sz="2800" dirty="0"/>
                    </a:p>
                  </a:txBody>
                  <a:tcPr/>
                </a:tc>
                <a:tc>
                  <a:txBody>
                    <a:bodyPr/>
                    <a:lstStyle/>
                    <a:p>
                      <a:r>
                        <a:rPr lang="ru-RU" sz="2800" b="0" i="0" kern="1200" dirty="0" smtClean="0">
                          <a:solidFill>
                            <a:schemeClr val="dk1"/>
                          </a:solidFill>
                          <a:effectLst/>
                          <a:latin typeface="+mn-lt"/>
                          <a:ea typeface="+mn-ea"/>
                          <a:cs typeface="+mn-cs"/>
                        </a:rPr>
                        <a:t>отключить сеть от контейнера</a:t>
                      </a:r>
                      <a:endParaRPr lang="ru-RU" sz="2800" dirty="0"/>
                    </a:p>
                  </a:txBody>
                  <a:tcPr/>
                </a:tc>
                <a:extLst>
                  <a:ext uri="{0D108BD9-81ED-4DB2-BD59-A6C34878D82A}">
                    <a16:rowId xmlns:a16="http://schemas.microsoft.com/office/drawing/2014/main" val="10000"/>
                  </a:ext>
                </a:extLst>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11" y="2442431"/>
            <a:ext cx="10825055" cy="1859405"/>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1" y="4351937"/>
            <a:ext cx="4828078" cy="2470180"/>
          </a:xfrm>
          <a:prstGeom prst="rect">
            <a:avLst/>
          </a:prstGeom>
        </p:spPr>
      </p:pic>
    </p:spTree>
    <p:extLst>
      <p:ext uri="{BB962C8B-B14F-4D97-AF65-F5344CB8AC3E}">
        <p14:creationId xmlns:p14="http://schemas.microsoft.com/office/powerpoint/2010/main" val="12237645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523656736"/>
              </p:ext>
            </p:extLst>
          </p:nvPr>
        </p:nvGraphicFramePr>
        <p:xfrm>
          <a:off x="1" y="1994886"/>
          <a:ext cx="11970326" cy="1889760"/>
        </p:xfrm>
        <a:graphic>
          <a:graphicData uri="http://schemas.openxmlformats.org/drawingml/2006/table">
            <a:tbl>
              <a:tblPr bandRow="1">
                <a:tableStyleId>{5C22544A-7EE6-4342-B048-85BDC9FD1C3A}</a:tableStyleId>
              </a:tblPr>
              <a:tblGrid>
                <a:gridCol w="3553690">
                  <a:extLst>
                    <a:ext uri="{9D8B030D-6E8A-4147-A177-3AD203B41FA5}">
                      <a16:colId xmlns:a16="http://schemas.microsoft.com/office/drawing/2014/main" val="20000"/>
                    </a:ext>
                  </a:extLst>
                </a:gridCol>
                <a:gridCol w="8416636">
                  <a:extLst>
                    <a:ext uri="{9D8B030D-6E8A-4147-A177-3AD203B41FA5}">
                      <a16:colId xmlns:a16="http://schemas.microsoft.com/office/drawing/2014/main" val="20001"/>
                    </a:ext>
                  </a:extLst>
                </a:gridCol>
              </a:tblGrid>
              <a:tr h="370840">
                <a:tc>
                  <a:txBody>
                    <a:bodyPr/>
                    <a:lstStyle/>
                    <a:p>
                      <a:r>
                        <a:rPr lang="en-US" sz="2800" dirty="0" err="1" smtClean="0"/>
                        <a:t>docker</a:t>
                      </a:r>
                      <a:r>
                        <a:rPr lang="en-US" sz="2800" dirty="0" smtClean="0"/>
                        <a:t> </a:t>
                      </a:r>
                      <a:r>
                        <a:rPr lang="ru-RU" sz="2800" dirty="0" smtClean="0"/>
                        <a:t> </a:t>
                      </a:r>
                      <a:r>
                        <a:rPr lang="en-US" sz="2800" b="0" i="0" kern="1200" dirty="0" smtClean="0">
                          <a:solidFill>
                            <a:schemeClr val="dk1"/>
                          </a:solidFill>
                          <a:effectLst/>
                          <a:latin typeface="+mn-lt"/>
                          <a:ea typeface="+mn-ea"/>
                          <a:cs typeface="+mn-cs"/>
                        </a:rPr>
                        <a:t>network prune</a:t>
                      </a:r>
                      <a:endParaRPr lang="ru-RU" sz="2800" dirty="0"/>
                    </a:p>
                  </a:txBody>
                  <a:tcPr/>
                </a:tc>
                <a:tc>
                  <a:txBody>
                    <a:bodyPr/>
                    <a:lstStyle/>
                    <a:p>
                      <a:r>
                        <a:rPr lang="ru-RU" sz="2800" b="0" i="0" kern="1200" dirty="0" smtClean="0">
                          <a:solidFill>
                            <a:schemeClr val="dk1"/>
                          </a:solidFill>
                          <a:effectLst/>
                          <a:latin typeface="+mn-lt"/>
                          <a:ea typeface="+mn-ea"/>
                          <a:cs typeface="+mn-cs"/>
                        </a:rPr>
                        <a:t>Удалить все сети, к которым не подключен ни один контейнер</a:t>
                      </a:r>
                      <a:endParaRPr lang="ru-RU" sz="2800" dirty="0"/>
                    </a:p>
                  </a:txBody>
                  <a:tcPr/>
                </a:tc>
                <a:extLst>
                  <a:ext uri="{0D108BD9-81ED-4DB2-BD59-A6C34878D82A}">
                    <a16:rowId xmlns:a16="http://schemas.microsoft.com/office/drawing/2014/main" val="10000"/>
                  </a:ext>
                </a:extLst>
              </a:tr>
              <a:tr h="370840">
                <a:tc>
                  <a:txBody>
                    <a:bodyPr/>
                    <a:lstStyle/>
                    <a:p>
                      <a:r>
                        <a:rPr lang="en-US" sz="2800" dirty="0" err="1" smtClean="0"/>
                        <a:t>docker</a:t>
                      </a:r>
                      <a:r>
                        <a:rPr lang="en-US" sz="2800" dirty="0" smtClean="0"/>
                        <a:t> network </a:t>
                      </a:r>
                      <a:r>
                        <a:rPr lang="en-US" sz="2800" dirty="0" err="1" smtClean="0"/>
                        <a:t>rm</a:t>
                      </a:r>
                      <a:r>
                        <a:rPr lang="en-US" sz="2800" dirty="0" smtClean="0"/>
                        <a:t> &lt;</a:t>
                      </a:r>
                      <a:r>
                        <a:rPr lang="en-US" sz="2800" dirty="0" err="1" smtClean="0"/>
                        <a:t>networkName</a:t>
                      </a:r>
                      <a:r>
                        <a:rPr lang="en-US" sz="2800" dirty="0" smtClean="0"/>
                        <a:t>&gt;</a:t>
                      </a:r>
                      <a:endParaRPr lang="ru-RU" sz="2800" dirty="0"/>
                    </a:p>
                  </a:txBody>
                  <a:tcPr/>
                </a:tc>
                <a:tc>
                  <a:txBody>
                    <a:bodyPr/>
                    <a:lstStyle/>
                    <a:p>
                      <a:r>
                        <a:rPr lang="ru-RU" sz="2800" dirty="0" smtClean="0"/>
                        <a:t>Удалить</a:t>
                      </a:r>
                      <a:r>
                        <a:rPr lang="ru-RU" sz="2800" baseline="0" dirty="0" smtClean="0"/>
                        <a:t> сеть с именем </a:t>
                      </a:r>
                      <a:r>
                        <a:rPr lang="en-US" sz="2800" dirty="0" err="1" smtClean="0"/>
                        <a:t>networkName</a:t>
                      </a:r>
                      <a:endParaRPr lang="ru-RU" sz="2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9836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fontScale="90000"/>
          </a:bodyPr>
          <a:lstStyle/>
          <a:p>
            <a:r>
              <a:rPr lang="en-US" dirty="0" smtClean="0"/>
              <a:t>Docker networking – </a:t>
            </a:r>
            <a:r>
              <a:rPr lang="ru-RU" dirty="0" smtClean="0"/>
              <a:t>три контейнера в одной сети</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en-US" sz="2800" dirty="0" smtClean="0"/>
              <a:t>&gt; </a:t>
            </a:r>
            <a:r>
              <a:rPr lang="en-US" sz="2800" dirty="0" err="1"/>
              <a:t>docker</a:t>
            </a:r>
            <a:r>
              <a:rPr lang="en-US" sz="2800" dirty="0"/>
              <a:t> network create </a:t>
            </a:r>
            <a:r>
              <a:rPr lang="en-US" sz="2800" dirty="0" err="1" smtClean="0"/>
              <a:t>myNet</a:t>
            </a:r>
            <a:endParaRPr lang="en-US" sz="2800" dirty="0" smtClean="0"/>
          </a:p>
          <a:p>
            <a:r>
              <a:rPr lang="en-US" sz="2800" dirty="0" smtClean="0"/>
              <a:t>&gt; </a:t>
            </a:r>
            <a:r>
              <a:rPr lang="en-US" sz="2800" dirty="0" err="1" smtClean="0"/>
              <a:t>docker</a:t>
            </a:r>
            <a:r>
              <a:rPr lang="en-US" sz="2800" dirty="0" smtClean="0"/>
              <a:t> </a:t>
            </a:r>
            <a:r>
              <a:rPr lang="en-US" sz="2800" dirty="0"/>
              <a:t>run -it -d --name </a:t>
            </a:r>
            <a:r>
              <a:rPr lang="en-US" sz="2800" dirty="0" smtClean="0"/>
              <a:t>A1 </a:t>
            </a:r>
            <a:r>
              <a:rPr lang="en-US" sz="2800" dirty="0"/>
              <a:t>--network </a:t>
            </a:r>
            <a:r>
              <a:rPr lang="en-US" sz="2800" dirty="0" err="1"/>
              <a:t>myNet</a:t>
            </a:r>
            <a:r>
              <a:rPr lang="en-US" sz="2800" dirty="0"/>
              <a:t> alpine </a:t>
            </a:r>
            <a:r>
              <a:rPr lang="en-US" sz="2800" dirty="0" smtClean="0"/>
              <a:t>ash</a:t>
            </a:r>
          </a:p>
          <a:p>
            <a:r>
              <a:rPr lang="en-US" sz="2800" dirty="0" smtClean="0"/>
              <a:t>&gt; </a:t>
            </a:r>
            <a:r>
              <a:rPr lang="en-US" sz="2800" dirty="0" err="1" smtClean="0"/>
              <a:t>docker</a:t>
            </a:r>
            <a:r>
              <a:rPr lang="en-US" sz="2800" dirty="0" smtClean="0"/>
              <a:t> </a:t>
            </a:r>
            <a:r>
              <a:rPr lang="en-US" sz="2800" dirty="0"/>
              <a:t>run -it -d --name </a:t>
            </a:r>
            <a:r>
              <a:rPr lang="en-US" sz="2800" dirty="0" smtClean="0"/>
              <a:t>A2 </a:t>
            </a:r>
            <a:r>
              <a:rPr lang="en-US" sz="2800" dirty="0"/>
              <a:t>--network </a:t>
            </a:r>
            <a:r>
              <a:rPr lang="en-US" sz="2800" dirty="0" err="1"/>
              <a:t>myNet</a:t>
            </a:r>
            <a:r>
              <a:rPr lang="en-US" sz="2800" dirty="0"/>
              <a:t> alpine </a:t>
            </a:r>
            <a:r>
              <a:rPr lang="en-US" sz="2800" dirty="0" smtClean="0"/>
              <a:t>ash</a:t>
            </a:r>
          </a:p>
          <a:p>
            <a:r>
              <a:rPr lang="en-US" sz="2800" dirty="0" smtClean="0"/>
              <a:t>&gt; </a:t>
            </a:r>
            <a:r>
              <a:rPr lang="en-US" sz="2800" dirty="0" err="1" smtClean="0"/>
              <a:t>docker</a:t>
            </a:r>
            <a:r>
              <a:rPr lang="en-US" sz="2800" dirty="0" smtClean="0"/>
              <a:t> </a:t>
            </a:r>
            <a:r>
              <a:rPr lang="en-US" sz="2800" dirty="0"/>
              <a:t>run -it -d --name </a:t>
            </a:r>
            <a:r>
              <a:rPr lang="en-US" sz="2800" dirty="0" smtClean="0"/>
              <a:t>A3 </a:t>
            </a:r>
            <a:r>
              <a:rPr lang="en-US" sz="2800" dirty="0"/>
              <a:t>--network </a:t>
            </a:r>
            <a:r>
              <a:rPr lang="en-US" sz="2800" dirty="0" err="1"/>
              <a:t>myNet</a:t>
            </a:r>
            <a:r>
              <a:rPr lang="en-US" sz="2800" dirty="0"/>
              <a:t> alpine ash</a:t>
            </a:r>
            <a:endParaRPr lang="en-US" sz="2800" dirty="0" smtClean="0"/>
          </a:p>
          <a:p>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pic>
        <p:nvPicPr>
          <p:cNvPr id="6" name="Рисунок 5"/>
          <p:cNvPicPr>
            <a:picLocks noChangeAspect="1"/>
          </p:cNvPicPr>
          <p:nvPr/>
        </p:nvPicPr>
        <p:blipFill>
          <a:blip r:embed="rId3"/>
          <a:stretch>
            <a:fillRect/>
          </a:stretch>
        </p:blipFill>
        <p:spPr>
          <a:xfrm>
            <a:off x="0" y="4659974"/>
            <a:ext cx="12192000" cy="1159282"/>
          </a:xfrm>
          <a:prstGeom prst="rect">
            <a:avLst/>
          </a:prstGeom>
        </p:spPr>
      </p:pic>
    </p:spTree>
    <p:extLst>
      <p:ext uri="{BB962C8B-B14F-4D97-AF65-F5344CB8AC3E}">
        <p14:creationId xmlns:p14="http://schemas.microsoft.com/office/powerpoint/2010/main" val="38412549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59229"/>
            <a:ext cx="11272836" cy="593320"/>
          </a:xfrm>
        </p:spPr>
        <p:txBody>
          <a:bodyPr>
            <a:normAutofit fontScale="90000"/>
          </a:bodyPr>
          <a:lstStyle/>
          <a:p>
            <a:r>
              <a:rPr lang="en-US" dirty="0" smtClean="0"/>
              <a:t>Docker networking – </a:t>
            </a:r>
            <a:r>
              <a:rPr lang="ru-RU" dirty="0" smtClean="0"/>
              <a:t>три контейнера в одной сети</a:t>
            </a:r>
            <a:endParaRPr lang="ru-RU" dirty="0"/>
          </a:p>
        </p:txBody>
      </p:sp>
      <p:sp>
        <p:nvSpPr>
          <p:cNvPr id="3" name="Объект 2"/>
          <p:cNvSpPr>
            <a:spLocks noGrp="1"/>
          </p:cNvSpPr>
          <p:nvPr>
            <p:ph idx="1"/>
          </p:nvPr>
        </p:nvSpPr>
        <p:spPr>
          <a:xfrm>
            <a:off x="259949" y="652549"/>
            <a:ext cx="11804073" cy="4023360"/>
          </a:xfrm>
        </p:spPr>
        <p:txBody>
          <a:bodyPr>
            <a:noAutofit/>
          </a:bodyPr>
          <a:lstStyle/>
          <a:p>
            <a:r>
              <a:rPr lang="ru-RU" dirty="0"/>
              <a:t> подключиться к любому из контейнеров и </a:t>
            </a:r>
            <a:r>
              <a:rPr lang="ru-RU" dirty="0" err="1"/>
              <a:t>пропинговать</a:t>
            </a:r>
            <a:r>
              <a:rPr lang="ru-RU" dirty="0"/>
              <a:t> два других, используя имя </a:t>
            </a:r>
            <a:r>
              <a:rPr lang="ru-RU" dirty="0" smtClean="0"/>
              <a:t>контейнера</a:t>
            </a:r>
            <a:endParaRPr lang="ru-RU"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pic>
        <p:nvPicPr>
          <p:cNvPr id="5" name="Рисунок 4"/>
          <p:cNvPicPr>
            <a:picLocks noChangeAspect="1"/>
          </p:cNvPicPr>
          <p:nvPr/>
        </p:nvPicPr>
        <p:blipFill>
          <a:blip r:embed="rId3"/>
          <a:stretch>
            <a:fillRect/>
          </a:stretch>
        </p:blipFill>
        <p:spPr>
          <a:xfrm>
            <a:off x="259949" y="1027845"/>
            <a:ext cx="8146244" cy="5830155"/>
          </a:xfrm>
          <a:prstGeom prst="rect">
            <a:avLst/>
          </a:prstGeom>
        </p:spPr>
      </p:pic>
      <p:sp>
        <p:nvSpPr>
          <p:cNvPr id="7" name="Прямоугольник 6"/>
          <p:cNvSpPr/>
          <p:nvPr/>
        </p:nvSpPr>
        <p:spPr>
          <a:xfrm>
            <a:off x="3886200" y="1027845"/>
            <a:ext cx="3865418" cy="46844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31237" y="1403141"/>
            <a:ext cx="2108054" cy="3217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531237" y="4129402"/>
            <a:ext cx="2108054" cy="3217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467586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516319825"/>
              </p:ext>
            </p:extLst>
          </p:nvPr>
        </p:nvGraphicFramePr>
        <p:xfrm>
          <a:off x="317500" y="345668"/>
          <a:ext cx="11546840" cy="6065520"/>
        </p:xfrm>
        <a:graphic>
          <a:graphicData uri="http://schemas.openxmlformats.org/drawingml/2006/table">
            <a:tbl>
              <a:tblPr firstRow="1" bandRow="1">
                <a:tableStyleId>{5C22544A-7EE6-4342-B048-85BDC9FD1C3A}</a:tableStyleId>
              </a:tblPr>
              <a:tblGrid>
                <a:gridCol w="331724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370840">
                <a:tc>
                  <a:txBody>
                    <a:bodyPr/>
                    <a:lstStyle/>
                    <a:p>
                      <a:endParaRPr lang="ru-RU" sz="3200" dirty="0"/>
                    </a:p>
                  </a:txBody>
                  <a:tcPr/>
                </a:tc>
                <a:tc>
                  <a:txBody>
                    <a:bodyPr/>
                    <a:lstStyle/>
                    <a:p>
                      <a:endParaRPr lang="ru-RU" sz="32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3200" b="0" i="0" u="none" strike="noStrike" cap="none" normalizeH="0" baseline="0" dirty="0" err="1" smtClean="0">
                          <a:ln>
                            <a:noFill/>
                          </a:ln>
                          <a:solidFill>
                            <a:srgbClr val="333333"/>
                          </a:solidFill>
                          <a:effectLst/>
                          <a:cs typeface="Courier New" panose="02070309020205020404" pitchFamily="49" charset="0"/>
                        </a:rPr>
                        <a:t>docker</a:t>
                      </a:r>
                      <a:r>
                        <a:rPr kumimoji="0" lang="ru-RU" altLang="ru-RU" sz="3200" b="0" i="0" u="none" strike="noStrike" cap="none" normalizeH="0" baseline="0" dirty="0" smtClean="0">
                          <a:ln>
                            <a:noFill/>
                          </a:ln>
                          <a:solidFill>
                            <a:srgbClr val="333333"/>
                          </a:solidFill>
                          <a:effectLst/>
                          <a:cs typeface="Courier New" panose="02070309020205020404" pitchFamily="49" charset="0"/>
                        </a:rPr>
                        <a:t> </a:t>
                      </a:r>
                      <a:r>
                        <a:rPr kumimoji="0" lang="ru-RU" altLang="ru-RU" sz="3200" b="0" i="0" u="none" strike="noStrike" cap="none" normalizeH="0" baseline="0" dirty="0" err="1" smtClean="0">
                          <a:ln>
                            <a:noFill/>
                          </a:ln>
                          <a:solidFill>
                            <a:srgbClr val="333333"/>
                          </a:solidFill>
                          <a:effectLst/>
                          <a:cs typeface="Courier New" panose="02070309020205020404" pitchFamily="49" charset="0"/>
                        </a:rPr>
                        <a:t>version</a:t>
                      </a:r>
                      <a:endParaRPr lang="ru-RU" sz="3200" dirty="0"/>
                    </a:p>
                  </a:txBody>
                  <a:tcPr/>
                </a:tc>
                <a:tc>
                  <a:txBody>
                    <a:bodyPr/>
                    <a:lstStyle/>
                    <a:p>
                      <a:r>
                        <a:rPr lang="en-US" sz="3200" b="0" i="0" kern="1200" dirty="0" smtClean="0">
                          <a:solidFill>
                            <a:schemeClr val="dk1"/>
                          </a:solidFill>
                          <a:effectLst/>
                          <a:latin typeface="+mn-lt"/>
                          <a:ea typeface="+mn-ea"/>
                          <a:cs typeface="+mn-cs"/>
                        </a:rPr>
                        <a:t>c</a:t>
                      </a:r>
                      <a:r>
                        <a:rPr lang="ru-RU" sz="3200" b="0" i="0" kern="1200" dirty="0" smtClean="0">
                          <a:solidFill>
                            <a:schemeClr val="dk1"/>
                          </a:solidFill>
                          <a:effectLst/>
                          <a:latin typeface="+mn-lt"/>
                          <a:ea typeface="+mn-ea"/>
                          <a:cs typeface="+mn-cs"/>
                        </a:rPr>
                        <a:t>ведения о версиях клиента и сервера </a:t>
                      </a:r>
                      <a:r>
                        <a:rPr lang="ru-RU" sz="3200" b="0" i="0" kern="1200" dirty="0" err="1" smtClean="0">
                          <a:solidFill>
                            <a:schemeClr val="dk1"/>
                          </a:solidFill>
                          <a:effectLst/>
                          <a:latin typeface="+mn-lt"/>
                          <a:ea typeface="+mn-ea"/>
                          <a:cs typeface="+mn-cs"/>
                        </a:rPr>
                        <a:t>Docker</a:t>
                      </a:r>
                      <a:endParaRPr lang="ru-RU" sz="3200" dirty="0"/>
                    </a:p>
                  </a:txBody>
                  <a:tcPr/>
                </a:tc>
                <a:extLst>
                  <a:ext uri="{0D108BD9-81ED-4DB2-BD59-A6C34878D82A}">
                    <a16:rowId xmlns:a16="http://schemas.microsoft.com/office/drawing/2014/main" val="10001"/>
                  </a:ext>
                </a:extLst>
              </a:tr>
              <a:tr h="370840">
                <a:tc>
                  <a:txBody>
                    <a:bodyPr/>
                    <a:lstStyle/>
                    <a:p>
                      <a:r>
                        <a:rPr lang="en-US" sz="3200" dirty="0" err="1" smtClean="0"/>
                        <a:t>docker</a:t>
                      </a:r>
                      <a:r>
                        <a:rPr lang="en-US" sz="3200" dirty="0" smtClean="0"/>
                        <a:t> login</a:t>
                      </a:r>
                      <a:endParaRPr lang="ru-RU" sz="3200" dirty="0"/>
                    </a:p>
                  </a:txBody>
                  <a:tcPr/>
                </a:tc>
                <a:tc>
                  <a:txBody>
                    <a:bodyPr/>
                    <a:lstStyle/>
                    <a:p>
                      <a:r>
                        <a:rPr lang="ru-RU" sz="3200" b="0" i="0" kern="1200" dirty="0" smtClean="0">
                          <a:solidFill>
                            <a:schemeClr val="dk1"/>
                          </a:solidFill>
                          <a:effectLst/>
                          <a:latin typeface="+mn-lt"/>
                          <a:ea typeface="+mn-ea"/>
                          <a:cs typeface="+mn-cs"/>
                        </a:rPr>
                        <a:t>для входа в реестр </a:t>
                      </a:r>
                      <a:r>
                        <a:rPr lang="ru-RU" sz="3200" b="0" i="0" kern="1200" dirty="0" err="1" smtClean="0">
                          <a:solidFill>
                            <a:schemeClr val="dk1"/>
                          </a:solidFill>
                          <a:effectLst/>
                          <a:latin typeface="+mn-lt"/>
                          <a:ea typeface="+mn-ea"/>
                          <a:cs typeface="+mn-cs"/>
                        </a:rPr>
                        <a:t>Docker</a:t>
                      </a:r>
                      <a:endParaRPr lang="ru-RU" sz="3200" dirty="0"/>
                    </a:p>
                  </a:txBody>
                  <a:tcPr/>
                </a:tc>
                <a:extLst>
                  <a:ext uri="{0D108BD9-81ED-4DB2-BD59-A6C34878D82A}">
                    <a16:rowId xmlns:a16="http://schemas.microsoft.com/office/drawing/2014/main" val="10002"/>
                  </a:ext>
                </a:extLst>
              </a:tr>
              <a:tr h="370840">
                <a:tc>
                  <a:txBody>
                    <a:bodyPr/>
                    <a:lstStyle/>
                    <a:p>
                      <a:r>
                        <a:rPr lang="en-US" sz="3200" dirty="0" err="1" smtClean="0"/>
                        <a:t>docker</a:t>
                      </a:r>
                      <a:r>
                        <a:rPr lang="en-US" sz="3200" dirty="0" smtClean="0"/>
                        <a:t> system prune</a:t>
                      </a:r>
                    </a:p>
                    <a:p>
                      <a:r>
                        <a:rPr lang="en-US" sz="3200" dirty="0" err="1" smtClean="0"/>
                        <a:t>docker</a:t>
                      </a:r>
                      <a:r>
                        <a:rPr lang="en-US" sz="3200" dirty="0" smtClean="0"/>
                        <a:t> system prune </a:t>
                      </a:r>
                      <a:r>
                        <a:rPr lang="en-US" sz="3200" kern="1200" dirty="0" smtClean="0">
                          <a:solidFill>
                            <a:schemeClr val="dk1"/>
                          </a:solidFill>
                          <a:effectLst/>
                          <a:latin typeface="+mn-lt"/>
                          <a:ea typeface="+mn-ea"/>
                          <a:cs typeface="+mn-cs"/>
                        </a:rPr>
                        <a:t>-a</a:t>
                      </a:r>
                      <a:r>
                        <a:rPr lang="en-US" sz="3200" dirty="0" smtClean="0"/>
                        <a:t> </a:t>
                      </a:r>
                      <a:r>
                        <a:rPr lang="en-US" sz="3200" kern="1200" dirty="0" smtClean="0">
                          <a:solidFill>
                            <a:schemeClr val="dk1"/>
                          </a:solidFill>
                          <a:effectLst/>
                          <a:latin typeface="+mn-lt"/>
                          <a:ea typeface="+mn-ea"/>
                          <a:cs typeface="+mn-cs"/>
                        </a:rPr>
                        <a:t>--volumes</a:t>
                      </a:r>
                      <a:endParaRPr lang="ru-RU" sz="3200" dirty="0"/>
                    </a:p>
                  </a:txBody>
                  <a:tcPr/>
                </a:tc>
                <a:tc>
                  <a:txBody>
                    <a:bodyPr/>
                    <a:lstStyle/>
                    <a:p>
                      <a:r>
                        <a:rPr lang="ru-RU" sz="3200" b="0" i="0" kern="1200" dirty="0" smtClean="0">
                          <a:solidFill>
                            <a:schemeClr val="dk1"/>
                          </a:solidFill>
                          <a:effectLst/>
                          <a:latin typeface="+mn-lt"/>
                          <a:ea typeface="+mn-ea"/>
                          <a:cs typeface="+mn-cs"/>
                        </a:rPr>
                        <a:t>удалить неиспользуемые контейнеры, сети и образы, </a:t>
                      </a:r>
                      <a:r>
                        <a:rPr lang="ru-RU" sz="3200" b="0" i="0" u="none" strike="noStrike" kern="1200" dirty="0" smtClean="0">
                          <a:solidFill>
                            <a:schemeClr val="dk1"/>
                          </a:solidFill>
                          <a:effectLst/>
                          <a:latin typeface="+mn-lt"/>
                          <a:ea typeface="+mn-ea"/>
                          <a:cs typeface="+mn-cs"/>
                          <a:hlinkClick r:id="rId3"/>
                        </a:rPr>
                        <a:t>которым не назначено имя и тег</a:t>
                      </a:r>
                      <a:endParaRPr lang="en-US" sz="3200" b="0" i="0" u="none" strike="noStrike" kern="1200" dirty="0" smtClean="0">
                        <a:solidFill>
                          <a:schemeClr val="dk1"/>
                        </a:solidFill>
                        <a:effectLst/>
                        <a:latin typeface="+mn-lt"/>
                        <a:ea typeface="+mn-ea"/>
                        <a:cs typeface="+mn-cs"/>
                      </a:endParaRPr>
                    </a:p>
                    <a:p>
                      <a:endParaRPr lang="en-US" sz="3200" b="0" i="0" u="none" strike="noStrike" kern="1200" dirty="0" smtClean="0">
                        <a:solidFill>
                          <a:schemeClr val="dk1"/>
                        </a:solidFill>
                        <a:effectLst/>
                        <a:latin typeface="+mn-lt"/>
                        <a:ea typeface="+mn-ea"/>
                        <a:cs typeface="+mn-cs"/>
                      </a:endParaRPr>
                    </a:p>
                    <a:p>
                      <a:r>
                        <a:rPr lang="ru-RU" sz="3200" b="0" i="0" kern="1200" dirty="0" smtClean="0">
                          <a:solidFill>
                            <a:schemeClr val="dk1"/>
                          </a:solidFill>
                          <a:effectLst/>
                          <a:latin typeface="+mn-lt"/>
                          <a:ea typeface="+mn-ea"/>
                          <a:cs typeface="+mn-cs"/>
                        </a:rPr>
                        <a:t>удалить неиспользуемые</a:t>
                      </a:r>
                      <a:r>
                        <a:rPr lang="en-US" sz="3200" b="0" i="0" kern="1200" dirty="0" smtClean="0">
                          <a:solidFill>
                            <a:schemeClr val="dk1"/>
                          </a:solidFill>
                          <a:effectLst/>
                          <a:latin typeface="+mn-lt"/>
                          <a:ea typeface="+mn-ea"/>
                          <a:cs typeface="+mn-cs"/>
                        </a:rPr>
                        <a:t> </a:t>
                      </a:r>
                      <a:r>
                        <a:rPr lang="ru-RU" sz="3200" b="0" i="0" kern="1200" dirty="0" smtClean="0">
                          <a:solidFill>
                            <a:schemeClr val="dk1"/>
                          </a:solidFill>
                          <a:effectLst/>
                          <a:latin typeface="+mn-lt"/>
                          <a:ea typeface="+mn-ea"/>
                          <a:cs typeface="+mn-cs"/>
                        </a:rPr>
                        <a:t>образы</a:t>
                      </a:r>
                      <a:r>
                        <a:rPr lang="ru-RU" sz="3200" b="0" i="0" kern="1200" baseline="0" dirty="0" smtClean="0">
                          <a:solidFill>
                            <a:schemeClr val="dk1"/>
                          </a:solidFill>
                          <a:effectLst/>
                          <a:latin typeface="+mn-lt"/>
                          <a:ea typeface="+mn-ea"/>
                          <a:cs typeface="+mn-cs"/>
                        </a:rPr>
                        <a:t> и </a:t>
                      </a:r>
                      <a:r>
                        <a:rPr lang="ru-RU" sz="3200" b="0" i="0" kern="1200" dirty="0" smtClean="0">
                          <a:solidFill>
                            <a:schemeClr val="dk1"/>
                          </a:solidFill>
                          <a:effectLst/>
                          <a:latin typeface="+mn-lt"/>
                          <a:ea typeface="+mn-ea"/>
                          <a:cs typeface="+mn-cs"/>
                        </a:rPr>
                        <a:t> тома</a:t>
                      </a:r>
                      <a:endParaRPr lang="ru-RU" sz="3200" dirty="0"/>
                    </a:p>
                  </a:txBody>
                  <a:tcPr/>
                </a:tc>
                <a:extLst>
                  <a:ext uri="{0D108BD9-81ED-4DB2-BD59-A6C34878D82A}">
                    <a16:rowId xmlns:a16="http://schemas.microsoft.com/office/drawing/2014/main" val="10003"/>
                  </a:ext>
                </a:extLst>
              </a:tr>
              <a:tr h="370840">
                <a:tc>
                  <a:txBody>
                    <a:bodyPr/>
                    <a:lstStyle/>
                    <a:p>
                      <a:r>
                        <a:rPr lang="en-US" sz="2400" b="0" i="0" kern="1200" dirty="0" err="1" smtClean="0">
                          <a:solidFill>
                            <a:schemeClr val="dk1"/>
                          </a:solidFill>
                          <a:effectLst/>
                          <a:latin typeface="+mn-lt"/>
                          <a:ea typeface="+mn-ea"/>
                          <a:cs typeface="+mn-cs"/>
                        </a:rPr>
                        <a:t>docker</a:t>
                      </a:r>
                      <a:r>
                        <a:rPr lang="en-US" sz="2400" b="0" i="0" kern="1200" dirty="0" smtClean="0">
                          <a:solidFill>
                            <a:schemeClr val="dk1"/>
                          </a:solidFill>
                          <a:effectLst/>
                          <a:latin typeface="+mn-lt"/>
                          <a:ea typeface="+mn-ea"/>
                          <a:cs typeface="+mn-cs"/>
                        </a:rPr>
                        <a:t> commit -m "</a:t>
                      </a:r>
                      <a:r>
                        <a:rPr lang="en-US" sz="2400" b="0" i="0" kern="1200" dirty="0" err="1" smtClean="0">
                          <a:solidFill>
                            <a:schemeClr val="dk1"/>
                          </a:solidFill>
                          <a:effectLst/>
                          <a:latin typeface="+mn-lt"/>
                          <a:ea typeface="+mn-ea"/>
                          <a:cs typeface="+mn-cs"/>
                        </a:rPr>
                        <a:t>Добавлены</a:t>
                      </a:r>
                      <a:r>
                        <a:rPr lang="en-US" sz="2400" b="0" i="0" kern="1200" dirty="0" smtClean="0">
                          <a:solidFill>
                            <a:schemeClr val="dk1"/>
                          </a:solidFill>
                          <a:effectLst/>
                          <a:latin typeface="+mn-lt"/>
                          <a:ea typeface="+mn-ea"/>
                          <a:cs typeface="+mn-cs"/>
                        </a:rPr>
                        <a:t> </a:t>
                      </a:r>
                      <a:r>
                        <a:rPr lang="en-US" sz="2400" b="0" i="0" kern="1200" dirty="0" err="1" smtClean="0">
                          <a:solidFill>
                            <a:schemeClr val="dk1"/>
                          </a:solidFill>
                          <a:effectLst/>
                          <a:latin typeface="+mn-lt"/>
                          <a:ea typeface="+mn-ea"/>
                          <a:cs typeface="+mn-cs"/>
                        </a:rPr>
                        <a:t>изменения</a:t>
                      </a:r>
                      <a:r>
                        <a:rPr lang="en-US" sz="2400" b="0" i="0" kern="1200" dirty="0" smtClean="0">
                          <a:solidFill>
                            <a:schemeClr val="dk1"/>
                          </a:solidFill>
                          <a:effectLst/>
                          <a:latin typeface="+mn-lt"/>
                          <a:ea typeface="+mn-ea"/>
                          <a:cs typeface="+mn-cs"/>
                        </a:rPr>
                        <a:t>" -a "</a:t>
                      </a:r>
                      <a:r>
                        <a:rPr lang="en-US" sz="2400" b="0" i="0" kern="1200" dirty="0" err="1" smtClean="0">
                          <a:solidFill>
                            <a:schemeClr val="dk1"/>
                          </a:solidFill>
                          <a:effectLst/>
                          <a:latin typeface="+mn-lt"/>
                          <a:ea typeface="+mn-ea"/>
                          <a:cs typeface="+mn-cs"/>
                        </a:rPr>
                        <a:t>Автор</a:t>
                      </a:r>
                      <a:r>
                        <a:rPr lang="en-US" sz="2400" b="0" i="0" kern="1200" dirty="0" smtClean="0">
                          <a:solidFill>
                            <a:schemeClr val="dk1"/>
                          </a:solidFill>
                          <a:effectLst/>
                          <a:latin typeface="+mn-lt"/>
                          <a:ea typeface="+mn-ea"/>
                          <a:cs typeface="+mn-cs"/>
                        </a:rPr>
                        <a:t>" </a:t>
                      </a:r>
                      <a:r>
                        <a:rPr lang="en-US" sz="2400" b="0" i="0" kern="1200" dirty="0" err="1" smtClean="0">
                          <a:solidFill>
                            <a:schemeClr val="dk1"/>
                          </a:solidFill>
                          <a:effectLst/>
                          <a:latin typeface="+mn-lt"/>
                          <a:ea typeface="+mn-ea"/>
                          <a:cs typeface="+mn-cs"/>
                        </a:rPr>
                        <a:t>container_id</a:t>
                      </a:r>
                      <a:r>
                        <a:rPr lang="en-US" sz="2400" b="0" i="0" kern="1200" dirty="0" smtClean="0">
                          <a:solidFill>
                            <a:schemeClr val="dk1"/>
                          </a:solidFill>
                          <a:effectLst/>
                          <a:latin typeface="+mn-lt"/>
                          <a:ea typeface="+mn-ea"/>
                          <a:cs typeface="+mn-cs"/>
                        </a:rPr>
                        <a:t> username/my-python-app:v1.1</a:t>
                      </a:r>
                      <a:endParaRPr lang="ru-RU" sz="2400" dirty="0"/>
                    </a:p>
                  </a:txBody>
                  <a:tcPr/>
                </a:tc>
                <a:tc>
                  <a:txBody>
                    <a:bodyPr/>
                    <a:lstStyle/>
                    <a:p>
                      <a:r>
                        <a:rPr lang="ru-RU" sz="2400" b="0" i="0" kern="1200" dirty="0" smtClean="0">
                          <a:solidFill>
                            <a:schemeClr val="dk1"/>
                          </a:solidFill>
                          <a:effectLst/>
                          <a:latin typeface="+mn-lt"/>
                          <a:ea typeface="+mn-ea"/>
                          <a:cs typeface="+mn-cs"/>
                        </a:rPr>
                        <a:t>«обновить» образ - запустить из него контейнер, внести изменения и сохранить состояние в новый образ</a:t>
                      </a:r>
                      <a:endParaRPr lang="ru-RU"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39881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56" y="1307655"/>
            <a:ext cx="11244926" cy="4521645"/>
          </a:xfrm>
          <a:prstGeom prst="rect">
            <a:avLst/>
          </a:prstGeom>
        </p:spPr>
      </p:pic>
    </p:spTree>
    <p:extLst>
      <p:ext uri="{BB962C8B-B14F-4D97-AF65-F5344CB8AC3E}">
        <p14:creationId xmlns:p14="http://schemas.microsoft.com/office/powerpoint/2010/main" val="3065011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9781</TotalTime>
  <Words>5131</Words>
  <Application>Microsoft Office PowerPoint</Application>
  <PresentationFormat>Широкоэкранный</PresentationFormat>
  <Paragraphs>1337</Paragraphs>
  <Slides>97</Slides>
  <Notes>90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97</vt:i4>
      </vt:variant>
    </vt:vector>
  </HeadingPairs>
  <TitlesOfParts>
    <vt:vector size="108" baseType="lpstr">
      <vt:lpstr>-apple-system</vt:lpstr>
      <vt:lpstr>Arial</vt:lpstr>
      <vt:lpstr>Calibri</vt:lpstr>
      <vt:lpstr>Calibri Light</vt:lpstr>
      <vt:lpstr>Courier New</vt:lpstr>
      <vt:lpstr>Google Sans</vt:lpstr>
      <vt:lpstr>Menlo</vt:lpstr>
      <vt:lpstr>Open Sans</vt:lpstr>
      <vt:lpstr>Roboto Mono</vt:lpstr>
      <vt:lpstr>Wingdings</vt:lpstr>
      <vt:lpstr>Retrospect</vt:lpstr>
      <vt:lpstr>Избранные главы информатики</vt:lpstr>
      <vt:lpstr>Docker</vt:lpstr>
      <vt:lpstr>Развертывание приложений - Монолитная архитектура </vt:lpstr>
      <vt:lpstr>Развертывание приложений - Микросервисная архитектура </vt:lpstr>
      <vt:lpstr>Развертывание приложений – Контейнерная архитектура </vt:lpstr>
      <vt:lpstr>Развертывание приложений – Контейнеры vs Виртуальные машины </vt:lpstr>
      <vt:lpstr>Docker</vt:lpstr>
      <vt:lpstr>Docker - Полезные ссылки</vt:lpstr>
      <vt:lpstr>Docker</vt:lpstr>
      <vt:lpstr>Docker - Архитектура</vt:lpstr>
      <vt:lpstr>Docker - Объекты</vt:lpstr>
      <vt:lpstr>Docker - Объекты</vt:lpstr>
      <vt:lpstr>Docker -  контейнер </vt:lpstr>
      <vt:lpstr>Docker - Изоляция ресурсов в контейнере </vt:lpstr>
      <vt:lpstr>Docker - Docker Engine </vt:lpstr>
      <vt:lpstr>Docker</vt:lpstr>
      <vt:lpstr>Docker – основные команды</vt:lpstr>
      <vt:lpstr>Docker – Docker Desktop</vt:lpstr>
      <vt:lpstr>Docker – Docker Desktop</vt:lpstr>
      <vt:lpstr>Docker – основные команды</vt:lpstr>
      <vt:lpstr>Docker – Containers</vt:lpstr>
      <vt:lpstr>Docker – основные команды</vt:lpstr>
      <vt:lpstr>Docker – Images</vt:lpstr>
      <vt:lpstr>Docker – Images</vt:lpstr>
      <vt:lpstr>Docker – основные команды</vt:lpstr>
      <vt:lpstr>Docker – основные команды</vt:lpstr>
      <vt:lpstr>Docker – жизненный цикл контейнера</vt:lpstr>
      <vt:lpstr>Docker – основные команды</vt:lpstr>
      <vt:lpstr>Docker – Pause vs STOP</vt:lpstr>
      <vt:lpstr>Docker – dockerhub</vt:lpstr>
      <vt:lpstr>Docker – dockerhub</vt:lpstr>
      <vt:lpstr>Docker – dockerhub</vt:lpstr>
      <vt:lpstr>Docker – основные команды</vt:lpstr>
      <vt:lpstr>Docker – основные команды</vt:lpstr>
      <vt:lpstr>Docker – запуск контейнера</vt:lpstr>
      <vt:lpstr>Docker – основные команды</vt:lpstr>
      <vt:lpstr>Docker – основные команды</vt:lpstr>
      <vt:lpstr>Docker – основные команды</vt:lpstr>
      <vt:lpstr>Docker – Dockerfile </vt:lpstr>
      <vt:lpstr>Docker – Dockerfile </vt:lpstr>
      <vt:lpstr>Docker – Dockerfile </vt:lpstr>
      <vt:lpstr>Docker – Dockerfile </vt:lpstr>
      <vt:lpstr>Docker – Dockerfile</vt:lpstr>
      <vt:lpstr>Docker – Dockerfile</vt:lpstr>
      <vt:lpstr>Презентация PowerPoint</vt:lpstr>
      <vt:lpstr>Презентация PowerPoint</vt:lpstr>
      <vt:lpstr>Docker – Build</vt:lpstr>
      <vt:lpstr>Docker – Build</vt:lpstr>
      <vt:lpstr>Docker – Build</vt:lpstr>
      <vt:lpstr>Docker – Docker Compose</vt:lpstr>
      <vt:lpstr>Docker – Docker Compose</vt:lpstr>
      <vt:lpstr>Презентация PowerPoint</vt:lpstr>
      <vt:lpstr>Docker – Docker Compose</vt:lpstr>
      <vt:lpstr>Docker – Docker Compose</vt:lpstr>
      <vt:lpstr>Docker – Docker Compose</vt:lpstr>
      <vt:lpstr>Docker – Docker Compose</vt:lpstr>
      <vt:lpstr>Docker – Docker Compose</vt:lpstr>
      <vt:lpstr>Docker – Docker Compose</vt:lpstr>
      <vt:lpstr>Docker – Docker Compose</vt:lpstr>
      <vt:lpstr>Docker – Хранилища данных</vt:lpstr>
      <vt:lpstr>Docker – Хранилища данных</vt:lpstr>
      <vt:lpstr>Docker – Volume</vt:lpstr>
      <vt:lpstr>Docker – Volume</vt:lpstr>
      <vt:lpstr>Docker – Volume</vt:lpstr>
      <vt:lpstr>Docker – Volume</vt:lpstr>
      <vt:lpstr>Docker – Volume</vt:lpstr>
      <vt:lpstr>Docker – Volume</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Презентация PowerPoint</vt:lpstr>
      <vt:lpstr>Презентация PowerPoint</vt:lpstr>
      <vt:lpstr>Презентация PowerPoint</vt:lpstr>
      <vt:lpstr>Подключаем сервис для работы с базой данных postgres, django, python и создаем проект</vt:lpstr>
      <vt:lpstr>Docker networking   </vt:lpstr>
      <vt:lpstr>Docker networking</vt:lpstr>
      <vt:lpstr>Docker networking</vt:lpstr>
      <vt:lpstr>Docker networking</vt:lpstr>
      <vt:lpstr>Docker networking - Bridge</vt:lpstr>
      <vt:lpstr>Docker networking - Host</vt:lpstr>
      <vt:lpstr>Docker networking - Overlay</vt:lpstr>
      <vt:lpstr>Docker networking - Macvlan </vt:lpstr>
      <vt:lpstr>Docker networking - None</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три контейнера в одной сети</vt:lpstr>
      <vt:lpstr>Docker networking – три контейнера в одной сети</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sysadmin</cp:lastModifiedBy>
  <cp:revision>647</cp:revision>
  <cp:lastPrinted>2016-01-26T13:20:45Z</cp:lastPrinted>
  <dcterms:created xsi:type="dcterms:W3CDTF">2015-03-09T11:51:14Z</dcterms:created>
  <dcterms:modified xsi:type="dcterms:W3CDTF">2024-02-14T10:54:34Z</dcterms:modified>
</cp:coreProperties>
</file>