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26"/>
  </p:notesMasterIdLst>
  <p:handoutMasterIdLst>
    <p:handoutMasterId r:id="rId127"/>
  </p:handoutMasterIdLst>
  <p:sldIdLst>
    <p:sldId id="280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5" r:id="rId55"/>
    <p:sldId id="486" r:id="rId56"/>
    <p:sldId id="487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47" r:id="rId75"/>
    <p:sldId id="548" r:id="rId76"/>
    <p:sldId id="553" r:id="rId77"/>
    <p:sldId id="549" r:id="rId78"/>
    <p:sldId id="551" r:id="rId79"/>
    <p:sldId id="550" r:id="rId80"/>
    <p:sldId id="552" r:id="rId81"/>
    <p:sldId id="554" r:id="rId82"/>
    <p:sldId id="556" r:id="rId83"/>
    <p:sldId id="565" r:id="rId84"/>
    <p:sldId id="555" r:id="rId85"/>
    <p:sldId id="557" r:id="rId86"/>
    <p:sldId id="558" r:id="rId87"/>
    <p:sldId id="559" r:id="rId88"/>
    <p:sldId id="560" r:id="rId89"/>
    <p:sldId id="561" r:id="rId90"/>
    <p:sldId id="562" r:id="rId91"/>
    <p:sldId id="509" r:id="rId92"/>
    <p:sldId id="510" r:id="rId93"/>
    <p:sldId id="511" r:id="rId94"/>
    <p:sldId id="512" r:id="rId95"/>
    <p:sldId id="513" r:id="rId96"/>
    <p:sldId id="515" r:id="rId97"/>
    <p:sldId id="516" r:id="rId98"/>
    <p:sldId id="517" r:id="rId99"/>
    <p:sldId id="518" r:id="rId100"/>
    <p:sldId id="519" r:id="rId101"/>
    <p:sldId id="520" r:id="rId102"/>
    <p:sldId id="521" r:id="rId103"/>
    <p:sldId id="522" r:id="rId104"/>
    <p:sldId id="523" r:id="rId105"/>
    <p:sldId id="524" r:id="rId106"/>
    <p:sldId id="525" r:id="rId107"/>
    <p:sldId id="530" r:id="rId108"/>
    <p:sldId id="531" r:id="rId109"/>
    <p:sldId id="532" r:id="rId110"/>
    <p:sldId id="533" r:id="rId111"/>
    <p:sldId id="534" r:id="rId112"/>
    <p:sldId id="535" r:id="rId113"/>
    <p:sldId id="536" r:id="rId114"/>
    <p:sldId id="537" r:id="rId115"/>
    <p:sldId id="538" r:id="rId116"/>
    <p:sldId id="539" r:id="rId117"/>
    <p:sldId id="540" r:id="rId118"/>
    <p:sldId id="541" r:id="rId119"/>
    <p:sldId id="542" r:id="rId120"/>
    <p:sldId id="564" r:id="rId121"/>
    <p:sldId id="544" r:id="rId122"/>
    <p:sldId id="545" r:id="rId123"/>
    <p:sldId id="546" r:id="rId124"/>
    <p:sldId id="563" r:id="rId12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1" autoAdjust="0"/>
  </p:normalViewPr>
  <p:slideViewPr>
    <p:cSldViewPr snapToGrid="0">
      <p:cViewPr varScale="1">
        <p:scale>
          <a:sx n="44" d="100"/>
          <a:sy n="44" d="100"/>
        </p:scale>
        <p:origin x="6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formyself.com/adaptivnye-izobrazheniya-na-sajte-sozdanie-s-pomoshhyu-atributa-srcset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app/profile.ph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app/profile.php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стандарте не закреплено, какие форматы должен поддерживать элемент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. </a:t>
            </a:r>
            <a:r>
              <a:rPr lang="ru-RU" baseline="0" dirty="0" smtClean="0"/>
              <a:t>Это зависит от браузера. </a:t>
            </a:r>
            <a:r>
              <a:rPr lang="en-US" baseline="0" dirty="0" smtClean="0"/>
              <a:t>Mozilla </a:t>
            </a:r>
            <a:r>
              <a:rPr lang="ru-RU" baseline="0" dirty="0" smtClean="0"/>
              <a:t>поддерживает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JPEG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GIF, including animated GIFs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SVG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BMP 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PNG ICO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 браузеры не</a:t>
            </a:r>
            <a:r>
              <a:rPr lang="ru-RU" baseline="0" dirty="0" smtClean="0"/>
              <a:t> поддерживают </a:t>
            </a:r>
            <a:r>
              <a:rPr lang="en-US" baseline="0" dirty="0" err="1" smtClean="0"/>
              <a:t>longdesc</a:t>
            </a:r>
            <a:r>
              <a:rPr lang="en-US" baseline="0" dirty="0" smtClean="0"/>
              <a:t> </a:t>
            </a:r>
            <a:r>
              <a:rPr lang="ru-RU" baseline="0" dirty="0" smtClean="0"/>
              <a:t>по-особенному.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такие атрибуты где?</a:t>
            </a:r>
          </a:p>
          <a:p>
            <a:r>
              <a:rPr lang="en-US" dirty="0" err="1" smtClean="0"/>
              <a:t>src</a:t>
            </a:r>
            <a:r>
              <a:rPr lang="en-US" baseline="0" dirty="0" err="1" smtClean="0"/>
              <a:t>set</a:t>
            </a:r>
            <a:endParaRPr lang="en-US" baseline="0" dirty="0" smtClean="0"/>
          </a:p>
          <a:p>
            <a:r>
              <a:rPr lang="en-US" dirty="0" smtClean="0"/>
              <a:t>size</a:t>
            </a:r>
          </a:p>
          <a:p>
            <a:endParaRPr lang="en-US" dirty="0" smtClean="0"/>
          </a:p>
          <a:p>
            <a:r>
              <a:rPr lang="en-US" dirty="0" smtClean="0"/>
              <a:t>http://responsiveimages.org/demos/</a:t>
            </a:r>
            <a:endParaRPr lang="ru-RU" dirty="0" smtClean="0"/>
          </a:p>
          <a:p>
            <a:r>
              <a:rPr lang="en-US" dirty="0" smtClean="0"/>
              <a:t>http://responsiveimages.org/demos/on-a-grid/index.html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0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8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https://webformyself.com/adaptivnye-izobrazheniya-na-sajte-sozdanie-s-pomoshhyu-atributa-srcset/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2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Первый срабатывает, если максимальная ширина области просмотра равна 700px. Далее атрибут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решает, какое изображение загрузить в зависимости от размера экрана. Принцип работы ничем не отличается от атрибута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Т.е. если максимальная ширина 500px (от 0px до 500px), изображение займет половину области просмотра. Картинка выбирается в зависимости от соотношения пикселей. Но если ширина области просмотра больше 500px (но &lt;=700px, т.к. мы находимся в первом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изображение займет всего 1/10 часть области просмотра.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7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Iframe</a:t>
            </a:r>
            <a:r>
              <a:rPr lang="en-US" baseline="0" dirty="0" smtClean="0"/>
              <a:t> = “inline frame”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6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sz="1200" dirty="0" smtClean="0"/>
              <a:t>Если </a:t>
            </a:r>
            <a:r>
              <a:rPr lang="ru-RU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1200" dirty="0" smtClean="0"/>
              <a:t> </a:t>
            </a:r>
            <a:r>
              <a:rPr lang="ru-RU" sz="1200" dirty="0" smtClean="0"/>
              <a:t>отсутствует, при отправке формы текущая страница перезагружается</a:t>
            </a:r>
            <a:r>
              <a:rPr lang="ru-RU" dirty="0" smtClean="0"/>
              <a:t>» - можно</a:t>
            </a:r>
            <a:r>
              <a:rPr lang="ru-RU" baseline="0" dirty="0" smtClean="0"/>
              <a:t> сказать, страница (данные) отправляются сами себе.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91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3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1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http://caniuse.com/#search=srcdoc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Значит, учитывая</a:t>
            </a:r>
            <a:r>
              <a:rPr lang="ru-RU" baseline="0" dirty="0" smtClean="0"/>
              <a:t> такую особенность</a:t>
            </a:r>
            <a:r>
              <a:rPr lang="ru-RU" dirty="0" smtClean="0"/>
              <a:t> </a:t>
            </a:r>
            <a:r>
              <a:rPr lang="en-US" dirty="0" smtClean="0"/>
              <a:t>IE</a:t>
            </a:r>
            <a:r>
              <a:rPr lang="ru-RU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зададим и </a:t>
            </a:r>
            <a:r>
              <a:rPr lang="en-US" baseline="0" dirty="0" err="1" smtClean="0"/>
              <a:t>srcdoc</a:t>
            </a:r>
            <a:r>
              <a:rPr lang="en-US" baseline="0" dirty="0" smtClean="0"/>
              <a:t>,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scr</a:t>
            </a:r>
            <a:r>
              <a:rPr lang="en-US" baseline="0" dirty="0" smtClean="0"/>
              <a:t>:</a:t>
            </a:r>
            <a:endParaRPr lang="ru-RU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&lt;iframe</a:t>
            </a:r>
            <a:r>
              <a:rPr lang="en-US" dirty="0" smtClean="0"/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srcdoc</a:t>
            </a:r>
            <a:r>
              <a:rPr lang="en-US" dirty="0" smtClean="0"/>
              <a:t>="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ru-RU" dirty="0" smtClean="0"/>
              <a:t>Серпантинная волна выстраивает </a:t>
            </a:r>
            <a:r>
              <a:rPr lang="ru-RU" dirty="0" err="1" smtClean="0"/>
              <a:t>октавер</a:t>
            </a:r>
            <a:r>
              <a:rPr lang="ru-RU" dirty="0" smtClean="0"/>
              <a:t>, благодаря широким мелодическим скачкам.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p&gt;</a:t>
            </a:r>
            <a:r>
              <a:rPr lang="en-US" dirty="0" smtClean="0"/>
              <a:t>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"nosrcdoc.html"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&gt;&lt;/iframe&gt;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32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6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https://msdn.microsoft.com/en-us/hh563496.aspx</a:t>
            </a:r>
            <a:endParaRPr lang="ru-RU" dirty="0" smtClean="0"/>
          </a:p>
          <a:p>
            <a:r>
              <a:rPr lang="en-US" dirty="0" smtClean="0"/>
              <a:t>https://html.spec.whatwg.org/multipage/embedded-content.html#attr-iframe-sandbox</a:t>
            </a:r>
            <a:endParaRPr lang="ru-RU" dirty="0" smtClean="0"/>
          </a:p>
          <a:p>
            <a:r>
              <a:rPr lang="en-US" dirty="0" smtClean="0"/>
              <a:t>http://www.html5rocks.com/en/tutorials/security/sandboxed-iframes/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4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4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  для </a:t>
            </a:r>
            <a:r>
              <a:rPr lang="en-US" sz="1200" b="1" i="0" kern="1200" cap="none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enctype</a:t>
            </a:r>
            <a:endParaRPr lang="ru-RU" sz="1200" b="1" i="0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/x-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form-urlencoded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 пробелов ставится +, символы вроде русских букв кодируются их шестнадцатеричными значениями (например, %D0%90%D0%BD%D1%8F вместо Аня).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form-data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не кодируются. Это значение применяется при отправке файлов. Вставляется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разделитель, генерируемый браузером (см. пример)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Пробелы заменяются знаком +, буквы и другие символы не кодируются. Пары ключ=значение не сцепляются в одну строку при помощи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передаются как отдельные строки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http://example.com/app/profile.php HTTP/1.1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Accept: text/html, application/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xhtml+xml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*/*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Accept-Language: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User-Agent: Mozilla/5.0 (Windows NT 6.1; WOW64; Trident/7.0; rv:11.0) like Gecko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Content-Type: multipart/form-data; boundary=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Accept-Encoding: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gzip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deflate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Host: example.com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Content-Length: 628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DNT: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Connection: Keep-Alive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Pragma: no-cache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Content-Disposition: form-data; name="username"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qwerty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Content-Disposition: form-data; name="email"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qwerty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Content-Disposition: form-data;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filename="D:\Dropbox\ISsoft\3. Training Center\4. Front-end Trainings\HTML CSS\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добавить в тренинг по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CSS.txt"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Content-Type: text/plain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flex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columns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-----------------------------7df3a814b0856--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87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6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1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7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4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1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Авто заполнение можно</a:t>
            </a:r>
            <a:r>
              <a:rPr lang="ru-RU" baseline="0" dirty="0" smtClean="0"/>
              <a:t> включить и выключить у конкретного поля формы. Важно – авто заполнение можно выключить в настройках браузера. И тогда даже если мы его включим у элемента – работать не будет.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dirty="0" smtClean="0"/>
              <a:t>2. </a:t>
            </a:r>
            <a:r>
              <a:rPr lang="en-US" dirty="0" smtClean="0"/>
              <a:t>http://stackoverflow.com/questions/7470268/html-input-name-vs-id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3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4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60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3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96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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applying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autoplay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and omitting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you can create a situation where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 is played automatically and the user has no way to stop it. On behalf of all of your users, I beg you not to do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this—especially if you intend to play dreary, synthetic, anonymous, and essentially unidentifiable music. Inflicting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music like this on your users makes every transaction reminiscent of an interminable elevator ride, and this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 true if your audio tracks have no discernible instruments involved. Please don’t inflict bland, soulless,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pointless music on your users, and certainly don’t make it start automatically and leave the user without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to disable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1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42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9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88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http://example.com/app/profile.php HTTP/1.1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Accept: text/html, application/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xhtml+xml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*/*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Accept-Language: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User-Agent: Mozilla/5.0 (Windows NT 6.1; WOW64; Trident/7.0; rv:11.0) like Gecko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Content-Type: multipart/form-data; boundary=---------------------------7df3a814b0856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Accept-Encoding: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gzip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deflate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Host: example.com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Content-Length: 628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DNT: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Connection: Keep-Alive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Pragma: no-cache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Content-Disposition: form-data; name="username"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qwerty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Content-Disposition: form-data; name="email"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qwerty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Content-Disposition: form-data;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filename="D:\Dropbox\ISsoft\3. Training Center\4. Front-end Trainings\HTML CSS\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добавить в тренинг по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CSS.txt"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Content-Type: text/plain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flex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columns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-----------------------------7df3a814b0856--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9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</a:t>
            </a:r>
            <a:r>
              <a:rPr lang="ru-RU" baseline="0" dirty="0" smtClean="0"/>
              <a:t> а какой смысл в элементе </a:t>
            </a:r>
            <a:r>
              <a:rPr lang="en-US" baseline="0" dirty="0" smtClean="0"/>
              <a:t>search </a:t>
            </a:r>
            <a:r>
              <a:rPr lang="ru-RU" baseline="0" dirty="0" smtClean="0"/>
              <a:t>или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email? </a:t>
            </a:r>
            <a:r>
              <a:rPr lang="ru-RU" baseline="0" dirty="0" smtClean="0"/>
              <a:t>Пример такой – посмотрите, как меняется клавиатура на смартфоне, когда вводится значение в одно из этих полей.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https://developers.google.com/web/fundamentals/design-and-ui/input/forms/choose-the-best-input-type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 элемент </a:t>
            </a:r>
            <a:r>
              <a:rPr lang="en-US" dirty="0" smtClean="0"/>
              <a:t>button</a:t>
            </a:r>
            <a:r>
              <a:rPr lang="ru-RU" dirty="0" smtClean="0"/>
              <a:t> </a:t>
            </a:r>
            <a:r>
              <a:rPr lang="ru-RU" sz="1200" dirty="0" smtClean="0"/>
              <a:t>не обязан размещаться в форме.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imen.com/blog/2009/02/22/html-object-and-embed-tag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hyperlink" Target="https://www.netmarketshare.com/browser-market-share.aspx?qprid=0&amp;qpcustomd=0&amp;qpct=3" TargetMode="Externa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alexvaleev.ru/browserstat/2018/1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gs.statcounter.com/browser-market-shar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tmp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9.xml"/><Relationship Id="rId4" Type="http://schemas.openxmlformats.org/officeDocument/2006/relationships/slide" Target="slide9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#feat=form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orempixe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Framing_(World_Wide_Web)#/Criticis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615749" cy="35661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СОВРЕМЕННЫЕ ТЕХНОЛОГИИ РАЗРАБОТКИ </a:t>
            </a:r>
            <a:r>
              <a:rPr lang="en-US" b="1" dirty="0"/>
              <a:t>WEB</a:t>
            </a:r>
            <a:r>
              <a:rPr lang="ru-RU" b="1" dirty="0"/>
              <a:t>-ПРИЛОЖЕНИЙ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ru-RU" dirty="0" smtClean="0"/>
              <a:t>: дополнительные </a:t>
            </a:r>
            <a:r>
              <a:rPr lang="ru-RU" dirty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ru-RU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1845733"/>
          <a:ext cx="10058400" cy="43601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8277"/>
                <a:gridCol w="7640123"/>
              </a:tblGrid>
              <a:tr h="48051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accept-charset</a:t>
                      </a:r>
                      <a:endParaRPr lang="en-US" sz="2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 кодировки для данных формы</a:t>
                      </a:r>
                      <a:endParaRPr lang="en-US" sz="2400" dirty="0"/>
                    </a:p>
                  </a:txBody>
                  <a:tcPr/>
                </a:tc>
              </a:tr>
              <a:tr h="4805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autocomplete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автозаполнение</a:t>
                      </a:r>
                      <a:r>
                        <a:rPr lang="ru-RU" sz="2400" dirty="0" smtClean="0"/>
                        <a:t> полей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формы 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200" b="1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on</a:t>
                      </a:r>
                      <a:r>
                        <a:rPr lang="en-US" sz="22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|off</a:t>
                      </a:r>
                      <a:r>
                        <a:rPr lang="en-US" sz="2400" dirty="0" smtClean="0"/>
                        <a:t>)</a:t>
                      </a:r>
                      <a:r>
                        <a:rPr lang="ru-RU" sz="2400" b="1" dirty="0" smtClean="0"/>
                        <a:t> (</a:t>
                      </a:r>
                      <a:r>
                        <a:rPr lang="en-US" sz="2400" b="1" dirty="0" smtClean="0"/>
                        <a:t>HTML5)</a:t>
                      </a:r>
                      <a:endParaRPr lang="en-US" sz="2400" b="1" dirty="0"/>
                    </a:p>
                  </a:txBody>
                  <a:tcPr/>
                </a:tc>
              </a:tr>
              <a:tr h="8649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enctype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способ кодирования данных формы</a:t>
                      </a:r>
                      <a:r>
                        <a:rPr lang="en-US" sz="2400" dirty="0" smtClean="0"/>
                        <a:t>:</a:t>
                      </a:r>
                    </a:p>
                    <a:p>
                      <a:r>
                        <a:rPr lang="ru-RU" sz="2200" b="1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  <a:r>
                        <a:rPr lang="ru-RU" sz="2200" b="1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/x-</a:t>
                      </a:r>
                      <a:r>
                        <a:rPr lang="ru-RU" sz="2200" b="1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www</a:t>
                      </a:r>
                      <a:r>
                        <a:rPr lang="ru-RU" sz="2200" b="1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ru-RU" sz="2200" b="1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form-urlencoded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multipart</a:t>
                      </a:r>
                      <a:r>
                        <a:rPr lang="ru-RU" sz="22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ru-RU" sz="22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form-data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kumimoji="0" lang="ru-RU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</a:t>
                      </a:r>
                      <a:r>
                        <a:rPr kumimoji="0" lang="ru-RU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plain</a:t>
                      </a:r>
                      <a:endParaRPr lang="en-US" sz="22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805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name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имя формы (для</a:t>
                      </a:r>
                      <a:r>
                        <a:rPr lang="ru-RU" sz="2400" baseline="0" dirty="0" smtClean="0"/>
                        <a:t> доступа к элементам через скрипты)</a:t>
                      </a:r>
                      <a:endParaRPr lang="en-US" sz="2400" dirty="0"/>
                    </a:p>
                  </a:txBody>
                  <a:tcPr/>
                </a:tc>
              </a:tr>
              <a:tr h="8649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novalidate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(логический) отменяет встроенную в браузер проверку данных формы на корректность ввода </a:t>
                      </a:r>
                      <a:r>
                        <a:rPr lang="ru-RU" sz="2400" b="1" dirty="0" smtClean="0"/>
                        <a:t>(</a:t>
                      </a:r>
                      <a:r>
                        <a:rPr lang="en-US" sz="2400" b="1" dirty="0" smtClean="0"/>
                        <a:t>HTML5)</a:t>
                      </a:r>
                      <a:endParaRPr lang="en-US" sz="2400" dirty="0"/>
                    </a:p>
                  </a:txBody>
                  <a:tcPr/>
                </a:tc>
              </a:tr>
              <a:tr h="8649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target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куда будет загружаться возвращаемый результат от сервера (фрейм, окно, новое окно, …)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2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3200" dirty="0" smtClean="0"/>
              <a:t> 	</a:t>
            </a:r>
            <a:r>
              <a:rPr lang="ru-RU" sz="3200" dirty="0" smtClean="0"/>
              <a:t>	</a:t>
            </a:r>
            <a:r>
              <a:rPr lang="en-US" sz="3200" dirty="0" smtClean="0"/>
              <a:t>	</a:t>
            </a:r>
            <a:r>
              <a:rPr lang="ru-RU" sz="3200" dirty="0" smtClean="0"/>
              <a:t>  </a:t>
            </a:r>
            <a:r>
              <a:rPr lang="en-US" sz="3200" dirty="0" smtClean="0"/>
              <a:t>URL </a:t>
            </a:r>
            <a:r>
              <a:rPr lang="ru-RU" sz="3200" dirty="0" smtClean="0"/>
              <a:t>объекта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 smtClean="0"/>
              <a:t> </a:t>
            </a:r>
            <a:r>
              <a:rPr lang="ru-RU" sz="3200" dirty="0" smtClean="0"/>
              <a:t>	</a:t>
            </a:r>
            <a:r>
              <a:rPr lang="en-US" sz="3200" dirty="0" smtClean="0"/>
              <a:t>	</a:t>
            </a:r>
            <a:r>
              <a:rPr lang="ru-RU" sz="3200" dirty="0" smtClean="0"/>
              <a:t>  </a:t>
            </a:r>
            <a:r>
              <a:rPr lang="en-US" sz="3200" dirty="0" smtClean="0"/>
              <a:t>MIME-</a:t>
            </a:r>
            <a:r>
              <a:rPr lang="ru-RU" sz="3200" dirty="0"/>
              <a:t>тип объекта</a:t>
            </a:r>
            <a:endParaRPr lang="en-US" sz="3200" dirty="0" smtClean="0"/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3200" dirty="0" smtClean="0"/>
              <a:t>		</a:t>
            </a:r>
            <a:r>
              <a:rPr lang="ru-RU" sz="3200" dirty="0" smtClean="0"/>
              <a:t>  высота объекта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ru-RU" sz="3200" dirty="0" smtClean="0"/>
              <a:t>	</a:t>
            </a:r>
            <a:r>
              <a:rPr lang="en-US" sz="3200" dirty="0" smtClean="0"/>
              <a:t>	</a:t>
            </a:r>
            <a:r>
              <a:rPr lang="ru-RU" sz="3200" dirty="0" smtClean="0"/>
              <a:t>  ширина объекта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en-US" sz="3200" dirty="0" smtClean="0"/>
              <a:t>		</a:t>
            </a:r>
            <a:r>
              <a:rPr lang="ru-RU" sz="3200" dirty="0" smtClean="0"/>
              <a:t>  видимость объекта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true|false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>
              <a:spcBef>
                <a:spcPts val="600"/>
              </a:spcBef>
            </a:pP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pluginspage</a:t>
            </a:r>
            <a:r>
              <a:rPr lang="ru-RU" sz="3200" dirty="0" smtClean="0"/>
              <a:t>	  </a:t>
            </a:r>
            <a:r>
              <a:rPr lang="en-US" sz="3200" dirty="0" smtClean="0"/>
              <a:t>URL </a:t>
            </a:r>
            <a:r>
              <a:rPr lang="ru-RU" sz="3200" dirty="0" smtClean="0"/>
              <a:t>страницы для скачивания плагина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ru-RU" sz="3200" dirty="0" smtClean="0"/>
              <a:t>Атрибуты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en-US" sz="3200" dirty="0" smtClean="0"/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hspace</a:t>
            </a:r>
            <a:r>
              <a:rPr lang="en-US" sz="3200" dirty="0" smtClean="0"/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vspace</a:t>
            </a:r>
            <a:r>
              <a:rPr lang="en-US" sz="3200" dirty="0" smtClean="0"/>
              <a:t> </a:t>
            </a:r>
            <a:r>
              <a:rPr lang="ru-RU" sz="3200" dirty="0" smtClean="0"/>
              <a:t>работают как у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3200" dirty="0" smtClean="0"/>
              <a:t> (</a:t>
            </a:r>
            <a:r>
              <a:rPr lang="ru-RU" sz="3200" dirty="0" smtClean="0"/>
              <a:t>и, естественно, устарели).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984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ru-RU" dirty="0"/>
              <a:t>объектов – </a:t>
            </a:r>
            <a:r>
              <a:rPr lang="en-US" dirty="0" smtClean="0"/>
              <a:t>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="http://www.youtube.com/v/qzA60hHca9s?version=3"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application/x-shockwave-flash"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="560"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="349"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allowfullscreen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все "нестандартные" атрибуты - это </a:t>
            </a:r>
            <a:r>
              <a:rPr lang="ru-RU" sz="24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параметры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плагина --&gt;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63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объектов</a:t>
            </a:r>
            <a:r>
              <a:rPr lang="en-US" dirty="0" smtClean="0"/>
              <a:t> - embed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5994" y="1900052"/>
            <a:ext cx="5980972" cy="43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объектов</a:t>
            </a:r>
            <a:r>
              <a:rPr lang="en-US" dirty="0" smtClean="0"/>
              <a:t> –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Ещё один способ внедрения объектов предоставляет 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ru-RU" sz="3200" dirty="0" smtClean="0"/>
              <a:t> 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3200" dirty="0" smtClean="0"/>
              <a:t> </a:t>
            </a:r>
            <a:r>
              <a:rPr lang="ru-RU" sz="3200" dirty="0" smtClean="0"/>
              <a:t>работает как контейнер – его содержимое будет отображаться в случае неудачи внедрения. </a:t>
            </a:r>
            <a:r>
              <a:rPr lang="ru-RU" sz="3200" dirty="0"/>
              <a:t>Вложенные </a:t>
            </a:r>
            <a:r>
              <a:rPr lang="ru-RU" sz="3200" dirty="0" smtClean="0"/>
              <a:t>элементы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3200" dirty="0" smtClean="0"/>
              <a:t> </a:t>
            </a:r>
            <a:r>
              <a:rPr lang="ru-RU" sz="3200" dirty="0" smtClean="0"/>
              <a:t>описывают параметры для плагина.</a:t>
            </a:r>
          </a:p>
        </p:txBody>
      </p:sp>
    </p:spTree>
    <p:extLst>
      <p:ext uri="{BB962C8B-B14F-4D97-AF65-F5344CB8AC3E}">
        <p14:creationId xmlns:p14="http://schemas.microsoft.com/office/powerpoint/2010/main" val="9719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элемента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ru-RU" sz="3200" dirty="0"/>
              <a:t>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3200" dirty="0"/>
              <a:t> </a:t>
            </a:r>
            <a:r>
              <a:rPr lang="ru-RU" sz="3200" dirty="0"/>
              <a:t>работает как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3200" dirty="0"/>
              <a:t> </a:t>
            </a:r>
            <a:r>
              <a:rPr lang="ru-RU" sz="3200" dirty="0"/>
              <a:t>у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/>
          </a:p>
          <a:p>
            <a:pPr>
              <a:spcBef>
                <a:spcPts val="2400"/>
              </a:spcBef>
            </a:pPr>
            <a:r>
              <a:rPr lang="ru-RU" sz="3200" dirty="0"/>
              <a:t>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ru-RU" sz="3200" dirty="0"/>
              <a:t> может быть частью формы, и поэтому поддерживает атрибуты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3200" dirty="0"/>
              <a:t> и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3200" dirty="0"/>
              <a:t>.</a:t>
            </a:r>
          </a:p>
          <a:p>
            <a:pPr>
              <a:spcBef>
                <a:spcPts val="2400"/>
              </a:spcBef>
            </a:pPr>
            <a:r>
              <a:rPr lang="ru-RU" sz="3200" dirty="0" smtClean="0"/>
              <a:t>Атрибуты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hspace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vspace</a:t>
            </a:r>
            <a:r>
              <a:rPr lang="en-US" sz="3200" dirty="0"/>
              <a:t>  </a:t>
            </a:r>
            <a:r>
              <a:rPr lang="ru-RU" sz="3200" dirty="0" smtClean="0"/>
              <a:t>аналогичны одноимённым атрибутам у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spcBef>
                <a:spcPts val="2400"/>
              </a:spcBef>
            </a:pPr>
            <a:r>
              <a:rPr lang="ru-RU" sz="3200" dirty="0" smtClean="0"/>
              <a:t>Атрибуты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classid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codebase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codetype</a:t>
            </a:r>
            <a:r>
              <a:rPr lang="ru-RU" sz="3200" dirty="0" smtClean="0"/>
              <a:t> признаны устаревшими.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816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элемента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="560"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349"</a:t>
            </a:r>
            <a:r>
              <a:rPr lang="ru-RU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://</a:t>
            </a:r>
            <a:r>
              <a:rPr lang="en-US" sz="2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www.youtube.com/v/qzA60hHca9s?version=3"</a:t>
            </a:r>
            <a:endParaRPr lang="ru-RU" sz="25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="application/x-shockwave-flash"&gt;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allowFullScreen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Sorry!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We can't display this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036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ru-RU" dirty="0" smtClean="0"/>
              <a:t> </a:t>
            </a:r>
            <a:r>
              <a:rPr lang="en-US" dirty="0" smtClean="0"/>
              <a:t>vs 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2500" dirty="0" smtClean="0">
                <a:hlinkClick r:id="rId3"/>
              </a:rPr>
              <a:t>http://www.stoimen.com/blog/2009/02/22/html-object-and-embed-tags/</a:t>
            </a:r>
            <a:endParaRPr lang="ru-RU" sz="2500" dirty="0" smtClean="0"/>
          </a:p>
          <a:p>
            <a:r>
              <a:rPr lang="ru-RU" sz="3200" dirty="0" smtClean="0"/>
              <a:t>"</a:t>
            </a:r>
            <a:r>
              <a:rPr lang="en-US" sz="3200" dirty="0" smtClean="0"/>
              <a:t>To </a:t>
            </a:r>
            <a:r>
              <a:rPr lang="en-US" sz="3200" dirty="0"/>
              <a:t>be more exact the &lt;object&gt; tag is for Internet Explorer, while the &lt;embed&gt; tag is for Netscape and related to it browsers using Netscape plugin to display a flash movie</a:t>
            </a:r>
            <a:r>
              <a:rPr lang="en-US" sz="3200" dirty="0" smtClean="0"/>
              <a:t>.</a:t>
            </a:r>
            <a:r>
              <a:rPr lang="ru-RU" sz="3200" dirty="0" smtClean="0"/>
              <a:t>"</a:t>
            </a:r>
          </a:p>
          <a:p>
            <a:endParaRPr lang="en-US" sz="3200" dirty="0"/>
          </a:p>
          <a:p>
            <a:r>
              <a:rPr lang="ru-RU" sz="3200" dirty="0" smtClean="0"/>
              <a:t>Можно перестраховаться, разместив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</a:t>
            </a:r>
            <a:r>
              <a:rPr lang="en-US" sz="3200" dirty="0" smtClean="0"/>
              <a:t> </a:t>
            </a:r>
            <a:r>
              <a:rPr lang="ru-RU" sz="3200" b="1" dirty="0" smtClean="0"/>
              <a:t>внутри</a:t>
            </a:r>
            <a:r>
              <a:rPr lang="ru-RU" sz="3200" dirty="0" smtClean="0"/>
              <a:t> контейнера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3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видео и аудио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 стандарте </a:t>
            </a:r>
            <a:r>
              <a:rPr lang="en-US" sz="3200" dirty="0" smtClean="0"/>
              <a:t>HTML5 </a:t>
            </a:r>
            <a:r>
              <a:rPr lang="ru-RU" sz="3200" dirty="0" smtClean="0"/>
              <a:t>описаны два новый контейнерных элемента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</a:t>
            </a:r>
            <a:r>
              <a:rPr lang="en-US" sz="3200" dirty="0" smtClean="0"/>
              <a:t> </a:t>
            </a:r>
            <a:r>
              <a:rPr lang="ru-RU" sz="3200" dirty="0" smtClean="0"/>
              <a:t>для внедрения на страницу видео- и </a:t>
            </a:r>
            <a:r>
              <a:rPr lang="ru-RU" sz="3200" dirty="0" err="1" smtClean="0"/>
              <a:t>аудиороликов</a:t>
            </a:r>
            <a:r>
              <a:rPr lang="ru-RU" sz="3200" dirty="0" smtClean="0"/>
              <a:t> соответственно.</a:t>
            </a:r>
          </a:p>
          <a:p>
            <a:endParaRPr lang="ru-RU" sz="3200" dirty="0"/>
          </a:p>
          <a:p>
            <a:r>
              <a:rPr lang="ru-RU" sz="3200" dirty="0" smtClean="0"/>
              <a:t>Идея: </a:t>
            </a:r>
            <a:r>
              <a:rPr lang="ru-RU" sz="3200" b="1" dirty="0" smtClean="0"/>
              <a:t>проигрывание без использования плагинов</a:t>
            </a:r>
            <a:r>
              <a:rPr lang="ru-RU" sz="3200" dirty="0" smtClean="0"/>
              <a:t>, только средствами браузера. Не всё 100% хорошо, но, в принципе, работает в большинстве браузеров!</a:t>
            </a:r>
          </a:p>
        </p:txBody>
      </p:sp>
    </p:spTree>
    <p:extLst>
      <p:ext uri="{BB962C8B-B14F-4D97-AF65-F5344CB8AC3E}">
        <p14:creationId xmlns:p14="http://schemas.microsoft.com/office/powerpoint/2010/main" val="6994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</a:t>
            </a:r>
            <a:r>
              <a:rPr lang="ru-RU" dirty="0" smtClean="0"/>
              <a:t>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ru-RU" sz="3200" dirty="0" smtClean="0"/>
              <a:t>. Дочерние элементы: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ru-RU" sz="3200" dirty="0" smtClean="0"/>
              <a:t>,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</a:t>
            </a:r>
            <a:r>
              <a:rPr lang="ru-RU" sz="3200" dirty="0" smtClean="0"/>
              <a:t>, и произвольный размеченный контент (отображается, если загрузка и воспроизведение не удались).</a:t>
            </a:r>
          </a:p>
          <a:p>
            <a:endParaRPr lang="ru-RU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="360"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="240"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="big-buck-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bunny_trailer.webm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autoplay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preload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="none"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 cannot be displayed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065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</a:t>
            </a:r>
            <a:r>
              <a:rPr lang="ru-RU" dirty="0" smtClean="0"/>
              <a:t>видео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4280" y="2075797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="http://example.com/app/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profile.php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="main"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novalidate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autocomplete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="on"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="_blank"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="username"&gt;&lt;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Адрес эл. почты: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="email"&gt;&lt;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Пол: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="sex"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="male"&gt;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мужской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="sex"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="female"&gt;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женский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Отправить"&gt;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="reset"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Очистить"&gt;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52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video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endParaRPr lang="ru-RU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1845733"/>
          <a:ext cx="10058400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3096"/>
                <a:gridCol w="7695304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autoplay</a:t>
                      </a:r>
                      <a:endParaRPr lang="en-US" sz="2400" b="0" i="0" u="none" strike="noStrike" kern="1200" baseline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автоматический старт воспроизведения (логический)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preload</a:t>
                      </a:r>
                      <a:endParaRPr lang="en-US" sz="2400" b="0" i="0" u="none" strike="noStrike" kern="1200" baseline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управляет загрузкой видео в процессе загрузки страницы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controls</a:t>
                      </a:r>
                      <a:endParaRPr lang="en-US" sz="2400" b="0" i="0" u="none" strike="noStrike" kern="1200" baseline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нужно ли показывать кнопки управления (логический)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loop</a:t>
                      </a:r>
                      <a:endParaRPr lang="en-US" sz="2400" b="0" i="0" u="none" strike="noStrike" kern="1200" baseline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 циклическое воспроизведение (логический)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poster</a:t>
                      </a:r>
                      <a:endParaRPr lang="en-US" sz="2400" b="0" i="0" u="none" strike="noStrike" kern="1200" baseline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изображение, показываемое в процессе загрузки видео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height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width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размер области воспроизведения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muted</a:t>
                      </a:r>
                      <a:endParaRPr lang="en-US" sz="2400" b="0" i="0" u="none" strike="noStrike" kern="1200" baseline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отключен ли звук изначально (логический)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src</a:t>
                      </a:r>
                      <a:endParaRPr lang="en-US" sz="2400" b="0" i="0" u="none" strike="noStrike" kern="1200" baseline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воспроизводимый контент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элемента </a:t>
            </a:r>
            <a:r>
              <a:rPr lang="en-US" dirty="0"/>
              <a:t>video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preload</a:t>
            </a:r>
            <a:r>
              <a:rPr lang="en-US" sz="3200" dirty="0" smtClean="0"/>
              <a:t> </a:t>
            </a:r>
            <a:r>
              <a:rPr lang="ru-RU" sz="3200" dirty="0" smtClean="0"/>
              <a:t>указывает, какую информацию о видео нужно загрузить во время загрузки страницы:</a:t>
            </a:r>
          </a:p>
          <a:p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ru-RU" sz="3200" dirty="0" smtClean="0"/>
              <a:t> 	    не </a:t>
            </a:r>
            <a:r>
              <a:rPr lang="ru-RU" sz="3200" dirty="0"/>
              <a:t>загружать </a:t>
            </a:r>
            <a:r>
              <a:rPr lang="ru-RU" sz="3200" dirty="0" smtClean="0"/>
              <a:t>видео (до нажатия </a:t>
            </a:r>
            <a:r>
              <a:rPr lang="en-US" sz="3200" dirty="0" smtClean="0"/>
              <a:t>play)</a:t>
            </a:r>
            <a:endParaRPr lang="ru-RU" sz="3200" dirty="0"/>
          </a:p>
          <a:p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metadata</a:t>
            </a:r>
            <a:r>
              <a:rPr lang="ru-RU" sz="3200" dirty="0" smtClean="0"/>
              <a:t>     загрузить только служебную информацию</a:t>
            </a:r>
          </a:p>
          <a:p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ru-RU" sz="3200" dirty="0" smtClean="0"/>
              <a:t> 	    загрузить видео целиком</a:t>
            </a:r>
          </a:p>
          <a:p>
            <a:endParaRPr lang="ru-RU" sz="2800" dirty="0" smtClean="0"/>
          </a:p>
          <a:p>
            <a:r>
              <a:rPr lang="ru-RU" sz="3200" dirty="0" smtClean="0"/>
              <a:t>Этот </a:t>
            </a:r>
            <a:r>
              <a:rPr lang="ru-RU" sz="3200" dirty="0"/>
              <a:t>атрибут игнорируется, если установлен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autoplay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70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Различные браузеры поддерживают разные кодеки: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7627"/>
            <a:ext cx="8770193" cy="39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3200" dirty="0" smtClean="0"/>
              <a:t>Чтобы обеспечить большую универсальность: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1. Используйте для источника видео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2. </a:t>
            </a:r>
            <a:r>
              <a:rPr lang="ru-RU" sz="3200" dirty="0" smtClean="0"/>
              <a:t>Используйте несколько вложенных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3200" dirty="0" smtClean="0"/>
              <a:t>, </a:t>
            </a:r>
            <a:r>
              <a:rPr lang="ru-RU" sz="3200" dirty="0" smtClean="0"/>
              <a:t>ссылающихся на ролики разных форматов.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="360"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="240"&gt;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timessquare.webm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timessquare.ogv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="timessquare.mp4"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="video/mp4"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cannot be displayed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369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дорожки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3200" dirty="0" smtClean="0"/>
              <a:t>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</a:t>
            </a:r>
            <a:r>
              <a:rPr lang="en-US" sz="3200" dirty="0" smtClean="0"/>
              <a:t> </a:t>
            </a:r>
            <a:r>
              <a:rPr lang="ru-RU" sz="3200" dirty="0" smtClean="0"/>
              <a:t>позволяет задать для видео добавочную текстовую дорожку (субтитры, комментарии, заголовки).</a:t>
            </a:r>
          </a:p>
          <a:p>
            <a:pPr>
              <a:spcBef>
                <a:spcPts val="1800"/>
              </a:spcBef>
            </a:pPr>
            <a:r>
              <a:rPr lang="ru-RU" sz="3200" dirty="0" smtClean="0"/>
              <a:t>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kind</a:t>
            </a:r>
            <a:r>
              <a:rPr lang="ru-RU" sz="3200" dirty="0" smtClean="0"/>
              <a:t> указывает тип дорожки;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ru-RU" sz="3200" dirty="0" smtClean="0"/>
              <a:t> – путь к файлу с дорожкой;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srclang</a:t>
            </a:r>
            <a:r>
              <a:rPr lang="ru-RU" sz="3200" dirty="0" smtClean="0"/>
              <a:t> – язык дорожки;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ru-RU" sz="3200" dirty="0" smtClean="0"/>
              <a:t> – это отображаемое название дорожки.</a:t>
            </a:r>
          </a:p>
          <a:p>
            <a:pPr>
              <a:spcBef>
                <a:spcPts val="1800"/>
              </a:spcBef>
            </a:pPr>
            <a:r>
              <a:rPr lang="ru-RU" sz="3200" dirty="0" smtClean="0"/>
              <a:t>Логический 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ru-RU" sz="3200" dirty="0" smtClean="0"/>
              <a:t> </a:t>
            </a:r>
            <a:r>
              <a:rPr lang="ru-RU" sz="3200" dirty="0"/>
              <a:t>указывает, что данная дорожка предпочтительна и должна быть выбрана по </a:t>
            </a:r>
            <a:r>
              <a:rPr lang="ru-RU" sz="3200" dirty="0" smtClean="0"/>
              <a:t>умолчанию.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24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дорожки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kind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="subtitles"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jane.en.vtt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srclang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="English"&gt;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kind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="subtitles"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jane.ua.vtt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srclang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Український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kind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="subtitles"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jane.ru.vtt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srclang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Русский"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jane.ogv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="video/jane.mp4"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="video/mp4"&gt;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jane.webm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="video/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не поддерживается вашим браузером.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04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Воспроизведение аудио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аудио используем 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</a:t>
            </a:r>
            <a:r>
              <a:rPr lang="ru-RU" sz="3200" dirty="0" smtClean="0"/>
              <a:t>. Работа с ним похожа на работу с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3200" dirty="0" smtClean="0"/>
              <a:t>. </a:t>
            </a:r>
            <a:r>
              <a:rPr lang="ru-RU" sz="3200" dirty="0" smtClean="0"/>
              <a:t>Допустимы те же дочерние элементы (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ru-RU" sz="3200" dirty="0"/>
              <a:t>,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</a:t>
            </a:r>
            <a:r>
              <a:rPr lang="ru-RU" sz="3200" dirty="0" smtClean="0"/>
              <a:t> ) и вложенный контент.</a:t>
            </a:r>
          </a:p>
          <a:p>
            <a:endParaRPr lang="ru-RU" sz="3200" dirty="0"/>
          </a:p>
          <a:p>
            <a:r>
              <a:rPr lang="ru-RU" sz="3200" dirty="0" smtClean="0"/>
              <a:t>Атрибуты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autoplay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preload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muted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ru-RU" sz="3200" dirty="0" smtClean="0"/>
              <a:t> работаю как и для элемента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</a:t>
            </a:r>
            <a:r>
              <a:rPr lang="en-US" sz="3200" dirty="0" smtClean="0"/>
              <a:t>.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64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Воспроизведение аудио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autoplay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="mytrack.ogg"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="mytrack.mp3"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="mytrack.wav"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 cannot be played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audio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4249550"/>
            <a:ext cx="4724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4" y="1502608"/>
            <a:ext cx="11557850" cy="4400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599191"/>
              </p:ext>
            </p:extLst>
          </p:nvPr>
        </p:nvGraphicFramePr>
        <p:xfrm>
          <a:off x="317146" y="39568"/>
          <a:ext cx="11344048" cy="1463040"/>
        </p:xfrm>
        <a:graphic>
          <a:graphicData uri="http://schemas.openxmlformats.org/drawingml/2006/table">
            <a:tbl>
              <a:tblPr/>
              <a:tblGrid>
                <a:gridCol w="5672024"/>
                <a:gridCol w="567202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4800" b="0" dirty="0">
                          <a:solidFill>
                            <a:srgbClr val="406C8E"/>
                          </a:solidFill>
                          <a:effectLst/>
                          <a:latin typeface="+mn-lt"/>
                        </a:rPr>
                        <a:t>Desktop Browser Market Share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800" b="0" dirty="0">
                          <a:effectLst/>
                          <a:latin typeface="+mn-lt"/>
                        </a:rPr>
                        <a:t>February, </a:t>
                      </a:r>
                      <a:r>
                        <a:rPr lang="en-US" sz="4800" b="0" dirty="0" smtClean="0">
                          <a:effectLst/>
                          <a:latin typeface="+mn-lt"/>
                        </a:rPr>
                        <a:t>201</a:t>
                      </a:r>
                      <a:r>
                        <a:rPr lang="ru-RU" sz="4800" b="0" dirty="0" smtClean="0">
                          <a:effectLst/>
                          <a:latin typeface="+mn-lt"/>
                        </a:rPr>
                        <a:t>9</a:t>
                      </a:r>
                      <a:r>
                        <a:rPr lang="en-US" sz="4800" b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4800" b="0" dirty="0">
                          <a:effectLst/>
                          <a:latin typeface="+mn-lt"/>
                        </a:rPr>
                        <a:t>to </a:t>
                      </a:r>
                      <a:r>
                        <a:rPr lang="en-US" sz="4800" b="0" dirty="0" smtClean="0">
                          <a:effectLst/>
                          <a:latin typeface="+mn-lt"/>
                        </a:rPr>
                        <a:t>January, 20</a:t>
                      </a:r>
                      <a:r>
                        <a:rPr lang="ru-RU" sz="4800" b="0" dirty="0" smtClean="0">
                          <a:effectLst/>
                          <a:latin typeface="+mn-lt"/>
                        </a:rPr>
                        <a:t>20</a:t>
                      </a:r>
                      <a:endParaRPr lang="en-US" sz="4800" b="0" dirty="0"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3538" y="5903074"/>
            <a:ext cx="12050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www.netmarketshare.com/browser-market-share.aspx?qprid=0&amp;qpcustomd=0&amp;qpct=3</a:t>
            </a:r>
            <a:endParaRPr lang="en-US" sz="2400" dirty="0" smtClean="0"/>
          </a:p>
          <a:p>
            <a:endParaRPr lang="ru-RU" sz="24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66" y="3324210"/>
            <a:ext cx="3715268" cy="209579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2" y="1382277"/>
            <a:ext cx="7364832" cy="6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44850" y="3582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3" y="96068"/>
            <a:ext cx="10972855" cy="65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/>
              <a:t>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3200" dirty="0"/>
              <a:t> может использоваться для создания текстовых полей, </a:t>
            </a:r>
            <a:r>
              <a:rPr lang="ru-RU" sz="3200" dirty="0" smtClean="0"/>
              <a:t>кнопок</a:t>
            </a:r>
            <a:r>
              <a:rPr lang="ru-RU" sz="3200" dirty="0"/>
              <a:t>, переключателей и флажков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Вид элемента управления задаёт 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ru-RU" sz="3000" dirty="0" smtClean="0"/>
              <a:t>:</a:t>
            </a:r>
            <a:endParaRPr lang="en-US" sz="3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8596" y="3462867"/>
          <a:ext cx="9987084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227"/>
                <a:gridCol w="3253154"/>
                <a:gridCol w="1301261"/>
                <a:gridCol w="388444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ru-RU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текстовое поле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button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кнопка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поле с паролем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submit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кнопка для отправки формы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radio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переключатель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reset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кнопка для очистки формы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checkbox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флажок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image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кнопка с изображением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hidden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скрытое поле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</a:t>
                      </a:r>
                      <a:endParaRPr lang="en-US" sz="2400" kern="12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поле для отправки файла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5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8"/>
          <a:stretch/>
        </p:blipFill>
        <p:spPr>
          <a:xfrm>
            <a:off x="278863" y="47852"/>
            <a:ext cx="11384049" cy="67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603"/>
            <a:ext cx="12066814" cy="1450757"/>
          </a:xfrm>
        </p:spPr>
        <p:txBody>
          <a:bodyPr>
            <a:normAutofit/>
          </a:bodyPr>
          <a:lstStyle/>
          <a:p>
            <a:r>
              <a:rPr lang="ru-RU" dirty="0"/>
              <a:t>Статистика использования браузеров в </a:t>
            </a:r>
            <a:r>
              <a:rPr lang="ru-RU" dirty="0" err="1"/>
              <a:t>RUнете</a:t>
            </a:r>
            <a:r>
              <a:rPr lang="ru-RU" dirty="0"/>
              <a:t> за январь </a:t>
            </a:r>
            <a:r>
              <a:rPr lang="ru-RU" dirty="0" smtClean="0"/>
              <a:t>2020 года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2028" y="5778614"/>
            <a:ext cx="7963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hlinkClick r:id="rId3"/>
              </a:rPr>
              <a:t>http://</a:t>
            </a:r>
            <a:r>
              <a:rPr lang="ru-RU" sz="3600" dirty="0" smtClean="0">
                <a:hlinkClick r:id="rId3"/>
              </a:rPr>
              <a:t>alexvaleev.ru/browserstat/2020/1/</a:t>
            </a:r>
            <a:endParaRPr lang="en-US" sz="3600" dirty="0" smtClean="0"/>
          </a:p>
          <a:p>
            <a:endParaRPr lang="ru-RU" sz="36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" y="2547813"/>
            <a:ext cx="12141353" cy="30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885" y="299536"/>
            <a:ext cx="10368951" cy="1450757"/>
          </a:xfrm>
        </p:spPr>
        <p:txBody>
          <a:bodyPr>
            <a:normAutofit/>
          </a:bodyPr>
          <a:lstStyle/>
          <a:p>
            <a:r>
              <a:rPr lang="ru-RU" dirty="0"/>
              <a:t>Статистика использования браузеров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ru-RU" dirty="0" err="1"/>
              <a:t>RUнете</a:t>
            </a:r>
            <a:r>
              <a:rPr lang="ru-RU" dirty="0"/>
              <a:t> за январь </a:t>
            </a:r>
            <a:r>
              <a:rPr lang="ru-RU" dirty="0" smtClean="0"/>
              <a:t>2020 года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" y="2662965"/>
            <a:ext cx="12103154" cy="3444536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4" y="2159969"/>
            <a:ext cx="8723946" cy="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874339" y="5693432"/>
            <a:ext cx="431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gs.statcounter.com/browser-market-share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74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0"/>
            <a:ext cx="8729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input</a:t>
            </a:r>
            <a:r>
              <a:rPr lang="ru-RU" dirty="0" smtClean="0"/>
              <a:t> – основные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3000" dirty="0" smtClean="0"/>
              <a:t>Для элемента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3000" dirty="0"/>
              <a:t> </a:t>
            </a:r>
            <a:r>
              <a:rPr lang="ru-RU" sz="3000" dirty="0" smtClean="0"/>
              <a:t>работают атрибуты, связанные с получением фокуса и клавиатурными сокращениями.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10856"/>
              </p:ext>
            </p:extLst>
          </p:nvPr>
        </p:nvGraphicFramePr>
        <p:xfrm>
          <a:off x="1097280" y="1845733"/>
          <a:ext cx="10058400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4293"/>
                <a:gridCol w="800410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name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уникальное имя элемента, используется при отправке данных на сервер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value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значение элемента формы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autocomplete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автозаполнение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dirty="0" smtClean="0"/>
                        <a:t>(</a:t>
                      </a:r>
                      <a:r>
                        <a:rPr lang="ru-RU" sz="2400" dirty="0" smtClean="0"/>
                        <a:t>для конкретного поля)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disabled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блокирует доступ и изменение элемента: не работает переход по </a:t>
                      </a:r>
                      <a:r>
                        <a:rPr lang="ru-RU" sz="2400" dirty="0" err="1" smtClean="0"/>
                        <a:t>tab</a:t>
                      </a:r>
                      <a:r>
                        <a:rPr lang="ru-RU" sz="2400" dirty="0" smtClean="0"/>
                        <a:t>, значение не передается на сервер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readonly</a:t>
                      </a:r>
                      <a:endParaRPr lang="en-US" sz="22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значение элемента не может изменяться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input – </a:t>
            </a:r>
            <a:r>
              <a:rPr lang="ru-RU" dirty="0" smtClean="0"/>
              <a:t>некоторые новые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8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1845733"/>
          <a:ext cx="10058400" cy="432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1644"/>
                <a:gridCol w="76667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autofocus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</a:t>
                      </a:r>
                      <a:r>
                        <a:rPr lang="ru-RU" sz="2000" dirty="0" smtClean="0"/>
                        <a:t>логический</a:t>
                      </a:r>
                      <a:r>
                        <a:rPr lang="en-US" sz="2000" dirty="0" smtClean="0"/>
                        <a:t>)</a:t>
                      </a:r>
                      <a:r>
                        <a:rPr lang="ru-RU" sz="2000" dirty="0" smtClean="0"/>
                        <a:t> автоматически устанавливает фокус в поле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связывает поле с формой по идентификатору формы</a:t>
                      </a:r>
                      <a:r>
                        <a:rPr lang="en-US" sz="2000" dirty="0" smtClean="0"/>
                        <a:t> (</a:t>
                      </a:r>
                      <a:r>
                        <a:rPr lang="ru-RU" sz="2000" dirty="0" smtClean="0"/>
                        <a:t>её атрибут </a:t>
                      </a:r>
                      <a:r>
                        <a:rPr lang="en-US" sz="2000" dirty="0" smtClean="0"/>
                        <a:t>id)</a:t>
                      </a:r>
                      <a:r>
                        <a:rPr lang="ru-RU" sz="2000" dirty="0" smtClean="0"/>
                        <a:t>. Необходим, когда поле располагается за пределами формы (например, по соображениям дизайна)</a:t>
                      </a:r>
                      <a:endParaRPr lang="en-US" sz="2000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formaction</a:t>
                      </a:r>
                      <a:endParaRPr lang="ru-RU" sz="2000" kern="12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ru-RU" sz="20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formenctype</a:t>
                      </a:r>
                      <a:endParaRPr lang="ru-RU" sz="2000" kern="12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ru-RU" sz="20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formmethod</a:t>
                      </a:r>
                      <a:endParaRPr lang="ru-RU" sz="2000" kern="12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ru-RU" sz="20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formnovalidate</a:t>
                      </a:r>
                      <a:endParaRPr lang="ru-RU" sz="2000" kern="12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formtarget</a:t>
                      </a:r>
                      <a:endParaRPr lang="ru-RU" sz="2000" kern="12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перекрывают значения соответствующих атрибутов формы.</a:t>
                      </a:r>
                      <a:r>
                        <a:rPr lang="ru-RU" sz="2000" baseline="0" dirty="0" smtClean="0"/>
                        <a:t> Задаются для кнопок!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placeholder</a:t>
                      </a:r>
                      <a:endParaRPr lang="ru-RU" sz="2000" kern="12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выводит текст внутри поля формы, который исчезает при получении фокуса или при наборе текста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required</a:t>
                      </a:r>
                      <a:endParaRPr lang="ru-RU" sz="2000" kern="1200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</a:t>
                      </a:r>
                      <a:r>
                        <a:rPr lang="ru-RU" sz="2000" dirty="0" smtClean="0"/>
                        <a:t>логический</a:t>
                      </a:r>
                      <a:r>
                        <a:rPr lang="en-US" sz="2000" dirty="0" smtClean="0"/>
                        <a:t>)</a:t>
                      </a:r>
                      <a:r>
                        <a:rPr lang="ru-RU" sz="2000" dirty="0" smtClean="0"/>
                        <a:t> поле формы обязательно для заполнения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type="text"</a:t>
            </a:r>
            <a:r>
              <a:rPr lang="ru-RU" dirty="0" smtClean="0"/>
              <a:t> и </a:t>
            </a:r>
            <a:r>
              <a:rPr lang="en-US" dirty="0" smtClean="0"/>
              <a:t>type="password"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Это элементы управления для ввода строки текста или </a:t>
            </a:r>
            <a:r>
              <a:rPr lang="ru-RU" sz="3200" i="1" dirty="0" smtClean="0"/>
              <a:t>пароля</a:t>
            </a:r>
            <a:r>
              <a:rPr lang="ru-RU" sz="3200" dirty="0" smtClean="0"/>
              <a:t> (такая строка, где вместо символов отображаются спецзнаки, например,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ru-RU" sz="3200" dirty="0" smtClean="0"/>
              <a:t>).</a:t>
            </a:r>
          </a:p>
          <a:p>
            <a:endParaRPr lang="ru-RU" sz="3200" dirty="0" smtClean="0"/>
          </a:p>
          <a:p>
            <a:r>
              <a:rPr lang="ru-RU" sz="3200" dirty="0" smtClean="0"/>
              <a:t>Видимая ширина элемента в символах </a:t>
            </a:r>
            <a:r>
              <a:rPr lang="ru-RU" sz="3200" dirty="0" err="1" smtClean="0"/>
              <a:t>моноширинного</a:t>
            </a:r>
            <a:r>
              <a:rPr lang="ru-RU" sz="3200" dirty="0" smtClean="0"/>
              <a:t> шрифта задаётся атрибутом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Атрибут 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maxlength</a:t>
            </a:r>
            <a:r>
              <a:rPr lang="ru-RU" sz="3200" dirty="0" smtClean="0"/>
              <a:t> ограничивает максимальное число вводимых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42799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type="text"</a:t>
            </a:r>
            <a:r>
              <a:rPr lang="ru-RU" dirty="0" smtClean="0"/>
              <a:t> и </a:t>
            </a:r>
            <a:r>
              <a:rPr lang="en-US" dirty="0" smtClean="0"/>
              <a:t>type="password"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login"</a:t>
            </a:r>
            <a:endParaRPr lang="ru-RU" sz="2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10"</a:t>
            </a:r>
            <a:r>
              <a:rPr lang="ru-RU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autocomplete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="on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Password: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="password"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maxlength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="8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="Log in"&gt;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31540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type="text"</a:t>
            </a:r>
            <a:r>
              <a:rPr lang="ru-RU" dirty="0" smtClean="0"/>
              <a:t> и </a:t>
            </a:r>
            <a:r>
              <a:rPr lang="en-US" dirty="0" smtClean="0"/>
              <a:t>type="password"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2081001"/>
            <a:ext cx="6019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type="</a:t>
            </a:r>
            <a:r>
              <a:rPr lang="en-US" dirty="0" smtClean="0"/>
              <a:t>checkbox"</a:t>
            </a:r>
            <a:r>
              <a:rPr lang="ru-RU" dirty="0" smtClean="0"/>
              <a:t> и </a:t>
            </a:r>
            <a:r>
              <a:rPr lang="en-US" dirty="0"/>
              <a:t>type="radio"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Элементы с такими атрибутами образуются группы </a:t>
            </a:r>
            <a:r>
              <a:rPr lang="ru-RU" sz="3200" i="1" dirty="0" smtClean="0"/>
              <a:t>независимых</a:t>
            </a:r>
            <a:r>
              <a:rPr lang="ru-RU" sz="3200" dirty="0" smtClean="0"/>
              <a:t> и </a:t>
            </a:r>
            <a:r>
              <a:rPr lang="ru-RU" sz="3200" i="1" dirty="0" smtClean="0"/>
              <a:t>зависимых переключателей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В случае зависимых переключателей (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type=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"radio"</a:t>
            </a:r>
            <a:r>
              <a:rPr lang="ru-RU" sz="3200" dirty="0" smtClean="0"/>
              <a:t>) у всех элементов одной группы </a:t>
            </a:r>
            <a:r>
              <a:rPr lang="ru-RU" sz="3200" b="1" dirty="0" smtClean="0"/>
              <a:t>обязательно</a:t>
            </a:r>
            <a:r>
              <a:rPr lang="ru-RU" sz="3200" dirty="0" smtClean="0"/>
              <a:t> должно быть одинаковое значение атрибута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Логический 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US" sz="3200" dirty="0" smtClean="0"/>
              <a:t> </a:t>
            </a:r>
            <a:r>
              <a:rPr lang="ru-RU" sz="3200" dirty="0" smtClean="0"/>
              <a:t>показывает, что соответствующий переключатель установлен.</a:t>
            </a:r>
          </a:p>
        </p:txBody>
      </p:sp>
    </p:spTree>
    <p:extLst>
      <p:ext uri="{BB962C8B-B14F-4D97-AF65-F5344CB8AC3E}">
        <p14:creationId xmlns:p14="http://schemas.microsoft.com/office/powerpoint/2010/main" val="27002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type="</a:t>
            </a:r>
            <a:r>
              <a:rPr lang="en-US" dirty="0" smtClean="0"/>
              <a:t>checkbox"</a:t>
            </a:r>
            <a:r>
              <a:rPr lang="ru-RU" dirty="0" smtClean="0"/>
              <a:t> и </a:t>
            </a:r>
            <a:r>
              <a:rPr lang="en-US" dirty="0"/>
              <a:t>type="radio"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="Bike"&gt;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have a bike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vehicle"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="Car"&gt;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have a car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="gender"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="male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="gender"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="female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442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Формы, изображения,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4053"/>
          </a:xfrm>
        </p:spPr>
        <p:txBody>
          <a:bodyPr>
            <a:normAutofit/>
          </a:bodyPr>
          <a:lstStyle/>
          <a:p>
            <a:r>
              <a:rPr lang="ru-RU" sz="3200" dirty="0" smtClean="0">
                <a:hlinkClick r:id="rId2" action="ppaction://hlinksldjump"/>
              </a:rPr>
              <a:t>Формы и элементы управления</a:t>
            </a:r>
            <a:endParaRPr lang="ru-RU" sz="3200" dirty="0" smtClean="0"/>
          </a:p>
          <a:p>
            <a:r>
              <a:rPr lang="ru-RU" sz="3200" dirty="0" smtClean="0">
                <a:hlinkClick r:id="rId3" action="ppaction://hlinksldjump"/>
              </a:rPr>
              <a:t>Изображения</a:t>
            </a:r>
            <a:endParaRPr lang="ru-RU" sz="3200" dirty="0" smtClean="0"/>
          </a:p>
          <a:p>
            <a:r>
              <a:rPr lang="ru-RU" sz="3200" dirty="0" smtClean="0">
                <a:hlinkClick r:id="rId4" action="ppaction://hlinksldjump"/>
              </a:rPr>
              <a:t>Фреймы</a:t>
            </a:r>
            <a:endParaRPr lang="ru-RU" sz="3200" dirty="0" smtClean="0"/>
          </a:p>
          <a:p>
            <a:r>
              <a:rPr lang="ru-RU" sz="3200" dirty="0">
                <a:hlinkClick r:id="rId5" action="ppaction://hlinksldjump"/>
              </a:rPr>
              <a:t>Внедрение </a:t>
            </a:r>
            <a:r>
              <a:rPr lang="ru-RU" sz="3200" dirty="0" smtClean="0">
                <a:hlinkClick r:id="rId5" action="ppaction://hlinksldjump"/>
              </a:rPr>
              <a:t>объектов, видео </a:t>
            </a:r>
            <a:r>
              <a:rPr lang="ru-RU" sz="3200" dirty="0">
                <a:hlinkClick r:id="rId5" action="ppaction://hlinksldjump"/>
              </a:rPr>
              <a:t>и аудио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type="</a:t>
            </a:r>
            <a:r>
              <a:rPr lang="en-US" dirty="0" smtClean="0"/>
              <a:t>checkbox"</a:t>
            </a:r>
            <a:r>
              <a:rPr lang="ru-RU" dirty="0" smtClean="0"/>
              <a:t> и </a:t>
            </a:r>
            <a:r>
              <a:rPr lang="en-US" dirty="0"/>
              <a:t>type="radio"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8970" y="2057400"/>
            <a:ext cx="357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нашем примере кнопки отправки нет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25" y="1845734"/>
            <a:ext cx="6019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type="</a:t>
            </a:r>
            <a:r>
              <a:rPr lang="en-US" dirty="0" smtClean="0"/>
              <a:t>checkbox"</a:t>
            </a:r>
            <a:r>
              <a:rPr lang="ru-RU" dirty="0" smtClean="0"/>
              <a:t> и </a:t>
            </a:r>
            <a:r>
              <a:rPr lang="en-US" dirty="0"/>
              <a:t>type="radio"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Вот что отправляется на сервер, если выбрали оба </a:t>
            </a:r>
            <a:r>
              <a:rPr lang="ru-RU" sz="3200" dirty="0" err="1" smtClean="0"/>
              <a:t>чекбокса</a:t>
            </a:r>
            <a:r>
              <a:rPr lang="ru-RU" sz="3200" dirty="0" smtClean="0"/>
              <a:t> и верхний переключатель (</a:t>
            </a:r>
            <a:r>
              <a:rPr lang="en-US" sz="3200" dirty="0" smtClean="0"/>
              <a:t>radio</a:t>
            </a:r>
            <a:r>
              <a:rPr lang="ru-RU" sz="3200" dirty="0" smtClean="0"/>
              <a:t>):</a:t>
            </a:r>
            <a:endParaRPr lang="en-US" sz="3200" dirty="0" smtClean="0"/>
          </a:p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Bike&amp;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vehicle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Car&amp;gender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=male </a:t>
            </a:r>
          </a:p>
          <a:p>
            <a:endParaRPr lang="en-US" sz="3200" dirty="0" smtClean="0"/>
          </a:p>
          <a:p>
            <a:r>
              <a:rPr lang="ru-RU" sz="3200" dirty="0" smtClean="0"/>
              <a:t>Оправка стандартная: </a:t>
            </a:r>
            <a:r>
              <a:rPr lang="en-US" sz="3200" b="1" dirty="0" smtClean="0"/>
              <a:t>name</a:t>
            </a:r>
            <a:r>
              <a:rPr lang="ru-RU" sz="3200" b="1" dirty="0" smtClean="0"/>
              <a:t>=</a:t>
            </a:r>
            <a:r>
              <a:rPr lang="en-US" sz="3200" b="1" dirty="0" smtClean="0"/>
              <a:t>value</a:t>
            </a:r>
            <a:r>
              <a:rPr lang="ru-RU" sz="3200" dirty="0" smtClean="0"/>
              <a:t> (не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US" sz="3200" dirty="0" smtClean="0"/>
              <a:t> </a:t>
            </a:r>
            <a:r>
              <a:rPr lang="ru-RU" sz="3200" dirty="0" smtClean="0"/>
              <a:t>и не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 smtClean="0"/>
              <a:t>/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3200" dirty="0" smtClean="0"/>
              <a:t>).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6597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sz="3200" dirty="0" smtClean="0"/>
              <a:t> – </a:t>
            </a:r>
            <a:r>
              <a:rPr lang="ru-RU" sz="3200" dirty="0" smtClean="0"/>
              <a:t>это простая кнопка, которая генерирует событие нажатия (что с этим делать – решает </a:t>
            </a:r>
            <a:r>
              <a:rPr lang="en-US" sz="3200" dirty="0" smtClean="0"/>
              <a:t>JavaScript).</a:t>
            </a:r>
          </a:p>
          <a:p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3200" dirty="0" smtClean="0"/>
              <a:t> –</a:t>
            </a:r>
            <a:r>
              <a:rPr lang="ru-RU" sz="3200" dirty="0" smtClean="0"/>
              <a:t> запускает отправку данных формы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ru-RU" sz="2800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="reset"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ru-RU" sz="3200" dirty="0" smtClean="0"/>
              <a:t>при нажатии на кнопку элементы формы получают свои начальные значения (указанные в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 smtClean="0"/>
              <a:t> </a:t>
            </a:r>
            <a:r>
              <a:rPr lang="ru-RU" sz="3200" dirty="0" smtClean="0"/>
              <a:t>или при помощи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US" sz="3200" dirty="0" smtClean="0"/>
              <a:t>).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407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У кнопок можно задавать</a:t>
            </a:r>
            <a:r>
              <a:rPr lang="en-US" sz="3200" dirty="0" smtClean="0"/>
              <a:t> </a:t>
            </a:r>
            <a:r>
              <a:rPr lang="ru-RU" sz="3200" dirty="0" smtClean="0"/>
              <a:t>атрибуты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3200" dirty="0" smtClean="0"/>
              <a:t> (важно для </a:t>
            </a:r>
            <a:r>
              <a:rPr lang="en-US" sz="3200" dirty="0" smtClean="0"/>
              <a:t>JS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 smtClean="0"/>
              <a:t> (</a:t>
            </a:r>
            <a:r>
              <a:rPr lang="ru-RU" sz="3200" dirty="0" smtClean="0"/>
              <a:t>это то, что будет надписано на кнопке).</a:t>
            </a:r>
          </a:p>
          <a:p>
            <a:endParaRPr lang="ru-RU" sz="3200" dirty="0"/>
          </a:p>
          <a:p>
            <a:r>
              <a:rPr lang="ru-RU" sz="3200" dirty="0" smtClean="0"/>
              <a:t>Если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3200" dirty="0" smtClean="0"/>
              <a:t> </a:t>
            </a:r>
            <a:r>
              <a:rPr lang="ru-RU" sz="3200" dirty="0" smtClean="0"/>
              <a:t>не задан, браузер подставит стандартную надпись (например, «Отправить» или «</a:t>
            </a:r>
            <a:r>
              <a:rPr lang="en-US" sz="3200" dirty="0" smtClean="0"/>
              <a:t>Submit</a:t>
            </a:r>
            <a:r>
              <a:rPr lang="ru-RU" sz="3200" dirty="0" smtClean="0"/>
              <a:t>»</a:t>
            </a:r>
            <a:r>
              <a:rPr lang="en-US" sz="3200" dirty="0" smtClean="0"/>
              <a:t>).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8027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="Bike"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="Car"&gt;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tbx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="Default"&gt;&lt;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="btn1"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="Button"&gt;&lt;</a:t>
            </a:r>
            <a:r>
              <a:rPr lang="en-US" sz="24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="btn2"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="Send!"&gt;&lt;</a:t>
            </a:r>
            <a:r>
              <a:rPr lang="en-US" sz="24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="reset"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="btn3"&gt;&lt;</a:t>
            </a:r>
            <a:r>
              <a:rPr lang="en-US" sz="24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6279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2087480"/>
            <a:ext cx="6019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="image"</a:t>
            </a:r>
            <a:r>
              <a:rPr lang="en-US" sz="3200" dirty="0" smtClean="0"/>
              <a:t> – </a:t>
            </a:r>
            <a:r>
              <a:rPr lang="ru-RU" sz="3200" dirty="0" smtClean="0"/>
              <a:t>это изображение, нажатие на которое работает как кнопка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ru-RU" sz="3200" dirty="0" smtClean="0"/>
              <a:t>Внешний вид настраивается атрибутами, применимыми к элементу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3200" dirty="0" smtClean="0"/>
              <a:t>: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3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 the image to send: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btn.gif"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228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9090"/>
            <a:ext cx="6173061" cy="4020111"/>
          </a:xfrm>
        </p:spPr>
      </p:pic>
    </p:spTree>
    <p:extLst>
      <p:ext uri="{BB962C8B-B14F-4D97-AF65-F5344CB8AC3E}">
        <p14:creationId xmlns:p14="http://schemas.microsoft.com/office/powerpoint/2010/main" val="12553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и элемент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Нажатие на кнопку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="image"</a:t>
            </a:r>
            <a:r>
              <a:rPr lang="en-US" sz="3200" dirty="0" smtClean="0"/>
              <a:t> </a:t>
            </a:r>
            <a:r>
              <a:rPr lang="ru-RU" sz="3200" dirty="0" smtClean="0"/>
              <a:t>не только передаёт на сервер данные элементов управления внутри формы, но также посылает информацию о координатах точки нажатия на картинке:</a:t>
            </a:r>
          </a:p>
          <a:p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img.x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=112&amp;img.y=58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767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ru-RU" dirty="0" smtClean="0"/>
              <a:t>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3200" i="1" dirty="0"/>
              <a:t>HTML-</a:t>
            </a:r>
            <a:r>
              <a:rPr lang="ru-RU" sz="3200" i="1" dirty="0"/>
              <a:t>форма</a:t>
            </a:r>
            <a:r>
              <a:rPr lang="ru-RU" sz="3200" dirty="0"/>
              <a:t> (</a:t>
            </a:r>
            <a:r>
              <a:rPr lang="ru-RU" sz="3200" dirty="0" smtClean="0"/>
              <a:t>далее: </a:t>
            </a:r>
            <a:r>
              <a:rPr lang="ru-RU" sz="3200" i="1" dirty="0"/>
              <a:t>форма</a:t>
            </a:r>
            <a:r>
              <a:rPr lang="ru-RU" sz="3200" dirty="0"/>
              <a:t>) </a:t>
            </a:r>
            <a:r>
              <a:rPr lang="ru-RU" sz="3200" dirty="0" smtClean="0"/>
              <a:t>– раздел </a:t>
            </a:r>
            <a:r>
              <a:rPr lang="en-US" sz="3200" dirty="0"/>
              <a:t>HTML-</a:t>
            </a:r>
            <a:r>
              <a:rPr lang="ru-RU" sz="3200" dirty="0"/>
              <a:t>документа, содержащий обычную разметку и элементы </a:t>
            </a:r>
            <a:r>
              <a:rPr lang="ru-RU" sz="3200" dirty="0" smtClean="0"/>
              <a:t>управления.</a:t>
            </a:r>
          </a:p>
          <a:p>
            <a:r>
              <a:rPr lang="ru-RU" sz="3200" dirty="0" smtClean="0"/>
              <a:t>Форма позволяет редактировать </a:t>
            </a:r>
            <a:r>
              <a:rPr lang="ru-RU" sz="3200" dirty="0"/>
              <a:t>информацию </a:t>
            </a:r>
            <a:r>
              <a:rPr lang="ru-RU" sz="3200" dirty="0" smtClean="0"/>
              <a:t>для </a:t>
            </a:r>
            <a:r>
              <a:rPr lang="ru-RU" sz="3200" dirty="0"/>
              <a:t>последующей </a:t>
            </a:r>
            <a:r>
              <a:rPr lang="ru-RU" sz="3200" dirty="0" smtClean="0"/>
              <a:t>отправки внешнему приложению.</a:t>
            </a:r>
          </a:p>
          <a:p>
            <a:endParaRPr lang="en-US" sz="3200" dirty="0" smtClean="0"/>
          </a:p>
          <a:p>
            <a:r>
              <a:rPr lang="ru-RU" sz="3200" dirty="0" smtClean="0"/>
              <a:t>После обработки данных на сервере браузер получает ответ и отображает его.</a:t>
            </a:r>
          </a:p>
        </p:txBody>
      </p:sp>
    </p:spTree>
    <p:extLst>
      <p:ext uri="{BB962C8B-B14F-4D97-AF65-F5344CB8AC3E}">
        <p14:creationId xmlns:p14="http://schemas.microsoft.com/office/powerpoint/2010/main" val="41251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Чтобы выбрать на локальном компьютере файл и загрузить его на сервер, используется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3200" dirty="0" smtClean="0"/>
              <a:t> с типом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smtClean="0"/>
              <a:t>.</a:t>
            </a:r>
            <a:r>
              <a:rPr lang="ru-RU" sz="3200" dirty="0" smtClean="0"/>
              <a:t> При этом в атрибуте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</a:t>
            </a:r>
            <a:r>
              <a:rPr lang="en-US" sz="3200" dirty="0" smtClean="0"/>
              <a:t> </a:t>
            </a:r>
            <a:r>
              <a:rPr lang="ru-RU" sz="3200" dirty="0" smtClean="0"/>
              <a:t>могут быть перечислены допустимые </a:t>
            </a:r>
            <a:r>
              <a:rPr lang="en-US" sz="3200" dirty="0" smtClean="0"/>
              <a:t>MIME-</a:t>
            </a:r>
            <a:r>
              <a:rPr lang="ru-RU" sz="3200" dirty="0" smtClean="0"/>
              <a:t>типы файлов.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ru-RU" sz="3200" dirty="0" smtClean="0"/>
              <a:t>У формы надо указать 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enctype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multipart/form-data"</a:t>
            </a:r>
            <a:r>
              <a:rPr lang="en-US" sz="3200" dirty="0" smtClean="0"/>
              <a:t> (</a:t>
            </a:r>
            <a:r>
              <a:rPr lang="ru-RU" sz="3200" dirty="0" smtClean="0"/>
              <a:t>и использовать метод </a:t>
            </a:r>
            <a:r>
              <a:rPr lang="en-US" sz="3200" dirty="0" smtClean="0"/>
              <a:t>POST).</a:t>
            </a:r>
          </a:p>
        </p:txBody>
      </p:sp>
    </p:spTree>
    <p:extLst>
      <p:ext uri="{BB962C8B-B14F-4D97-AF65-F5344CB8AC3E}">
        <p14:creationId xmlns:p14="http://schemas.microsoft.com/office/powerpoint/2010/main" val="11624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файлов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="multipart/form-data"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="image/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jpeg,image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png,image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/gif" 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Select file: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fileinput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="Send!"&gt;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123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элемента в разных браузерах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797322" cy="37754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31" y="3616024"/>
            <a:ext cx="464884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Скрытое поле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 </a:t>
            </a:r>
            <a:r>
              <a:rPr lang="en-US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3200" dirty="0" smtClean="0"/>
              <a:t> с типом 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 smtClean="0"/>
              <a:t> создаёт на форме скрытое поле. Такое поле не может редактироваться пользователем (хотя его можно изменить при помощи </a:t>
            </a:r>
            <a:r>
              <a:rPr lang="en-US" sz="3200" dirty="0" smtClean="0"/>
              <a:t>JavaScript)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Одно из назначений скрытого поля – хранение </a:t>
            </a:r>
            <a:r>
              <a:rPr lang="ru-RU" sz="3200" dirty="0" err="1" smtClean="0"/>
              <a:t>клиенто</a:t>
            </a:r>
            <a:r>
              <a:rPr lang="ru-RU" sz="3200" dirty="0" smtClean="0"/>
              <a:t>-специфичной информации в рамках одной страницы.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117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типы для </a:t>
            </a:r>
            <a:r>
              <a:rPr lang="en-US" dirty="0" smtClean="0"/>
              <a:t>input </a:t>
            </a:r>
            <a:r>
              <a:rPr lang="ru-RU" dirty="0" smtClean="0"/>
              <a:t>в </a:t>
            </a:r>
            <a:r>
              <a:rPr lang="en-US" dirty="0" smtClean="0"/>
              <a:t>HTML5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66715" y="1807387"/>
          <a:ext cx="7204927" cy="4489148"/>
        </p:xfrm>
        <a:graphic>
          <a:graphicData uri="http://schemas.openxmlformats.org/drawingml/2006/table">
            <a:tbl>
              <a:tblPr/>
              <a:tblGrid>
                <a:gridCol w="1817157"/>
                <a:gridCol w="5387770"/>
              </a:tblGrid>
              <a:tr h="274320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Тип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Описание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color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Виджет для выбора цвета.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Поле для выбора календарной даты.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Указание даты и времени.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Указание местной даты и времени.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Для адресов электронной почты.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Ввод чисел.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Ползунок для выбора чисел в указанном диапазоне.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Поле для поиска.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Для телефонных номеров.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Для времени.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Для веб-адресов.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Выбор месяца.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Выбор недели.</a:t>
                      </a:r>
                    </a:p>
                  </a:txBody>
                  <a:tcPr marL="31331" marR="31331" marT="31331" marB="3133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типы для </a:t>
            </a:r>
            <a:r>
              <a:rPr lang="en-US" dirty="0"/>
              <a:t>input </a:t>
            </a:r>
            <a:r>
              <a:rPr lang="ru-RU" dirty="0"/>
              <a:t>в </a:t>
            </a:r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новых типов элементов доступны и новые атрибуты.</a:t>
            </a:r>
          </a:p>
          <a:p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2397546"/>
          <a:ext cx="10058400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5101"/>
                <a:gridCol w="8643299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min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нижнее (верхнее) значение для ввода числа или даты (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22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2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number|range|date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регулярное выражение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</a:t>
                      </a:r>
                      <a:r>
                        <a:rPr lang="ru-RU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ввода и проверки 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данных в поле формы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22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2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email|tel|text|search|url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шаг изменения числа для ползунков и полей ввода чисел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2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sz="22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2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number|range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типы для </a:t>
            </a:r>
            <a:r>
              <a:rPr lang="en-US" dirty="0" smtClean="0"/>
              <a:t>input </a:t>
            </a:r>
            <a:r>
              <a:rPr lang="ru-RU" dirty="0" smtClean="0"/>
              <a:t>в </a:t>
            </a: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8547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="color"&gt;&lt;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="date"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="date"&gt;&lt;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time: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time (local):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-local"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="email"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="email"&gt;&lt;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="number"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="number"&gt;&lt;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="range"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="range"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="search"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="search"&gt;&lt;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="time"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="time"&gt;&lt;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="month"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="month"&gt;&lt;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="week"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="week"&gt;&lt;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типы для </a:t>
            </a:r>
            <a:r>
              <a:rPr lang="en-US" dirty="0" smtClean="0"/>
              <a:t>input </a:t>
            </a:r>
            <a:r>
              <a:rPr lang="ru-RU" dirty="0" smtClean="0"/>
              <a:t>в </a:t>
            </a:r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31" y="1923780"/>
            <a:ext cx="4648849" cy="38676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4282588" cy="44248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8543" y="5808958"/>
            <a:ext cx="543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http://caniuse.com/#</a:t>
            </a:r>
            <a:r>
              <a:rPr lang="en-US" sz="2800" dirty="0" smtClean="0">
                <a:hlinkClick r:id="rId4"/>
              </a:rPr>
              <a:t>feat=forms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8035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Контейнерный элемент</a:t>
            </a:r>
            <a:r>
              <a:rPr lang="en-US" sz="3200" dirty="0" smtClean="0"/>
              <a:t> </a:t>
            </a:r>
            <a:r>
              <a:rPr lang="ru-RU" sz="3200" dirty="0" smtClean="0"/>
              <a:t>управления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ru-RU" sz="3200" dirty="0" smtClean="0"/>
              <a:t> – это область для ввода нескольких </a:t>
            </a:r>
            <a:r>
              <a:rPr lang="ru-RU" sz="3200" dirty="0"/>
              <a:t>строк текста. В </a:t>
            </a:r>
            <a:r>
              <a:rPr lang="ru-RU" sz="3200" dirty="0" smtClean="0"/>
              <a:t>тексте можно </a:t>
            </a:r>
            <a:r>
              <a:rPr lang="ru-RU" sz="3200" dirty="0"/>
              <a:t>делать переносы </a:t>
            </a:r>
            <a:r>
              <a:rPr lang="ru-RU" sz="3200" dirty="0" smtClean="0"/>
              <a:t>строк (они </a:t>
            </a:r>
            <a:r>
              <a:rPr lang="ru-RU" sz="3200" dirty="0"/>
              <a:t>сохраняются при отправке данных на </a:t>
            </a:r>
            <a:r>
              <a:rPr lang="ru-RU" sz="3200" dirty="0" smtClean="0"/>
              <a:t>сервер).</a:t>
            </a:r>
            <a:endParaRPr lang="ru-RU" sz="3200" dirty="0"/>
          </a:p>
          <a:p>
            <a:endParaRPr lang="ru-RU" sz="3200" dirty="0" smtClean="0"/>
          </a:p>
          <a:p>
            <a:r>
              <a:rPr lang="ru-RU" sz="3200" dirty="0" smtClean="0"/>
              <a:t>Внутри элемента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ru-RU" sz="3200" dirty="0" smtClean="0"/>
              <a:t> можно </a:t>
            </a:r>
            <a:r>
              <a:rPr lang="ru-RU" sz="3200" dirty="0"/>
              <a:t>поместить любой </a:t>
            </a:r>
            <a:r>
              <a:rPr lang="ru-RU" sz="3200" dirty="0" smtClean="0"/>
              <a:t>текст (он </a:t>
            </a:r>
            <a:r>
              <a:rPr lang="ru-RU" sz="3200" dirty="0"/>
              <a:t>будет отображаться внутри </a:t>
            </a:r>
            <a:r>
              <a:rPr lang="ru-RU" sz="3200" dirty="0" smtClean="0"/>
              <a:t>текстового поля).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89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err="1" smtClean="0"/>
              <a:t>textarea</a:t>
            </a:r>
            <a:r>
              <a:rPr lang="ru-RU" dirty="0" smtClean="0"/>
              <a:t> –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ru-RU" sz="3200" dirty="0" smtClean="0"/>
              <a:t>ширина поля в символах</a:t>
            </a:r>
            <a:endParaRPr lang="ru-RU" sz="3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ru-RU" sz="3200" dirty="0" smtClean="0"/>
              <a:t>блокирует доступ и изменение элемента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ru-RU" sz="3200" dirty="0" smtClean="0"/>
              <a:t>имя поля формы</a:t>
            </a:r>
            <a:endParaRPr lang="ru-RU" sz="3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ru-RU" sz="3200" dirty="0" smtClean="0"/>
              <a:t>поле </a:t>
            </a:r>
            <a:r>
              <a:rPr lang="ru-RU" sz="3200" dirty="0"/>
              <a:t>не может изменяться </a:t>
            </a:r>
            <a:r>
              <a:rPr lang="ru-RU" sz="3200" dirty="0" smtClean="0"/>
              <a:t>пользователем</a:t>
            </a:r>
            <a:endParaRPr lang="ru-RU" sz="3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ru-RU" sz="3200" dirty="0" smtClean="0"/>
              <a:t>высота </a:t>
            </a:r>
            <a:r>
              <a:rPr lang="ru-RU" sz="3200" dirty="0"/>
              <a:t>поля в строках </a:t>
            </a:r>
            <a:r>
              <a:rPr lang="ru-RU" sz="3200" dirty="0" smtClean="0"/>
              <a:t>текста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6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2800" i="1" dirty="0"/>
              <a:t>Элементы управления</a:t>
            </a:r>
            <a:r>
              <a:rPr lang="ru-RU" sz="2800" dirty="0"/>
              <a:t> служат для взаимодействия пользователя с формой. </a:t>
            </a:r>
            <a:r>
              <a:rPr lang="ru-RU" sz="2800" dirty="0" smtClean="0"/>
              <a:t>«Классические» </a:t>
            </a:r>
            <a:r>
              <a:rPr lang="ru-RU" sz="2800" dirty="0"/>
              <a:t>элементы </a:t>
            </a:r>
            <a:r>
              <a:rPr lang="ru-RU" sz="2800" dirty="0" smtClean="0"/>
              <a:t>управления в </a:t>
            </a:r>
            <a:r>
              <a:rPr lang="en-US" sz="2800" dirty="0" smtClean="0"/>
              <a:t>HTML</a:t>
            </a:r>
            <a:r>
              <a:rPr lang="ru-RU" sz="2800" dirty="0" smtClean="0"/>
              <a:t>:</a:t>
            </a:r>
            <a:endParaRPr lang="ru-RU" sz="28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 кнопка;</a:t>
            </a:r>
            <a:endParaRPr lang="ru-RU" sz="24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/>
              <a:t>флажок (</a:t>
            </a:r>
            <a:r>
              <a:rPr lang="ru-RU" sz="2400" dirty="0" err="1"/>
              <a:t>чекбокс</a:t>
            </a:r>
            <a:r>
              <a:rPr lang="ru-RU" sz="240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 радиокнопка;</a:t>
            </a:r>
            <a:endParaRPr lang="ru-RU" sz="24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 список значений для выбора;</a:t>
            </a:r>
            <a:endParaRPr lang="ru-RU" sz="24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 текстовое поле;</a:t>
            </a:r>
            <a:endParaRPr lang="ru-RU" sz="24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 пароль;</a:t>
            </a:r>
            <a:endParaRPr lang="ru-RU" sz="24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/>
              <a:t> скрытое поле;</a:t>
            </a:r>
            <a:endParaRPr lang="ru-RU" sz="24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элемент для выбора и отправки файлов на сервер.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HTML5 </a:t>
            </a:r>
            <a:r>
              <a:rPr lang="ru-RU" sz="2800" dirty="0" smtClean="0"/>
              <a:t>дополнительно предлагает новые элементы управления.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98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dirty="0" err="1"/>
              <a:t>textarea</a:t>
            </a:r>
            <a:r>
              <a:rPr lang="ru-RU" dirty="0"/>
              <a:t> – </a:t>
            </a:r>
            <a:r>
              <a:rPr lang="ru-RU" dirty="0" smtClean="0"/>
              <a:t>атрибуты </a:t>
            </a: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		</a:t>
            </a:r>
            <a:r>
              <a:rPr lang="ru-RU" sz="3200" dirty="0" smtClean="0"/>
              <a:t>автоматическое </a:t>
            </a:r>
            <a:r>
              <a:rPr lang="ru-RU" sz="3200" dirty="0"/>
              <a:t>получение </a:t>
            </a:r>
            <a:r>
              <a:rPr lang="ru-RU" sz="3200" dirty="0" smtClean="0"/>
              <a:t>фокуса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u-RU" sz="3200" dirty="0" smtClean="0"/>
              <a:t>связывает </a:t>
            </a:r>
            <a:r>
              <a:rPr lang="ru-RU" sz="3200" dirty="0"/>
              <a:t>текстовое поле с </a:t>
            </a:r>
            <a:r>
              <a:rPr lang="ru-RU" sz="3200" dirty="0" smtClean="0"/>
              <a:t>формой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максимальное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число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символов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замещающий текст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ru-RU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обязательное для заполнения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="45"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10"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="Input description"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maxlength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="450"&gt;&lt;/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="Send!"&gt;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8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83" y="1845734"/>
            <a:ext cx="5901394" cy="43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ru-RU" dirty="0" err="1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 помощи элемента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ru-RU" sz="3200" dirty="0" smtClean="0"/>
              <a:t> можно создать </a:t>
            </a:r>
            <a:r>
              <a:rPr lang="ru-RU" sz="3200" i="1" dirty="0" smtClean="0"/>
              <a:t>выпадающий список</a:t>
            </a:r>
            <a:r>
              <a:rPr lang="ru-RU" sz="3200" dirty="0" smtClean="0"/>
              <a:t> (</a:t>
            </a:r>
            <a:r>
              <a:rPr lang="en-US" sz="3200" dirty="0" smtClean="0"/>
              <a:t>drop-down </a:t>
            </a:r>
            <a:r>
              <a:rPr lang="en-US" sz="3200" dirty="0"/>
              <a:t>list</a:t>
            </a:r>
            <a:r>
              <a:rPr lang="en-US" sz="3200" dirty="0" smtClean="0"/>
              <a:t>) </a:t>
            </a:r>
            <a:r>
              <a:rPr lang="ru-RU" sz="3200" dirty="0" smtClean="0"/>
              <a:t>или список </a:t>
            </a:r>
            <a:r>
              <a:rPr lang="ru-RU" sz="3200" dirty="0"/>
              <a:t>с одним или множественным </a:t>
            </a:r>
            <a:r>
              <a:rPr lang="ru-RU" sz="3200" dirty="0" smtClean="0"/>
              <a:t>выбором.</a:t>
            </a:r>
          </a:p>
          <a:p>
            <a:endParaRPr lang="ru-RU" sz="800" dirty="0" smtClean="0"/>
          </a:p>
          <a:p>
            <a:r>
              <a:rPr lang="ru-RU" sz="3200" dirty="0" smtClean="0"/>
              <a:t>Вид списка </a:t>
            </a:r>
            <a:r>
              <a:rPr lang="ru-RU" sz="3200" dirty="0"/>
              <a:t>зависит от </a:t>
            </a:r>
            <a:r>
              <a:rPr lang="ru-RU" sz="3200" dirty="0" smtClean="0"/>
              <a:t>атрибута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ru-RU" sz="3200" dirty="0" smtClean="0"/>
              <a:t>, </a:t>
            </a:r>
            <a:r>
              <a:rPr lang="ru-RU" sz="3200" dirty="0"/>
              <a:t>который устанавливает </a:t>
            </a:r>
            <a:r>
              <a:rPr lang="ru-RU" sz="3200" dirty="0" smtClean="0"/>
              <a:t>высоту списка (в элементах).</a:t>
            </a:r>
          </a:p>
          <a:p>
            <a:endParaRPr lang="ru-RU" sz="300" dirty="0" smtClean="0"/>
          </a:p>
          <a:p>
            <a:r>
              <a:rPr lang="ru-RU" sz="3200" dirty="0" smtClean="0"/>
              <a:t>Каждый </a:t>
            </a:r>
            <a:r>
              <a:rPr lang="ru-RU" sz="3200" dirty="0"/>
              <a:t>пункт </a:t>
            </a:r>
            <a:r>
              <a:rPr lang="ru-RU" sz="3200" dirty="0" smtClean="0"/>
              <a:t>списка создается при помощи элемента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ru-RU" sz="3200" dirty="0" smtClean="0"/>
              <a:t>, вложенного </a:t>
            </a:r>
            <a:r>
              <a:rPr lang="ru-RU" sz="3200" dirty="0"/>
              <a:t>в контейнер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ru-RU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49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ru-RU" dirty="0" err="1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71174" cy="40363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4"</a:t>
            </a:r>
            <a:r>
              <a:rPr lang="ru-R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="s1"&gt;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Choose a hero: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="iron"&gt;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Iron Man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="captain"&gt;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Captain America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1"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Choose a hero: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="iron"&gt;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Iron Man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="captain"&gt;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Captain America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Thor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="Send!"&gt;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9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ru-RU" dirty="0" err="1"/>
              <a:t>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97881"/>
            <a:ext cx="4372499" cy="4212773"/>
          </a:xfrm>
        </p:spPr>
      </p:pic>
    </p:spTree>
    <p:extLst>
      <p:ext uri="{BB962C8B-B14F-4D97-AF65-F5344CB8AC3E}">
        <p14:creationId xmlns:p14="http://schemas.microsoft.com/office/powerpoint/2010/main" val="18685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ru-RU" dirty="0" err="1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/>
              <a:t>Вид списка за</a:t>
            </a:r>
            <a:r>
              <a:rPr lang="ru-RU" sz="3200" dirty="0" smtClean="0"/>
              <a:t>даёт 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3200" dirty="0" smtClean="0"/>
              <a:t> (</a:t>
            </a:r>
            <a:r>
              <a:rPr lang="ru-RU" sz="3200" dirty="0" smtClean="0"/>
              <a:t>по умолчанию = 1).</a:t>
            </a:r>
          </a:p>
          <a:p>
            <a:r>
              <a:rPr lang="ru-RU" sz="3200" dirty="0" smtClean="0"/>
              <a:t>Указание логического атрибута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ru-RU" sz="3200" dirty="0" smtClean="0"/>
              <a:t> позволяет выбрать несколько элементов списка.</a:t>
            </a:r>
          </a:p>
          <a:p>
            <a:endParaRPr lang="ru-RU" sz="3200" dirty="0" smtClean="0"/>
          </a:p>
          <a:p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3200" dirty="0" smtClean="0"/>
              <a:t>	блокирует </a:t>
            </a:r>
            <a:r>
              <a:rPr lang="ru-RU" sz="3200" dirty="0"/>
              <a:t>доступ и изменение </a:t>
            </a:r>
            <a:r>
              <a:rPr lang="ru-RU" sz="3200" dirty="0" smtClean="0"/>
              <a:t>списка.</a:t>
            </a:r>
            <a:endParaRPr lang="ru-RU" sz="3200" dirty="0"/>
          </a:p>
          <a:p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3200" dirty="0" smtClean="0"/>
              <a:t>		имя </a:t>
            </a:r>
            <a:r>
              <a:rPr lang="ru-RU" sz="3200" dirty="0"/>
              <a:t>элемента для отправки на сервер или обращения через скрипты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575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</a:t>
            </a:r>
            <a:r>
              <a:rPr lang="ru-RU" dirty="0"/>
              <a:t>н</a:t>
            </a:r>
            <a:r>
              <a:rPr lang="ru-RU" dirty="0" smtClean="0"/>
              <a:t>т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Он определяет </a:t>
            </a:r>
            <a:r>
              <a:rPr lang="ru-RU" sz="3200" dirty="0"/>
              <a:t>отдельные пункты </a:t>
            </a:r>
            <a:r>
              <a:rPr lang="ru-RU" sz="3200" dirty="0" smtClean="0"/>
              <a:t>списка в контейнере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sz="3200" dirty="0" smtClean="0"/>
              <a:t>Его атрибуты:</a:t>
            </a:r>
            <a:endParaRPr lang="ru-RU" sz="32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ru-RU" sz="3200" dirty="0" smtClean="0"/>
              <a:t>пункт списка заблокирован для выбора</a:t>
            </a:r>
            <a:endParaRPr lang="ru-RU" sz="3200" dirty="0"/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ru-RU" sz="3200" dirty="0" smtClean="0"/>
              <a:t>отображаемая метка </a:t>
            </a:r>
            <a:r>
              <a:rPr lang="ru-RU" sz="3200" dirty="0"/>
              <a:t>пункта </a:t>
            </a:r>
            <a:r>
              <a:rPr lang="ru-RU" sz="3200" dirty="0" smtClean="0"/>
              <a:t>списка</a:t>
            </a:r>
            <a:endParaRPr lang="ru-RU" sz="3200" dirty="0"/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ru-RU" sz="3200" dirty="0" smtClean="0"/>
              <a:t>элемент списка выделен (заранее)</a:t>
            </a:r>
            <a:endParaRPr lang="ru-RU" sz="3200" dirty="0"/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ru-RU" sz="3200" dirty="0" smtClean="0"/>
              <a:t>значение </a:t>
            </a:r>
            <a:r>
              <a:rPr lang="ru-RU" sz="3200" dirty="0"/>
              <a:t>пункта списка, которое будет отправлено на </a:t>
            </a:r>
            <a:r>
              <a:rPr lang="ru-RU" sz="3200" dirty="0" smtClean="0"/>
              <a:t>сервер</a:t>
            </a:r>
          </a:p>
        </p:txBody>
      </p:sp>
    </p:spTree>
    <p:extLst>
      <p:ext uri="{BB962C8B-B14F-4D97-AF65-F5344CB8AC3E}">
        <p14:creationId xmlns:p14="http://schemas.microsoft.com/office/powerpoint/2010/main" val="27042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</a:t>
            </a:r>
            <a:r>
              <a:rPr lang="ru-RU" dirty="0"/>
              <a:t>н</a:t>
            </a:r>
            <a:r>
              <a:rPr lang="ru-RU" dirty="0" smtClean="0"/>
              <a:t>т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="list"&gt;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 item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 item</a:t>
            </a:r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="Label"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="lab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Labeled item</a:t>
            </a:r>
            <a:endParaRPr lang="ru-RU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0856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</a:t>
            </a:r>
            <a:r>
              <a:rPr lang="ru-RU" dirty="0"/>
              <a:t>н</a:t>
            </a:r>
            <a:r>
              <a:rPr lang="ru-RU" dirty="0" smtClean="0"/>
              <a:t>т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92" y="2466764"/>
            <a:ext cx="3609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С каждым элементом управления формы связано </a:t>
            </a:r>
            <a:r>
              <a:rPr lang="ru-RU" sz="3200" b="1" dirty="0" smtClean="0"/>
              <a:t>начальное</a:t>
            </a:r>
            <a:r>
              <a:rPr lang="ru-RU" sz="3200" dirty="0" smtClean="0"/>
              <a:t> и </a:t>
            </a:r>
            <a:r>
              <a:rPr lang="ru-RU" sz="3200" b="1" dirty="0" smtClean="0"/>
              <a:t>текущее</a:t>
            </a:r>
            <a:r>
              <a:rPr lang="ru-RU" sz="3200" dirty="0" smtClean="0"/>
              <a:t> значение.</a:t>
            </a:r>
          </a:p>
          <a:p>
            <a:r>
              <a:rPr lang="ru-RU" sz="3200" dirty="0" smtClean="0"/>
              <a:t>Значения могут изменяться при взаимодействии пользователя или скриптов с формой.</a:t>
            </a:r>
          </a:p>
          <a:p>
            <a:r>
              <a:rPr lang="ru-RU" sz="3200" dirty="0" smtClean="0"/>
              <a:t>Данные элементов формы отправляются (</a:t>
            </a:r>
            <a:r>
              <a:rPr lang="ru-RU" sz="3200" dirty="0" err="1" smtClean="0"/>
              <a:t>submit</a:t>
            </a:r>
            <a:r>
              <a:rPr lang="ru-RU" sz="3200" dirty="0" smtClean="0"/>
              <a:t>) на обработку в виде пар </a:t>
            </a:r>
            <a:r>
              <a:rPr lang="ru-RU" sz="3200" b="1" dirty="0" err="1" smtClean="0"/>
              <a:t>имя_элемента</a:t>
            </a:r>
            <a:r>
              <a:rPr lang="ru-RU" sz="3200" b="1" dirty="0" smtClean="0"/>
              <a:t>=значение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При очистке (</a:t>
            </a:r>
            <a:r>
              <a:rPr lang="ru-RU" sz="3200" dirty="0" err="1" smtClean="0"/>
              <a:t>reset</a:t>
            </a:r>
            <a:r>
              <a:rPr lang="ru-RU" sz="3200" dirty="0" smtClean="0"/>
              <a:t>) формы элементы приобретают начальные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42129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 </a:t>
            </a:r>
            <a:r>
              <a:rPr lang="en-US" dirty="0" err="1"/>
              <a:t>optgroup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Несколько пунктов списка можно объединить в визуальную группу при помощи контейнера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optgroup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Саму группу нельзя выбрать, заголовок группы выделен, а элементы – визуально смещены.</a:t>
            </a:r>
            <a:endParaRPr lang="ru-RU" sz="3200" dirty="0"/>
          </a:p>
          <a:p>
            <a:r>
              <a:rPr lang="ru-RU" sz="3200" dirty="0" smtClean="0"/>
              <a:t>Атрибуты 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optgroup</a:t>
            </a:r>
            <a:r>
              <a:rPr lang="ru-RU" sz="3200" dirty="0" smtClean="0"/>
              <a:t>:</a:t>
            </a:r>
            <a:endParaRPr lang="ru-RU" sz="3200" dirty="0"/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3200" dirty="0" smtClean="0"/>
              <a:t>вся группа заблокирована для выбора</a:t>
            </a:r>
            <a:endParaRPr lang="ru-RU" sz="3200" dirty="0"/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ru-R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3200" dirty="0" smtClean="0"/>
              <a:t>заголовок группы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95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 </a:t>
            </a:r>
            <a:r>
              <a:rPr lang="en-US" dirty="0" err="1"/>
              <a:t>optgroup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="7"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="list"&gt;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="v1"&gt;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 in group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optgroup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="Group 1"&gt;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="v2"&gt;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G1-1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="v3"&gt;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G1-2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optgroup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optgroup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="Group 2"&gt;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="v4"&gt;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G2-1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="v5"&gt;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G2-2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optgroup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23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 </a:t>
            </a:r>
            <a:r>
              <a:rPr lang="en-US" dirty="0" err="1"/>
              <a:t>optgroup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67" y="2176251"/>
            <a:ext cx="4238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err="1" smtClean="0"/>
              <a:t>datalist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Контейнер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datalist</a:t>
            </a:r>
            <a:r>
              <a:rPr lang="en-US" sz="3200" dirty="0" smtClean="0"/>
              <a:t> – </a:t>
            </a:r>
            <a:r>
              <a:rPr lang="ru-RU" sz="3200" dirty="0" smtClean="0"/>
              <a:t>это набор вариантов для выбора (элементы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ru-RU" sz="3200" dirty="0" smtClean="0"/>
              <a:t>), связанный с элементом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3200" dirty="0" smtClean="0"/>
              <a:t> </a:t>
            </a:r>
            <a:r>
              <a:rPr lang="ru-RU" sz="3200" dirty="0" smtClean="0"/>
              <a:t>при помощи атрибута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ru-RU" sz="3200" dirty="0" smtClean="0"/>
              <a:t>, заданного у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3200" dirty="0" smtClean="0"/>
              <a:t>. </a:t>
            </a:r>
            <a:r>
              <a:rPr lang="ru-RU" sz="3200" dirty="0" smtClean="0"/>
              <a:t>Контейнер становится видимым, если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3200" dirty="0" smtClean="0"/>
              <a:t> </a:t>
            </a:r>
            <a:r>
              <a:rPr lang="ru-RU" sz="3200" dirty="0" smtClean="0"/>
              <a:t>получает фокус ввода.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70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err="1" smtClean="0"/>
              <a:t>datalist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fruitlist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Submit Vote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fruitlist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="Apples"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="Lovely Apples"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="Oranges"&gt;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Refreshing Oranges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="Cherries"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datalist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025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err="1" smtClean="0"/>
              <a:t>datalist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130" y="2203620"/>
            <a:ext cx="4838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Этот контейнерный элемент представляет кнопку с универсальным содержимым (необязательно только текстом – может быть комбинация текста и картинки, абзацы, таблицы).</a:t>
            </a:r>
          </a:p>
          <a:p>
            <a:r>
              <a:rPr lang="ru-RU" sz="3200" dirty="0" smtClean="0"/>
              <a:t>Тип кнопки определяется атрибутом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32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button|reset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sz="3200" dirty="0" smtClean="0"/>
              <a:t>). Остальные атрибуты, в принципе, совпадают с таковыми у элемента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3200" dirty="0" smtClean="0"/>
              <a:t>, представляющего кнопку.</a:t>
            </a:r>
          </a:p>
        </p:txBody>
      </p:sp>
    </p:spTree>
    <p:extLst>
      <p:ext uri="{BB962C8B-B14F-4D97-AF65-F5344CB8AC3E}">
        <p14:creationId xmlns:p14="http://schemas.microsoft.com/office/powerpoint/2010/main" val="9934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Paragraph 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Paragraph 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025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Кнопка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167" y="2176251"/>
            <a:ext cx="4238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элементов в 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Элементы управления в форме можно сгруппировать, поместив их в контейнер(ы) 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ru-RU" sz="3200" dirty="0" smtClean="0"/>
              <a:t>.</a:t>
            </a:r>
          </a:p>
          <a:p>
            <a:endParaRPr lang="en-US" sz="3200" dirty="0" smtClean="0"/>
          </a:p>
          <a:p>
            <a:r>
              <a:rPr lang="ru-RU" sz="3200" dirty="0" smtClean="0"/>
              <a:t>Всю группу можно заблокировать (атрибут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disabled</a:t>
            </a:r>
            <a:r>
              <a:rPr lang="ru-RU" sz="3200" dirty="0" smtClean="0"/>
              <a:t>) и добавить к ней всплывающую подсказку (атрибут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ru-RU" sz="3200" dirty="0" smtClean="0"/>
              <a:t>).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Подписывают группу при помощи элемента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legend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498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формы и </a:t>
            </a:r>
            <a:r>
              <a:rPr lang="ru-RU" dirty="0" smtClean="0"/>
              <a:t>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="http://example.com/app/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profile.php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="username"&gt;&lt;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Адрес эл. почты: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="email"&gt;&lt;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Пол: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="sex"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="male"&gt;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мужской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="sex"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="female"&gt;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женский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Отправить"&gt;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="reset"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Очистить"&gt;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38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элементов в 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="Login info"&gt;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legend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info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legend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="password"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="pass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="Login"&gt;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934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элементов в 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2090526"/>
            <a:ext cx="4838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Метка для элементов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ru-RU" sz="3200" dirty="0" smtClean="0"/>
              <a:t> </a:t>
            </a:r>
            <a:r>
              <a:rPr lang="ru-RU" sz="3200" dirty="0"/>
              <a:t>устанавливает связь между определенной </a:t>
            </a:r>
            <a:r>
              <a:rPr lang="ru-RU" sz="3200" dirty="0" smtClean="0"/>
              <a:t>меткой (обычно – текст) </a:t>
            </a:r>
            <a:r>
              <a:rPr lang="ru-RU" sz="3200" dirty="0"/>
              <a:t>и элементом </a:t>
            </a:r>
            <a:r>
              <a:rPr lang="ru-RU" sz="3200" dirty="0" smtClean="0"/>
              <a:t>управления формы (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ru-RU" sz="3200" dirty="0" smtClean="0"/>
              <a:t>,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ru-RU" sz="3200" dirty="0" smtClean="0"/>
              <a:t>).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Если связь есть, то нажатие мышью на метке ведёт к переходу фокуса к элементу управления.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144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Метка для элементов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Существует </a:t>
            </a:r>
            <a:r>
              <a:rPr lang="ru-RU" sz="3200" dirty="0"/>
              <a:t>два способа связывания объекта и метки. </a:t>
            </a:r>
            <a:endParaRPr lang="ru-RU" sz="3200" dirty="0" smtClean="0"/>
          </a:p>
          <a:p>
            <a:r>
              <a:rPr lang="ru-RU" sz="3200" dirty="0" smtClean="0"/>
              <a:t>1. Использовать 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ru-RU" sz="3200" dirty="0"/>
              <a:t> внутри элемента формы и </a:t>
            </a:r>
            <a:r>
              <a:rPr lang="ru-RU" sz="3200" dirty="0" smtClean="0"/>
              <a:t>указать </a:t>
            </a:r>
            <a:r>
              <a:rPr lang="ru-RU" sz="3200" dirty="0"/>
              <a:t>его </a:t>
            </a:r>
            <a:r>
              <a:rPr lang="ru-RU" sz="3200" dirty="0" smtClean="0"/>
              <a:t>имя </a:t>
            </a:r>
            <a:r>
              <a:rPr lang="ru-RU" sz="3200" dirty="0"/>
              <a:t>в качестве </a:t>
            </a:r>
            <a:r>
              <a:rPr lang="ru-RU" sz="3200" dirty="0" smtClean="0"/>
              <a:t>значения атрибута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3200" dirty="0"/>
              <a:t> </a:t>
            </a:r>
            <a:r>
              <a:rPr lang="ru-RU" sz="3200" dirty="0" smtClean="0"/>
              <a:t>у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2. Поместить элемент </a:t>
            </a:r>
            <a:r>
              <a:rPr lang="ru-RU" sz="3200" dirty="0"/>
              <a:t>формы </a:t>
            </a:r>
            <a:r>
              <a:rPr lang="ru-RU" sz="3200" dirty="0" smtClean="0"/>
              <a:t>внутрь </a:t>
            </a:r>
            <a:r>
              <a:rPr lang="ru-RU" sz="3200" dirty="0"/>
              <a:t>контейнера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Метка для элементов управления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7360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="http://server.com"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="Login info"&gt;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legend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info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legend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User: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="password"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="pass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="Login"&gt;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fieldset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21" y="5139559"/>
            <a:ext cx="6204768" cy="1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845733"/>
            <a:ext cx="11501120" cy="4036321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ru-RU" sz="3200" dirty="0"/>
              <a:t>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ru-RU" sz="3200" dirty="0"/>
              <a:t> предназначен для </a:t>
            </a:r>
            <a:r>
              <a:rPr lang="ru-RU" sz="3200" dirty="0" smtClean="0"/>
              <a:t>показа </a:t>
            </a:r>
            <a:r>
              <a:rPr lang="ru-RU" sz="3200" dirty="0"/>
              <a:t>на веб-странице изображений </a:t>
            </a:r>
            <a:r>
              <a:rPr lang="ru-RU" sz="3200" dirty="0" smtClean="0"/>
              <a:t>(GIF</a:t>
            </a:r>
            <a:r>
              <a:rPr lang="ru-RU" sz="3200" dirty="0"/>
              <a:t>, JPEG, </a:t>
            </a:r>
            <a:r>
              <a:rPr lang="en-US" sz="3200" dirty="0" smtClean="0"/>
              <a:t>BMP, </a:t>
            </a:r>
            <a:r>
              <a:rPr lang="ru-RU" sz="3200" dirty="0" smtClean="0"/>
              <a:t>SVG </a:t>
            </a:r>
            <a:r>
              <a:rPr lang="ru-RU" sz="3200" dirty="0"/>
              <a:t>или </a:t>
            </a:r>
            <a:r>
              <a:rPr lang="ru-RU" sz="3200" dirty="0" smtClean="0"/>
              <a:t>PNG).</a:t>
            </a:r>
          </a:p>
          <a:p>
            <a:pPr>
              <a:spcBef>
                <a:spcPts val="2400"/>
              </a:spcBef>
            </a:pPr>
            <a:r>
              <a:rPr lang="ru-RU" sz="3200" dirty="0" smtClean="0"/>
              <a:t>Если </a:t>
            </a:r>
            <a:r>
              <a:rPr lang="ru-RU" sz="3200" dirty="0"/>
              <a:t>необходимо, то рисунок можно сделать </a:t>
            </a:r>
            <a:r>
              <a:rPr lang="ru-RU" sz="3200" dirty="0" smtClean="0"/>
              <a:t>ссылкой, </a:t>
            </a:r>
            <a:r>
              <a:rPr lang="ru-RU" sz="3200" dirty="0"/>
              <a:t>поместив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ru-RU" sz="3200" dirty="0" smtClean="0"/>
              <a:t> </a:t>
            </a:r>
            <a:r>
              <a:rPr lang="ru-RU" sz="3200" dirty="0"/>
              <a:t>в контейнер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32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ru-RU" sz="3200" dirty="0" smtClean="0"/>
              <a:t>Рисунки </a:t>
            </a:r>
            <a:r>
              <a:rPr lang="ru-RU" sz="3200" dirty="0"/>
              <a:t>также могут применяться в качестве </a:t>
            </a:r>
            <a:r>
              <a:rPr lang="ru-RU" sz="3200" i="1" dirty="0"/>
              <a:t>карт-изображений</a:t>
            </a:r>
            <a:r>
              <a:rPr lang="ru-RU" sz="3200" dirty="0"/>
              <a:t>, когда картинка содержит активные области, выступающие в качестве ссылок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>
              <a:spcBef>
                <a:spcPts val="2400"/>
              </a:spcBef>
            </a:pPr>
            <a:r>
              <a:rPr lang="ru-RU" sz="3200" u="sng" dirty="0" smtClean="0">
                <a:hlinkClick r:id="rId3"/>
              </a:rPr>
              <a:t>http</a:t>
            </a:r>
            <a:r>
              <a:rPr lang="ru-RU" sz="3200" u="sng" dirty="0">
                <a:hlinkClick r:id="rId3"/>
              </a:rPr>
              <a:t>://lorempixel.com/</a:t>
            </a:r>
            <a:r>
              <a:rPr lang="ru-RU" sz="3200" dirty="0"/>
              <a:t> - сервис генератор картинок для сайта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0554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Изображения: обязательные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Адрес </a:t>
            </a:r>
            <a:r>
              <a:rPr lang="ru-RU" sz="3200" dirty="0"/>
              <a:t>файла с картинкой задаётся через </a:t>
            </a:r>
            <a:r>
              <a:rPr lang="ru-RU" sz="3200" b="1" dirty="0" smtClean="0"/>
              <a:t>обязательный атрибут</a:t>
            </a:r>
            <a:r>
              <a:rPr lang="ru-RU" sz="3200" dirty="0" smtClean="0"/>
              <a:t> </a:t>
            </a:r>
            <a:r>
              <a:rPr lang="ru-RU" sz="2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ru-RU" sz="3200" dirty="0" smtClean="0"/>
              <a:t>Ещё один </a:t>
            </a:r>
            <a:r>
              <a:rPr lang="ru-RU" sz="3200" b="1" dirty="0" smtClean="0"/>
              <a:t>обязательный атрибут</a:t>
            </a:r>
            <a:r>
              <a:rPr lang="ru-RU" sz="3200" dirty="0" smtClean="0"/>
              <a:t>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</a:t>
            </a:r>
            <a:r>
              <a:rPr lang="ru-RU" sz="3200" dirty="0" smtClean="0"/>
              <a:t> </a:t>
            </a:r>
            <a:r>
              <a:rPr lang="ru-RU" sz="3200" dirty="0"/>
              <a:t>устанавливает </a:t>
            </a:r>
            <a:r>
              <a:rPr lang="ru-RU" sz="3200" i="1" dirty="0"/>
              <a:t>альтернативный текст</a:t>
            </a:r>
            <a:r>
              <a:rPr lang="ru-RU" sz="3200" dirty="0"/>
              <a:t> для </a:t>
            </a:r>
            <a:r>
              <a:rPr lang="ru-RU" sz="3200" dirty="0" smtClean="0"/>
              <a:t>изображений</a:t>
            </a:r>
            <a:r>
              <a:rPr lang="en-US" sz="3200" dirty="0" smtClean="0"/>
              <a:t> (</a:t>
            </a:r>
            <a:r>
              <a:rPr lang="ru-RU" sz="3200" dirty="0" smtClean="0"/>
              <a:t>отображается </a:t>
            </a:r>
            <a:r>
              <a:rPr lang="ru-RU" sz="3200" dirty="0"/>
              <a:t>при отключенной в браузере загрузке </a:t>
            </a:r>
            <a:r>
              <a:rPr lang="ru-RU" sz="3200" dirty="0" smtClean="0"/>
              <a:t>изображений;</a:t>
            </a:r>
            <a:r>
              <a:rPr lang="en-US" sz="3200" dirty="0" smtClean="0"/>
              <a:t> </a:t>
            </a:r>
            <a:r>
              <a:rPr lang="ru-RU" sz="3200" dirty="0" smtClean="0"/>
              <a:t>если формат не поддерживается; если браузер текстовый;</a:t>
            </a:r>
            <a:r>
              <a:rPr lang="en-US" sz="3200" dirty="0" smtClean="0"/>
              <a:t> </a:t>
            </a:r>
            <a:r>
              <a:rPr lang="ru-RU" sz="3200" dirty="0" smtClean="0"/>
              <a:t>если страница читается вслух).</a:t>
            </a:r>
          </a:p>
        </p:txBody>
      </p:sp>
    </p:spTree>
    <p:extLst>
      <p:ext uri="{BB962C8B-B14F-4D97-AF65-F5344CB8AC3E}">
        <p14:creationId xmlns:p14="http://schemas.microsoft.com/office/powerpoint/2010/main" val="36514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Изображения: обязательные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3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локальное изображение --&gt;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="HTML5_Logo.png"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="HTML5"&gt;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2606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Изображения: обязательные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67" y="1980989"/>
            <a:ext cx="4314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err="1" smtClean="0"/>
              <a:t>img</a:t>
            </a:r>
            <a:r>
              <a:rPr lang="en-US" dirty="0" smtClean="0"/>
              <a:t>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Атрибуты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ru-RU" sz="3200" dirty="0"/>
              <a:t> и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ru-RU" sz="3200" dirty="0"/>
              <a:t> </a:t>
            </a:r>
            <a:r>
              <a:rPr lang="ru-RU" sz="3200" dirty="0" smtClean="0"/>
              <a:t>устанавливают размеры изображения в пикселях или процентах (относительно </a:t>
            </a:r>
            <a:r>
              <a:rPr lang="ru-RU" sz="3200" dirty="0"/>
              <a:t>родительского </a:t>
            </a:r>
            <a:r>
              <a:rPr lang="ru-RU" sz="3200" dirty="0" smtClean="0"/>
              <a:t>элемента).</a:t>
            </a:r>
          </a:p>
          <a:p>
            <a:endParaRPr lang="ru-RU" sz="1200" dirty="0" smtClean="0"/>
          </a:p>
          <a:p>
            <a:r>
              <a:rPr lang="ru-RU" sz="3200" dirty="0"/>
              <a:t>Ширину и высоту изображения можно менять как в меньшую, так и большую сторону</a:t>
            </a:r>
            <a:r>
              <a:rPr lang="ru-RU" sz="3200" dirty="0" smtClean="0"/>
              <a:t>.</a:t>
            </a:r>
          </a:p>
          <a:p>
            <a:endParaRPr lang="ru-RU" sz="1400" dirty="0" smtClean="0"/>
          </a:p>
          <a:p>
            <a:r>
              <a:rPr lang="ru-RU" sz="3200" dirty="0" smtClean="0"/>
              <a:t>Добавление </a:t>
            </a:r>
            <a:r>
              <a:rPr lang="ru-RU" sz="3200" dirty="0"/>
              <a:t>только одного атрибута </a:t>
            </a:r>
            <a:r>
              <a:rPr lang="ru-RU" sz="3200" dirty="0" smtClean="0"/>
              <a:t>сохраняет </a:t>
            </a:r>
            <a:r>
              <a:rPr lang="ru-RU" sz="3200" dirty="0"/>
              <a:t>пропорции </a:t>
            </a:r>
            <a:r>
              <a:rPr lang="ru-RU" sz="3200" dirty="0" smtClean="0"/>
              <a:t>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19370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формы и </a:t>
            </a:r>
            <a:r>
              <a:rPr lang="ru-RU" dirty="0" smtClean="0"/>
              <a:t>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2081001"/>
            <a:ext cx="6019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err="1" smtClean="0"/>
              <a:t>img</a:t>
            </a:r>
            <a:r>
              <a:rPr lang="en-US" dirty="0" smtClean="0"/>
              <a:t> –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Так как</a:t>
            </a:r>
            <a:r>
              <a:rPr lang="ru-RU" sz="3200" dirty="0"/>
              <a:t> 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ru-RU" sz="3200" dirty="0"/>
              <a:t> и 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ru-RU" sz="3200" dirty="0"/>
              <a:t> </a:t>
            </a:r>
            <a:r>
              <a:rPr lang="ru-RU" sz="3200" dirty="0" smtClean="0"/>
              <a:t>обычно не содержат </a:t>
            </a:r>
            <a:r>
              <a:rPr lang="ru-RU" sz="3200" dirty="0"/>
              <a:t>большой </a:t>
            </a:r>
            <a:r>
              <a:rPr lang="ru-RU" sz="3200" dirty="0" smtClean="0"/>
              <a:t>текст, атрибут</a:t>
            </a:r>
            <a:r>
              <a:rPr lang="ru-RU" sz="3200" dirty="0"/>
              <a:t> 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longdesc</a:t>
            </a:r>
            <a:r>
              <a:rPr lang="ru-RU" sz="3200" dirty="0" smtClean="0"/>
              <a:t> позволяет </a:t>
            </a:r>
            <a:r>
              <a:rPr lang="ru-RU" sz="3200" dirty="0"/>
              <a:t>указать адрес </a:t>
            </a:r>
            <a:r>
              <a:rPr lang="ru-RU" sz="3200" dirty="0" smtClean="0"/>
              <a:t>документа с аннотаций </a:t>
            </a:r>
            <a:r>
              <a:rPr lang="ru-RU" sz="3200" dirty="0"/>
              <a:t>к </a:t>
            </a:r>
            <a:r>
              <a:rPr lang="ru-RU" sz="3200" dirty="0" smtClean="0"/>
              <a:t>картинке (+ речевые браузеры).</a:t>
            </a:r>
          </a:p>
          <a:p>
            <a:endParaRPr lang="ru-RU" sz="3200" dirty="0"/>
          </a:p>
          <a:p>
            <a:r>
              <a:rPr lang="ru-RU" sz="3200" dirty="0" smtClean="0"/>
              <a:t>Логический атрибут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ismap</a:t>
            </a:r>
            <a:r>
              <a:rPr lang="ru-RU" sz="3200" dirty="0" smtClean="0"/>
              <a:t> сообщает, </a:t>
            </a:r>
            <a:r>
              <a:rPr lang="ru-RU" sz="3200" dirty="0"/>
              <a:t>что картинка является серверной картой-изображением</a:t>
            </a:r>
            <a:r>
              <a:rPr lang="ru-RU" sz="3200" dirty="0" smtClean="0"/>
              <a:t>. Если изображение помещено в контейнер </a:t>
            </a:r>
            <a:r>
              <a:rPr lang="ru-RU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ru-RU" sz="3200" dirty="0" smtClean="0"/>
              <a:t>, при нажатии на сервер будут передаваться координаты точки нажатия.</a:t>
            </a:r>
          </a:p>
        </p:txBody>
      </p:sp>
    </p:spTree>
    <p:extLst>
      <p:ext uri="{BB962C8B-B14F-4D97-AF65-F5344CB8AC3E}">
        <p14:creationId xmlns:p14="http://schemas.microsoft.com/office/powerpoint/2010/main" val="1359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err="1" smtClean="0"/>
              <a:t>img</a:t>
            </a:r>
            <a:r>
              <a:rPr lang="en-US" dirty="0" smtClean="0"/>
              <a:t> –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Следующие атрибуты относятся к устаревшим: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7280" y="2593597"/>
          <a:ext cx="10058400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4079"/>
                <a:gridCol w="87143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align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Способ выравнивания изображения относительно окружающего текста или других изображений.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hspace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vspace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Задают невидимые отступы вокруг изображения в пикселях по горизонтали и вертикали вокруг.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border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Толщина рамки вокруг изображения (в пикселях). Цвет рамки совпадает с цветом текста или ссылки, если изображение является ссылкой.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9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err="1" smtClean="0"/>
              <a:t>img</a:t>
            </a:r>
            <a:r>
              <a:rPr lang="ru-RU" dirty="0" smtClean="0"/>
              <a:t> – 1, 2,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="http://issoft.by"&gt;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="HTML5_Logo.png"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="HTML5"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="180"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longdesc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https://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www.wikiwand.com/ru/HTML5"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hspace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 is official HTML5 logo.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Lorem ipsum — dolor sit amet,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consectetuer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adipiscing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157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err="1" smtClean="0"/>
              <a:t>img</a:t>
            </a:r>
            <a:r>
              <a:rPr lang="ru-RU" dirty="0" smtClean="0"/>
              <a:t> </a:t>
            </a:r>
            <a:r>
              <a:rPr lang="ru-RU" dirty="0"/>
              <a:t>– 1, 2,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4048125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55" y="2401994"/>
            <a:ext cx="4048125" cy="3467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79868" y="2707689"/>
            <a:ext cx="1251751" cy="1322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изображения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801416"/>
              </p:ext>
            </p:extLst>
          </p:nvPr>
        </p:nvGraphicFramePr>
        <p:xfrm>
          <a:off x="1120409" y="2362078"/>
          <a:ext cx="10058400" cy="28453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0022"/>
                <a:gridCol w="83183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srcset</a:t>
                      </a:r>
                      <a:r>
                        <a:rPr lang="ru-RU" sz="2400" b="1" kern="1200" dirty="0" smtClean="0"/>
                        <a:t> </a:t>
                      </a:r>
                      <a:endParaRPr lang="ru-RU" sz="2400" b="1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kern="1200" dirty="0" smtClean="0"/>
                        <a:t>позволяет прописать несколько дополнительных изображений с различной плотностью пикселей</a:t>
                      </a:r>
                      <a:endParaRPr lang="ru-RU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9393">
                <a:tc>
                  <a:txBody>
                    <a:bodyPr/>
                    <a:lstStyle/>
                    <a:p>
                      <a:r>
                        <a:rPr lang="ru-RU" sz="2200" b="1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sizes</a:t>
                      </a:r>
                      <a:endParaRPr lang="ru-RU" sz="22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/>
                        <a:t>позволяет переводить ширину экрана в пространство, отведенное для изображения, после чего подходящее изображение выбирается с помощью атрибута </a:t>
                      </a:r>
                      <a:r>
                        <a:rPr lang="ru-RU" sz="2400" kern="1200" dirty="0" err="1" smtClean="0"/>
                        <a:t>srcset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1" kern="12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picture</a:t>
                      </a:r>
                      <a:endParaRPr lang="ru-RU" sz="22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/>
                        <a:t>позволяет прописать несколько изображений для разных экранов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</a:t>
            </a:r>
            <a:r>
              <a:rPr lang="en-US" dirty="0" smtClean="0"/>
              <a:t> (</a:t>
            </a:r>
            <a:r>
              <a:rPr lang="ru-RU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ru-RU" b="1" dirty="0"/>
              <a:t>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943" y="1916072"/>
            <a:ext cx="10058400" cy="42971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="images/low-res.jpg" 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srcset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="images/low-res.jpg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1x,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images/high-res.jpg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2x,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images/ultra-high-res.jpg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3x"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/>
              <a:t>Модификаторы </a:t>
            </a:r>
            <a:r>
              <a:rPr lang="en-US" sz="3200" dirty="0" smtClean="0"/>
              <a:t>x </a:t>
            </a:r>
            <a:r>
              <a:rPr lang="ru-RU" sz="3200" dirty="0" smtClean="0"/>
              <a:t>описывают </a:t>
            </a:r>
            <a:r>
              <a:rPr lang="ru-RU" sz="3200" dirty="0"/>
              <a:t>соотношение пикселей (количество физических пикселей на CSS пиксель)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</a:t>
            </a:r>
            <a:r>
              <a:rPr lang="en-US" dirty="0" smtClean="0"/>
              <a:t> (</a:t>
            </a:r>
            <a:r>
              <a:rPr lang="ru-RU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ru-RU" b="1" dirty="0"/>
              <a:t>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20464" t="31627" r="23214" b="36747"/>
          <a:stretch/>
        </p:blipFill>
        <p:spPr bwMode="auto">
          <a:xfrm>
            <a:off x="1969477" y="1828800"/>
            <a:ext cx="7033846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39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ru-RU" b="1" dirty="0"/>
              <a:t>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943" y="1916072"/>
            <a:ext cx="10058400" cy="42971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="images/low-res.jpg" 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srcset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="images/low-res.jpg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600w,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images/high-res.jpg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1000w,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images/ultra-high-res.jpg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1400w"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/>
              <a:t>Можно показывать изображения разных размеров вместо соотношения пикселей. Для этого нужно использовать модификатор w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</a:t>
            </a:r>
            <a:r>
              <a:rPr lang="en-US" dirty="0"/>
              <a:t>(</a:t>
            </a:r>
            <a:r>
              <a:rPr lang="ru-RU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ru-RU" b="1" dirty="0"/>
              <a:t>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943" y="1916072"/>
            <a:ext cx="10058400" cy="429715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="images/space-needle.jpg" 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srcset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="images/space-needle.jpg 1.33x, 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images/space-needle-2x.jpg 2.67x,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images/space-needle-hd.jpg 4x"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ru-RU" sz="3200" dirty="0"/>
              <a:t>Если ширина экрана пользователя составляет 150 CSS пикселей, то это приравнивается к X дескриптору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</a:t>
            </a:r>
            <a:r>
              <a:rPr lang="en-US" dirty="0" smtClean="0"/>
              <a:t> (</a:t>
            </a:r>
            <a:r>
              <a:rPr lang="ru-RU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5058"/>
            <a:ext cx="12192000" cy="471919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="images/low-res.jpg" </a:t>
            </a:r>
            <a:endParaRPr lang="en-US" sz="2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sizes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="(max-width: 40em) 100vw, 50vw"</a:t>
            </a:r>
            <a:endParaRPr lang="ru-RU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srcset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="images/low-res.jpg 600w,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images/high-res.jpg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1000w,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images/ultra-high-res.jpg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1400w"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/>
              <a:t>Когда ширина окна браузера больше 40em, атрибут </a:t>
            </a:r>
            <a:r>
              <a:rPr lang="ru-RU" sz="3200" dirty="0" err="1"/>
              <a:t>sizes</a:t>
            </a:r>
            <a:r>
              <a:rPr lang="ru-RU" sz="3200" dirty="0"/>
              <a:t> определяет ширину изображения, как 50% от ширины окна. Когда ширина окна меньше или равна 40em, ширина изображения составляет 100%.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</a:t>
            </a:r>
            <a:r>
              <a:rPr lang="en-US" dirty="0" smtClean="0"/>
              <a:t>form</a:t>
            </a:r>
            <a:r>
              <a:rPr lang="ru-RU" dirty="0" smtClean="0"/>
              <a:t>, его основные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Контейнерный элемент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3200" dirty="0" smtClean="0"/>
              <a:t> </a:t>
            </a:r>
            <a:r>
              <a:rPr lang="ru-RU" sz="3200" dirty="0" smtClean="0"/>
              <a:t>ограничивает форму. В </a:t>
            </a:r>
            <a:r>
              <a:rPr lang="ru-RU" sz="3200" dirty="0"/>
              <a:t>документе может быть несколько форм, однако формы не могут вкладываться друг в друга</a:t>
            </a:r>
            <a:r>
              <a:rPr lang="ru-RU" sz="3200" dirty="0" smtClean="0"/>
              <a:t>.</a:t>
            </a:r>
          </a:p>
          <a:p>
            <a:endParaRPr lang="ru-RU" sz="1400" dirty="0"/>
          </a:p>
          <a:p>
            <a:r>
              <a:rPr lang="ru-RU" sz="3200" dirty="0" smtClean="0"/>
              <a:t>Атрибут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ru-RU" sz="3200" dirty="0" smtClean="0"/>
              <a:t> содержит </a:t>
            </a:r>
            <a:r>
              <a:rPr lang="en-US" sz="3200" dirty="0" smtClean="0"/>
              <a:t>URL</a:t>
            </a:r>
            <a:r>
              <a:rPr lang="ru-RU" sz="3200" dirty="0" smtClean="0"/>
              <a:t> </a:t>
            </a:r>
            <a:r>
              <a:rPr lang="ru-RU" sz="3200" i="1" dirty="0" smtClean="0"/>
              <a:t>обработчика формы</a:t>
            </a:r>
            <a:r>
              <a:rPr lang="ru-RU" sz="3200" dirty="0" smtClean="0"/>
              <a:t> (т.е. </a:t>
            </a:r>
            <a:r>
              <a:rPr lang="ru-RU" sz="3200" b="1" dirty="0" smtClean="0"/>
              <a:t>куда</a:t>
            </a:r>
            <a:r>
              <a:rPr lang="ru-RU" sz="3200" dirty="0" smtClean="0"/>
              <a:t> будут переданы данные формы).</a:t>
            </a:r>
          </a:p>
          <a:p>
            <a:r>
              <a:rPr lang="ru-RU" sz="3200" dirty="0" smtClean="0"/>
              <a:t>Если </a:t>
            </a:r>
            <a:r>
              <a:rPr lang="ru-RU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3200" dirty="0" smtClean="0"/>
              <a:t> </a:t>
            </a:r>
            <a:r>
              <a:rPr lang="ru-RU" sz="3200" dirty="0" smtClean="0"/>
              <a:t>отсутствует, при отправке формы</a:t>
            </a:r>
            <a:r>
              <a:rPr lang="ru-RU" sz="3200" dirty="0"/>
              <a:t> текущая страница перезагружается, возвращая все элементы формы к их значениям по </a:t>
            </a:r>
            <a:r>
              <a:rPr lang="ru-RU" sz="3200" dirty="0" smtClean="0"/>
              <a:t>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1137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5058"/>
            <a:ext cx="12192000" cy="471919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="images/low-res.jpg" </a:t>
            </a:r>
            <a:endParaRPr lang="en-US" sz="2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sizes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="(max-width: 40em) 100vw, 50vw"</a:t>
            </a:r>
            <a:endParaRPr lang="ru-RU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fontAlgn="base"/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srcset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="images/space-needle.jpg 0.8x, 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fontAlgn="base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images/space-needle-2x.jpg 1.6x,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images/space-needle-hd.jpg 2.4x"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/>
              <a:t>Для экранов 1.5x браузер загрузит изображение </a:t>
            </a:r>
            <a:r>
              <a:rPr lang="en-US" sz="3200" dirty="0" smtClean="0"/>
              <a:t>??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5058"/>
            <a:ext cx="12192000" cy="471919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="images/space-needle.jpg" </a:t>
            </a:r>
            <a:endParaRPr lang="ru-RU" sz="2800" dirty="0"/>
          </a:p>
          <a:p>
            <a:pPr fontAlgn="base"/>
            <a:r>
              <a:rPr lang="en-US" sz="2800" dirty="0"/>
              <a:t>   sizes="(max-width: 40em) 100vw, 50vw"</a:t>
            </a:r>
            <a:endParaRPr lang="ru-RU" sz="2800" dirty="0"/>
          </a:p>
          <a:p>
            <a:pPr fontAlgn="base"/>
            <a:r>
              <a:rPr lang="en-US" sz="2800" dirty="0"/>
              <a:t>  </a:t>
            </a:r>
            <a:r>
              <a:rPr lang="en-US" sz="2800" dirty="0" err="1"/>
              <a:t>srcset</a:t>
            </a:r>
            <a:r>
              <a:rPr lang="en-US" sz="2800" dirty="0"/>
              <a:t>="images/space-needle.jpg 200w, </a:t>
            </a:r>
            <a:endParaRPr lang="ru-RU" sz="2800" dirty="0"/>
          </a:p>
          <a:p>
            <a:pPr fontAlgn="base"/>
            <a:r>
              <a:rPr lang="en-US" sz="2800" dirty="0"/>
              <a:t>          images/space-needle-2x.jpg 400w, </a:t>
            </a:r>
            <a:endParaRPr lang="ru-RU" sz="2800" dirty="0"/>
          </a:p>
          <a:p>
            <a:pPr fontAlgn="base"/>
            <a:r>
              <a:rPr lang="en-US" sz="2800" dirty="0"/>
              <a:t>          images/space-needle-hd.jpg 600w"</a:t>
            </a:r>
            <a:endParaRPr lang="ru-RU" sz="2800" dirty="0"/>
          </a:p>
          <a:p>
            <a:r>
              <a:rPr lang="ru-RU" sz="2800" dirty="0" smtClean="0"/>
              <a:t>&gt;</a:t>
            </a:r>
            <a:endParaRPr lang="en-US" sz="2800" dirty="0" smtClean="0"/>
          </a:p>
          <a:p>
            <a:r>
              <a:rPr lang="ru-RU" sz="3200" dirty="0"/>
              <a:t>И</a:t>
            </a:r>
            <a:r>
              <a:rPr lang="ru-RU" sz="3200" dirty="0" smtClean="0"/>
              <a:t>зображение должно занимать </a:t>
            </a:r>
            <a:r>
              <a:rPr lang="ru-RU" sz="3200" dirty="0"/>
              <a:t>половину ширины области просмотра, если ширина браузера больше 40em. Если ширина браузера равна или меньше </a:t>
            </a:r>
            <a:r>
              <a:rPr lang="ru-RU" sz="3200" dirty="0" smtClean="0"/>
              <a:t>40em - всю </a:t>
            </a:r>
            <a:r>
              <a:rPr lang="ru-RU" sz="3200" dirty="0"/>
              <a:t>ширину области просмотра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5058"/>
            <a:ext cx="12192000" cy="4719190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ru-RU" sz="2800" dirty="0"/>
              <a:t>="</a:t>
            </a:r>
            <a:r>
              <a:rPr lang="en-US" sz="2800" dirty="0"/>
              <a:t>images</a:t>
            </a:r>
            <a:r>
              <a:rPr lang="ru-RU" sz="2800" dirty="0"/>
              <a:t>/</a:t>
            </a:r>
            <a:r>
              <a:rPr lang="en-US" sz="2800" dirty="0"/>
              <a:t>space</a:t>
            </a:r>
            <a:r>
              <a:rPr lang="ru-RU" sz="2800" dirty="0"/>
              <a:t>-</a:t>
            </a:r>
            <a:r>
              <a:rPr lang="en-US" sz="2800" dirty="0"/>
              <a:t>needle</a:t>
            </a:r>
            <a:r>
              <a:rPr lang="ru-RU" sz="2800" dirty="0"/>
              <a:t>.</a:t>
            </a:r>
            <a:r>
              <a:rPr lang="en-US" sz="2800" dirty="0"/>
              <a:t>jpg</a:t>
            </a:r>
            <a:r>
              <a:rPr lang="ru-RU" sz="2800" dirty="0"/>
              <a:t>"</a:t>
            </a:r>
            <a:r>
              <a:rPr lang="en-US" sz="2800" dirty="0"/>
              <a:t> </a:t>
            </a:r>
            <a:endParaRPr lang="ru-RU" sz="2800" dirty="0"/>
          </a:p>
          <a:p>
            <a:pPr fontAlgn="base"/>
            <a:r>
              <a:rPr lang="ru-RU" sz="2800" dirty="0"/>
              <a:t>   </a:t>
            </a:r>
            <a:r>
              <a:rPr lang="en-US" sz="2800" dirty="0"/>
              <a:t>sizes="(max-width: 40em) 100vw, 50vw"</a:t>
            </a:r>
            <a:endParaRPr lang="ru-RU" sz="2800" dirty="0"/>
          </a:p>
          <a:p>
            <a:pPr fontAlgn="base"/>
            <a:r>
              <a:rPr lang="en-US" sz="2800" dirty="0"/>
              <a:t>  </a:t>
            </a:r>
            <a:r>
              <a:rPr lang="en-US" sz="2800" dirty="0" err="1"/>
              <a:t>srcset</a:t>
            </a:r>
            <a:r>
              <a:rPr lang="en-US" sz="2800" dirty="0"/>
              <a:t>="images/space-needle.jpg 0.4x, </a:t>
            </a:r>
            <a:endParaRPr lang="ru-RU" sz="2800" dirty="0"/>
          </a:p>
          <a:p>
            <a:pPr fontAlgn="base"/>
            <a:r>
              <a:rPr lang="en-US" sz="2800" dirty="0"/>
              <a:t>          images/space-needle-2x.jpg 0.8x,</a:t>
            </a:r>
            <a:endParaRPr lang="ru-RU" sz="2800" dirty="0"/>
          </a:p>
          <a:p>
            <a:pPr fontAlgn="base"/>
            <a:r>
              <a:rPr lang="en-US" sz="2800" dirty="0"/>
              <a:t>          images/space-needle-hd.jpg 1.2x"</a:t>
            </a:r>
            <a:endParaRPr lang="ru-RU" sz="2800" dirty="0"/>
          </a:p>
          <a:p>
            <a:r>
              <a:rPr lang="ru-RU" sz="2800" dirty="0" smtClean="0"/>
              <a:t>&gt;</a:t>
            </a:r>
          </a:p>
          <a:p>
            <a:r>
              <a:rPr lang="ru-RU" sz="3200" dirty="0" smtClean="0"/>
              <a:t>Изображение должно занимать </a:t>
            </a:r>
            <a:r>
              <a:rPr lang="ru-RU" sz="3200" dirty="0"/>
              <a:t>половину ширины области просмотра, если ширина браузера больше 40em. Если ширина браузера равна или меньше </a:t>
            </a:r>
            <a:r>
              <a:rPr lang="ru-RU" sz="3200" dirty="0" smtClean="0"/>
              <a:t>40em - всю </a:t>
            </a:r>
            <a:r>
              <a:rPr lang="ru-RU" sz="3200" dirty="0"/>
              <a:t>ширину области просмотра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8" y="220718"/>
            <a:ext cx="11207764" cy="60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0960"/>
            <a:ext cx="10058400" cy="690880"/>
          </a:xfrm>
        </p:spPr>
        <p:txBody>
          <a:bodyPr>
            <a:normAutofit fontScale="90000"/>
          </a:bodyPr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 (</a:t>
            </a:r>
            <a:r>
              <a:rPr lang="ru-RU" b="1" dirty="0" err="1">
                <a:solidFill>
                  <a:srgbClr val="FF0000"/>
                </a:solidFill>
              </a:rPr>
              <a:t>picture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86328"/>
          </a:xfrm>
        </p:spPr>
        <p:txBody>
          <a:bodyPr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picture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media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: 20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)" 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="images/small/low-res.jpg 1x,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images/small/high-res.jpg 2x,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images/small/ultra-high-res.jpg 3x"&gt;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&lt;source media="(max-width: 40em)" 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srcset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="images/large/low-res.jpg 1x,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images/large/high-res.jpg 2x,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images/large/ultra-high-res.jpg 3x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images/large/low-res.jpg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Space Needle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 &gt;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picture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5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0960"/>
            <a:ext cx="10058400" cy="690880"/>
          </a:xfrm>
        </p:spPr>
        <p:txBody>
          <a:bodyPr>
            <a:normAutofit fontScale="90000"/>
          </a:bodyPr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 (</a:t>
            </a:r>
            <a:r>
              <a:rPr lang="ru-RU" b="1" dirty="0" err="1">
                <a:solidFill>
                  <a:srgbClr val="FF0000"/>
                </a:solidFill>
              </a:rPr>
              <a:t>picture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09600"/>
            <a:ext cx="10688320" cy="5286328"/>
          </a:xfrm>
        </p:spPr>
        <p:txBody>
          <a:bodyPr>
            <a:noAutofit/>
          </a:bodyPr>
          <a:lstStyle/>
          <a:p>
            <a:r>
              <a:rPr lang="en-US" sz="2600" dirty="0"/>
              <a:t>&lt;picture&gt;</a:t>
            </a:r>
            <a:endParaRPr lang="ru-RU" sz="2600" dirty="0"/>
          </a:p>
          <a:p>
            <a:r>
              <a:rPr lang="en-US" sz="2600" dirty="0"/>
              <a:t>&lt;source media="(max-width: 30em)" type="image/vnd.ms-photo"</a:t>
            </a:r>
            <a:endParaRPr lang="ru-RU" sz="2600" dirty="0"/>
          </a:p>
          <a:p>
            <a:r>
              <a:rPr lang="en-US" sz="2600" dirty="0" err="1"/>
              <a:t>srcset</a:t>
            </a:r>
            <a:r>
              <a:rPr lang="en-US" sz="2600" dirty="0"/>
              <a:t>="images/small/space-</a:t>
            </a:r>
            <a:r>
              <a:rPr lang="en-US" sz="2600" dirty="0" err="1"/>
              <a:t>needle.jxr</a:t>
            </a:r>
            <a:r>
              <a:rPr lang="en-US" sz="2600" dirty="0"/>
              <a:t> 1x,   </a:t>
            </a:r>
            <a:endParaRPr lang="ru-RU" sz="2600" dirty="0"/>
          </a:p>
          <a:p>
            <a:r>
              <a:rPr lang="en-US" sz="2600" dirty="0"/>
              <a:t>        images/small/space-needle-2x.jxr 2x,</a:t>
            </a:r>
            <a:endParaRPr lang="ru-RU" sz="2600" dirty="0"/>
          </a:p>
          <a:p>
            <a:r>
              <a:rPr lang="en-US" sz="2600" dirty="0"/>
              <a:t>        images/small/space-needle-</a:t>
            </a:r>
            <a:r>
              <a:rPr lang="en-US" sz="2600" dirty="0" err="1"/>
              <a:t>hd.jxr</a:t>
            </a:r>
            <a:r>
              <a:rPr lang="en-US" sz="2600" dirty="0"/>
              <a:t> 3x"&gt;</a:t>
            </a:r>
            <a:endParaRPr lang="ru-RU" sz="2600" dirty="0"/>
          </a:p>
          <a:p>
            <a:r>
              <a:rPr lang="en-US" sz="2600" dirty="0"/>
              <a:t>&lt;source media="(max-width: 30em)" type="image/jpg"</a:t>
            </a:r>
            <a:endParaRPr lang="ru-RU" sz="2600" dirty="0"/>
          </a:p>
          <a:p>
            <a:r>
              <a:rPr lang="en-US" sz="2600" dirty="0"/>
              <a:t>       </a:t>
            </a:r>
            <a:r>
              <a:rPr lang="en-US" sz="2600" dirty="0" err="1"/>
              <a:t>srcset</a:t>
            </a:r>
            <a:r>
              <a:rPr lang="en-US" sz="2600" dirty="0"/>
              <a:t>="images/small/space-needle.jpg 1x,</a:t>
            </a:r>
            <a:endParaRPr lang="ru-RU" sz="2600" dirty="0"/>
          </a:p>
          <a:p>
            <a:r>
              <a:rPr lang="en-US" sz="2600" dirty="0"/>
              <a:t>               images/small/space-needle-2x.jpg 2x,</a:t>
            </a:r>
            <a:endParaRPr lang="ru-RU" sz="2600" dirty="0"/>
          </a:p>
          <a:p>
            <a:r>
              <a:rPr lang="en-US" sz="2600" dirty="0"/>
              <a:t>               images/small/space-needle-hd.jpg 3x"&gt;</a:t>
            </a:r>
            <a:endParaRPr lang="ru-RU" sz="2600" dirty="0"/>
          </a:p>
          <a:p>
            <a:r>
              <a:rPr lang="en-US" sz="2600" dirty="0"/>
              <a:t>&lt;</a:t>
            </a:r>
            <a:r>
              <a:rPr lang="en-US" sz="2600" dirty="0" err="1"/>
              <a:t>img</a:t>
            </a:r>
            <a:r>
              <a:rPr lang="en-US" sz="2600" dirty="0"/>
              <a:t>      </a:t>
            </a:r>
            <a:r>
              <a:rPr lang="en-US" sz="2600" dirty="0" err="1"/>
              <a:t>src</a:t>
            </a:r>
            <a:r>
              <a:rPr lang="en-US" sz="2600" dirty="0"/>
              <a:t>="space-needle.jpg" alt="Space Needle"&gt;</a:t>
            </a:r>
            <a:endParaRPr lang="ru-RU" sz="2600" dirty="0"/>
          </a:p>
          <a:p>
            <a:r>
              <a:rPr lang="ru-RU" sz="2600" dirty="0"/>
              <a:t>&lt;/</a:t>
            </a:r>
            <a:r>
              <a:rPr lang="en-US" sz="2600" dirty="0"/>
              <a:t>picture</a:t>
            </a:r>
            <a:r>
              <a:rPr lang="ru-RU" sz="2600" dirty="0"/>
              <a:t>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0960"/>
            <a:ext cx="11094720" cy="690880"/>
          </a:xfrm>
        </p:spPr>
        <p:txBody>
          <a:bodyPr>
            <a:normAutofit fontScale="90000"/>
          </a:bodyPr>
          <a:lstStyle/>
          <a:p>
            <a:r>
              <a:rPr lang="ru-RU" dirty="0"/>
              <a:t>Адаптивные </a:t>
            </a:r>
            <a:r>
              <a:rPr lang="ru-RU" dirty="0" smtClean="0"/>
              <a:t>изображения (</a:t>
            </a:r>
            <a:r>
              <a:rPr lang="ru-RU" b="1" dirty="0" err="1">
                <a:solidFill>
                  <a:srgbClr val="FF0000"/>
                </a:solidFill>
              </a:rPr>
              <a:t>srcset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sizes</a:t>
            </a:r>
            <a:r>
              <a:rPr lang="ru-RU" b="1" dirty="0">
                <a:solidFill>
                  <a:srgbClr val="FF0000"/>
                </a:solidFill>
              </a:rPr>
              <a:t> и </a:t>
            </a:r>
            <a:r>
              <a:rPr lang="ru-RU" b="1" dirty="0" err="1">
                <a:solidFill>
                  <a:srgbClr val="FF0000"/>
                </a:solidFill>
              </a:rPr>
              <a:t>picture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09600"/>
            <a:ext cx="12192000" cy="5286328"/>
          </a:xfrm>
        </p:spPr>
        <p:txBody>
          <a:bodyPr>
            <a:noAutofit/>
          </a:bodyPr>
          <a:lstStyle/>
          <a:p>
            <a:r>
              <a:rPr lang="en-US" sz="2800" dirty="0"/>
              <a:t>&lt;body style="width:100%"&gt;</a:t>
            </a:r>
            <a:endParaRPr lang="ru-RU" sz="2800" dirty="0"/>
          </a:p>
          <a:p>
            <a:r>
              <a:rPr lang="en-US" sz="2800" dirty="0"/>
              <a:t>&lt;picture&gt;</a:t>
            </a:r>
            <a:endParaRPr lang="ru-RU" sz="2800" dirty="0"/>
          </a:p>
          <a:p>
            <a:r>
              <a:rPr lang="en-US" sz="2800" dirty="0"/>
              <a:t>&lt;source media="(max-width: 700px)" </a:t>
            </a:r>
            <a:endParaRPr lang="ru-RU" sz="2800" dirty="0"/>
          </a:p>
          <a:p>
            <a:r>
              <a:rPr lang="en-US" sz="2800" dirty="0"/>
              <a:t>        sizes="(max-width: 500px) 50vw, 10vw"</a:t>
            </a:r>
            <a:endParaRPr lang="ru-RU" sz="2800" dirty="0"/>
          </a:p>
          <a:p>
            <a:r>
              <a:rPr lang="en-US" sz="2800" dirty="0"/>
              <a:t>       </a:t>
            </a:r>
            <a:r>
              <a:rPr lang="en-US" sz="2800" dirty="0" err="1"/>
              <a:t>srcset</a:t>
            </a:r>
            <a:r>
              <a:rPr lang="en-US" sz="2800" dirty="0"/>
              <a:t>="stick-figure-narrow.png 138w, </a:t>
            </a:r>
            <a:r>
              <a:rPr lang="en-US" sz="2800" dirty="0" smtClean="0"/>
              <a:t>stick-figure-hd-narrow.png </a:t>
            </a:r>
            <a:r>
              <a:rPr lang="en-US" sz="2800" dirty="0"/>
              <a:t>138w"&gt;</a:t>
            </a:r>
            <a:endParaRPr lang="ru-RU" sz="2800" dirty="0"/>
          </a:p>
          <a:p>
            <a:r>
              <a:rPr lang="en-US" sz="2800" dirty="0"/>
              <a:t>&lt;source media="(max-width: 1400px)" </a:t>
            </a:r>
            <a:endParaRPr lang="ru-RU" sz="2800" dirty="0"/>
          </a:p>
          <a:p>
            <a:r>
              <a:rPr lang="en-US" sz="2800" dirty="0"/>
              <a:t>        sizes="(max-width: 1000px) 100vw, 50vw"</a:t>
            </a:r>
            <a:endParaRPr lang="ru-RU" sz="2800" dirty="0"/>
          </a:p>
          <a:p>
            <a:r>
              <a:rPr lang="en-US" sz="2800" dirty="0"/>
              <a:t>       </a:t>
            </a:r>
            <a:r>
              <a:rPr lang="en-US" sz="2800" dirty="0" err="1"/>
              <a:t>srcset</a:t>
            </a:r>
            <a:r>
              <a:rPr lang="en-US" sz="2800" dirty="0"/>
              <a:t>="stick-figure.png 416w, </a:t>
            </a:r>
            <a:r>
              <a:rPr lang="en-US" sz="2800" dirty="0" smtClean="0"/>
              <a:t>  </a:t>
            </a:r>
            <a:r>
              <a:rPr lang="en-US" sz="2800" dirty="0"/>
              <a:t>stick-figure-hd.png 416w"&gt;</a:t>
            </a:r>
            <a:endParaRPr lang="ru-RU" sz="2800" dirty="0"/>
          </a:p>
          <a:p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="stick-original.png" alt="Human"&gt;</a:t>
            </a:r>
            <a:endParaRPr lang="ru-RU" sz="2800" dirty="0"/>
          </a:p>
          <a:p>
            <a:r>
              <a:rPr lang="ru-RU" sz="2800" dirty="0"/>
              <a:t>&lt;/</a:t>
            </a:r>
            <a:r>
              <a:rPr lang="en-US" sz="2800" dirty="0"/>
              <a:t>picture</a:t>
            </a:r>
            <a:r>
              <a:rPr lang="ru-RU" sz="2800" dirty="0"/>
              <a:t>&gt;</a:t>
            </a:r>
          </a:p>
          <a:p>
            <a:r>
              <a:rPr lang="ru-RU" sz="2800" dirty="0"/>
              <a:t>&lt;/</a:t>
            </a:r>
            <a:r>
              <a:rPr lang="en-US" sz="2800" dirty="0"/>
              <a:t>body</a:t>
            </a:r>
            <a:r>
              <a:rPr lang="ru-RU" sz="2800" dirty="0"/>
              <a:t>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5071" t="33132" r="7096" b="25904"/>
          <a:stretch/>
        </p:blipFill>
        <p:spPr bwMode="auto">
          <a:xfrm>
            <a:off x="162559" y="138023"/>
            <a:ext cx="11086285" cy="6191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554542" y="1097989"/>
            <a:ext cx="38834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Область просмотра окна браузера в пределах от 1001px до 1400px: ширина изображения – половина от размера окна</a:t>
            </a:r>
          </a:p>
        </p:txBody>
      </p:sp>
    </p:spTree>
    <p:extLst>
      <p:ext uri="{BB962C8B-B14F-4D97-AF65-F5344CB8AC3E}">
        <p14:creationId xmlns:p14="http://schemas.microsoft.com/office/powerpoint/2010/main" val="5435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 rotWithShape="1">
          <a:blip r:embed="rId2"/>
          <a:srcRect l="5071" t="38554" r="7276" b="20482"/>
          <a:stretch/>
        </p:blipFill>
        <p:spPr bwMode="auto">
          <a:xfrm>
            <a:off x="162560" y="0"/>
            <a:ext cx="10603205" cy="6329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12361" y="4375333"/>
            <a:ext cx="7015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Область просмотра окна браузера в пределах от 701px до 1000px: ширина изображения – все окно</a:t>
            </a:r>
          </a:p>
        </p:txBody>
      </p:sp>
    </p:spTree>
    <p:extLst>
      <p:ext uri="{BB962C8B-B14F-4D97-AF65-F5344CB8AC3E}">
        <p14:creationId xmlns:p14="http://schemas.microsoft.com/office/powerpoint/2010/main" val="24984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5252" t="32078" r="7640" b="27108"/>
          <a:stretch/>
        </p:blipFill>
        <p:spPr bwMode="auto">
          <a:xfrm>
            <a:off x="304800" y="1"/>
            <a:ext cx="10857781" cy="6360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934973" y="2095858"/>
            <a:ext cx="5072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Область просмотра окна браузера в пределах от 501px до 700px: ширина изображения – 1/10 окна браузера</a:t>
            </a:r>
          </a:p>
        </p:txBody>
      </p:sp>
    </p:spTree>
    <p:extLst>
      <p:ext uri="{BB962C8B-B14F-4D97-AF65-F5344CB8AC3E}">
        <p14:creationId xmlns:p14="http://schemas.microsoft.com/office/powerpoint/2010/main" val="1018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dirty="0"/>
              <a:t>form</a:t>
            </a:r>
            <a:r>
              <a:rPr lang="ru-RU" dirty="0"/>
              <a:t>, его основные 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Атрибут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3200" dirty="0" smtClean="0"/>
              <a:t> </a:t>
            </a:r>
            <a:r>
              <a:rPr lang="ru-RU" sz="3200" dirty="0" smtClean="0"/>
              <a:t>указывает метод </a:t>
            </a:r>
            <a:r>
              <a:rPr lang="en-US" sz="3200" dirty="0" smtClean="0"/>
              <a:t>HTTP</a:t>
            </a:r>
            <a:r>
              <a:rPr lang="ru-RU" sz="3200" dirty="0" smtClean="0"/>
              <a:t> для отправки запроса: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sz="3200" dirty="0" smtClean="0"/>
              <a:t> </a:t>
            </a:r>
            <a:r>
              <a:rPr lang="ru-RU" sz="3200" dirty="0" smtClean="0"/>
              <a:t>или </a:t>
            </a:r>
            <a:r>
              <a:rPr lang="en-US" sz="3200" dirty="0" smtClean="0">
                <a:solidFill>
                  <a:srgbClr val="0000FF"/>
                </a:solidFill>
              </a:rPr>
              <a:t>get</a:t>
            </a:r>
            <a:r>
              <a:rPr lang="en-US" sz="3200" dirty="0" smtClean="0"/>
              <a:t> (</a:t>
            </a:r>
            <a:r>
              <a:rPr lang="ru-RU" sz="3200" dirty="0" smtClean="0"/>
              <a:t>по умолчанию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  <a:p>
            <a:endParaRPr lang="ru-RU" sz="3200" dirty="0" smtClean="0"/>
          </a:p>
          <a:p>
            <a:r>
              <a:rPr lang="ru-RU" sz="3200" dirty="0" smtClean="0"/>
              <a:t>Напоминание о передаче данных:</a:t>
            </a:r>
          </a:p>
          <a:p>
            <a:r>
              <a:rPr lang="ru-RU" sz="3200" dirty="0" smtClean="0"/>
              <a:t>1. </a:t>
            </a:r>
            <a:r>
              <a:rPr lang="en-US" sz="3200" dirty="0" smtClean="0"/>
              <a:t>Get-</a:t>
            </a:r>
            <a:r>
              <a:rPr lang="ru-RU" sz="3200" dirty="0" smtClean="0"/>
              <a:t>запрос: в </a:t>
            </a:r>
            <a:r>
              <a:rPr lang="en-US" sz="3200" dirty="0" smtClean="0"/>
              <a:t>URL</a:t>
            </a:r>
            <a:r>
              <a:rPr lang="ru-RU" sz="3200" dirty="0" smtClean="0"/>
              <a:t>, видны всем, ограничены по длине.</a:t>
            </a:r>
          </a:p>
          <a:p>
            <a:r>
              <a:rPr lang="ru-RU" sz="3200" dirty="0" smtClean="0"/>
              <a:t>2. </a:t>
            </a:r>
            <a:r>
              <a:rPr lang="en-US" sz="3200" dirty="0" smtClean="0"/>
              <a:t>Post</a:t>
            </a:r>
            <a:r>
              <a:rPr lang="ru-RU" sz="3200" dirty="0" smtClean="0"/>
              <a:t>-запрос: в теле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20709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 rotWithShape="1">
          <a:blip r:embed="rId2"/>
          <a:srcRect l="5252" t="25602" r="7096" b="33434"/>
          <a:stretch/>
        </p:blipFill>
        <p:spPr bwMode="auto">
          <a:xfrm>
            <a:off x="191698" y="51759"/>
            <a:ext cx="11505721" cy="67286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39483" y="3995401"/>
            <a:ext cx="40036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Область просмотра окна браузера в пределах от 0px до 500px: ширина изображения – половина окна браузера</a:t>
            </a:r>
          </a:p>
        </p:txBody>
      </p:sp>
    </p:spTree>
    <p:extLst>
      <p:ext uri="{BB962C8B-B14F-4D97-AF65-F5344CB8AC3E}">
        <p14:creationId xmlns:p14="http://schemas.microsoft.com/office/powerpoint/2010/main" val="1806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i="1" dirty="0" smtClean="0"/>
              <a:t>Фрейм</a:t>
            </a:r>
            <a:r>
              <a:rPr lang="ru-RU" sz="3200" dirty="0" smtClean="0"/>
              <a:t> – объект в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документе, который позволяет отобразить другой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документ.</a:t>
            </a:r>
          </a:p>
          <a:p>
            <a:endParaRPr lang="ru-RU" sz="3200" dirty="0" smtClean="0"/>
          </a:p>
          <a:p>
            <a:r>
              <a:rPr lang="ru-RU" sz="3200" dirty="0" smtClean="0"/>
              <a:t>Исторически первые сценарии использования – </a:t>
            </a:r>
            <a:r>
              <a:rPr lang="ru-RU" sz="3200" i="1" dirty="0" smtClean="0"/>
              <a:t>навигация по сайту</a:t>
            </a:r>
            <a:r>
              <a:rPr lang="ru-RU" sz="3200" dirty="0" smtClean="0"/>
              <a:t> (нажатие навигационной ссылки ведёт к загрузке в фрейм указанного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7518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Контейнерный 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iframe</a:t>
            </a:r>
            <a:r>
              <a:rPr lang="ru-RU" sz="3200" dirty="0" smtClean="0"/>
              <a:t> </a:t>
            </a:r>
            <a:r>
              <a:rPr lang="ru-RU" sz="3200" dirty="0"/>
              <a:t>создаёт встроенный фрейм, который находится внутри обычного </a:t>
            </a:r>
            <a:r>
              <a:rPr lang="ru-RU" sz="3200" dirty="0" smtClean="0"/>
              <a:t>документа. Он </a:t>
            </a:r>
            <a:r>
              <a:rPr lang="ru-RU" sz="3200" dirty="0"/>
              <a:t>позволяет загружать в область заданных размеров </a:t>
            </a:r>
            <a:r>
              <a:rPr lang="ru-RU" sz="3200" dirty="0" smtClean="0"/>
              <a:t>другие документы (работающие с определёнными ограничениями).</a:t>
            </a:r>
          </a:p>
          <a:p>
            <a:endParaRPr lang="ru-RU" sz="3200" dirty="0"/>
          </a:p>
          <a:p>
            <a:r>
              <a:rPr lang="ru-RU" sz="3200" dirty="0" smtClean="0"/>
              <a:t>Внутри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iframe</a:t>
            </a:r>
            <a:r>
              <a:rPr lang="en-US" sz="3200" dirty="0" smtClean="0"/>
              <a:t> </a:t>
            </a:r>
            <a:r>
              <a:rPr lang="ru-RU" sz="3200" dirty="0" smtClean="0"/>
              <a:t>можно указать текст, отображаемый, если браузер </a:t>
            </a:r>
            <a:r>
              <a:rPr lang="ru-RU" sz="3200" dirty="0"/>
              <a:t>не </a:t>
            </a:r>
            <a:r>
              <a:rPr lang="ru-RU" sz="3200" dirty="0" smtClean="0"/>
              <a:t>поддерживает этот элемент (</a:t>
            </a:r>
            <a:r>
              <a:rPr lang="en-US" sz="3200" dirty="0" smtClean="0"/>
              <a:t>IE&lt;4, Opera&lt;4)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3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="https://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www.wikiwand.com/ru/HTML"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="https://www.wikiwand.com/ru/HTML5"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HTML5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="150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 browser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83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endParaRPr lang="ru-RU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3"/>
            <a:ext cx="4191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680" y="2834054"/>
            <a:ext cx="4191000" cy="304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24256" y="2947386"/>
            <a:ext cx="1322773" cy="1207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 примере упомянуты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200" dirty="0" smtClean="0"/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ru-RU" sz="3200" dirty="0"/>
              <a:t>,</a:t>
            </a:r>
            <a:r>
              <a:rPr lang="en-US" sz="3200" dirty="0" smtClean="0"/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en-US" sz="3200" dirty="0" smtClean="0"/>
              <a:t>URL </a:t>
            </a:r>
            <a:r>
              <a:rPr lang="ru-RU" sz="3200" dirty="0"/>
              <a:t>документа, изначально </a:t>
            </a:r>
            <a:r>
              <a:rPr lang="ru-RU" sz="3200" dirty="0" smtClean="0"/>
              <a:t>загружаемого в фрейм, задаёт атрибут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А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srcdoc</a:t>
            </a:r>
            <a:r>
              <a:rPr lang="ru-RU" sz="3200" dirty="0" smtClean="0"/>
              <a:t> может для этих же целей использовать </a:t>
            </a:r>
            <a:r>
              <a:rPr lang="en-US" sz="3200" dirty="0" smtClean="0"/>
              <a:t>HTML, </a:t>
            </a:r>
            <a:r>
              <a:rPr lang="ru-RU" sz="3200" dirty="0" smtClean="0"/>
              <a:t>записанный в своё значение (</a:t>
            </a:r>
            <a:r>
              <a:rPr lang="ru-RU" sz="3200" b="1" dirty="0" smtClean="0"/>
              <a:t>это новый атрибут в </a:t>
            </a:r>
            <a:r>
              <a:rPr lang="en-US" sz="3200" b="1" dirty="0" smtClean="0"/>
              <a:t>HTML5, IE </a:t>
            </a:r>
            <a:r>
              <a:rPr lang="ru-RU" sz="3200" b="1" dirty="0" smtClean="0"/>
              <a:t>его не поддерживает</a:t>
            </a:r>
            <a:r>
              <a:rPr lang="ru-RU" sz="3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28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Атрибут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sandbox</a:t>
            </a:r>
            <a:r>
              <a:rPr lang="ru-RU" sz="3200" dirty="0"/>
              <a:t> (</a:t>
            </a:r>
            <a:r>
              <a:rPr lang="en-US" sz="3200" b="1" dirty="0"/>
              <a:t>HTML5</a:t>
            </a:r>
            <a:r>
              <a:rPr lang="en-US" sz="3200" dirty="0"/>
              <a:t>) </a:t>
            </a:r>
            <a:r>
              <a:rPr lang="ru-RU" sz="3200" dirty="0" smtClean="0"/>
              <a:t>строит </a:t>
            </a:r>
            <a:r>
              <a:rPr lang="ru-RU" sz="3200" dirty="0"/>
              <a:t>«песочницу» вокруг </a:t>
            </a:r>
            <a:r>
              <a:rPr lang="ru-RU" sz="3200" dirty="0" smtClean="0"/>
              <a:t>фрейма</a:t>
            </a:r>
            <a:r>
              <a:rPr lang="ru-RU" sz="3200" dirty="0"/>
              <a:t>, </a:t>
            </a:r>
            <a:r>
              <a:rPr lang="ru-RU" sz="3200" dirty="0" smtClean="0"/>
              <a:t>запрещая фрейму </a:t>
            </a:r>
            <a:r>
              <a:rPr lang="ru-RU" sz="3200" dirty="0"/>
              <a:t>выполнять ряд действий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Если указать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sandbox</a:t>
            </a:r>
            <a:r>
              <a:rPr lang="ru-RU" sz="3200" dirty="0" smtClean="0"/>
              <a:t> как логический:</a:t>
            </a: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 Браузер считает, что фрейм и основной документ загружены из разных источников (а это значит, что фрейм и внешнее </a:t>
            </a:r>
            <a:r>
              <a:rPr lang="ru-RU" sz="2800" dirty="0"/>
              <a:t>окно </a:t>
            </a:r>
            <a:r>
              <a:rPr lang="ru-RU" sz="2800" dirty="0" smtClean="0"/>
              <a:t>не </a:t>
            </a:r>
            <a:r>
              <a:rPr lang="ru-RU" sz="2800" dirty="0"/>
              <a:t>могут обращаться к переменным друг </a:t>
            </a:r>
            <a:r>
              <a:rPr lang="ru-RU" sz="2800" dirty="0" smtClean="0"/>
              <a:t>друга </a:t>
            </a:r>
            <a:r>
              <a:rPr lang="ru-RU" sz="2800" dirty="0"/>
              <a:t>в </a:t>
            </a:r>
            <a:r>
              <a:rPr lang="ru-RU" sz="2800" dirty="0" smtClean="0"/>
              <a:t>скриптах).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 Отключает </a:t>
            </a:r>
            <a:r>
              <a:rPr lang="ru-RU" sz="2800" dirty="0"/>
              <a:t>формы и скрипты </a:t>
            </a:r>
            <a:r>
              <a:rPr lang="ru-RU" sz="2800" dirty="0" smtClean="0"/>
              <a:t>во фрейме.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 Запрещает </a:t>
            </a:r>
            <a:r>
              <a:rPr lang="ru-RU" sz="2800" dirty="0"/>
              <a:t>менять </a:t>
            </a:r>
            <a:r>
              <a:rPr lang="ru-RU" sz="2800" dirty="0" err="1"/>
              <a:t>parent.location</a:t>
            </a:r>
            <a:r>
              <a:rPr lang="ru-RU" sz="2800" dirty="0"/>
              <a:t> из </a:t>
            </a:r>
            <a:r>
              <a:rPr lang="ru-RU" sz="2800" dirty="0" smtClean="0"/>
              <a:t>фрейма.</a:t>
            </a:r>
          </a:p>
        </p:txBody>
      </p:sp>
    </p:spTree>
    <p:extLst>
      <p:ext uri="{BB962C8B-B14F-4D97-AF65-F5344CB8AC3E}">
        <p14:creationId xmlns:p14="http://schemas.microsoft.com/office/powerpoint/2010/main" val="34764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элемента </a:t>
            </a:r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Атрибут 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sandbox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может содержать через пробел список ограничений, которые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нам не нужны. Например: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1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02981"/>
              </p:ext>
            </p:extLst>
          </p:nvPr>
        </p:nvGraphicFramePr>
        <p:xfrm>
          <a:off x="1097280" y="2882646"/>
          <a:ext cx="100584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9238"/>
                <a:gridCol w="6969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allow-same-origin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Содержимое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ru-RU" sz="2000" dirty="0" smtClean="0"/>
                        <a:t>фрейма воспринимается, как пришедшее</a:t>
                      </a:r>
                      <a:r>
                        <a:rPr lang="ru-RU" sz="2000" baseline="0" dirty="0" smtClean="0"/>
                        <a:t> из </a:t>
                      </a:r>
                      <a:r>
                        <a:rPr lang="ru-RU" sz="2000" dirty="0" smtClean="0"/>
                        <a:t>того же источника, что и родительский документ (а это даёт доступ фрейму к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DOM </a:t>
                      </a:r>
                      <a:r>
                        <a:rPr lang="ru-RU" sz="2000" baseline="0" dirty="0" smtClean="0"/>
                        <a:t>родительского документа).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allow-top-navigation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Разрешает фрейму менять </a:t>
                      </a:r>
                      <a:r>
                        <a:rPr lang="ru-RU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parent.location</a:t>
                      </a:r>
                      <a:r>
                        <a:rPr lang="ru-RU" sz="2000" dirty="0" smtClean="0"/>
                        <a:t> (позволяет открывать ссылки фрейма в родительском документе).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allow-forms</a:t>
                      </a:r>
                      <a:endParaRPr lang="ru-RU" sz="2000" kern="12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Разрешает отправлять формы из фрейма.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allow-scripts</a:t>
                      </a:r>
                      <a:endParaRPr lang="en-US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Разрешает выполнение скриптов в фрейме (но скриптам, всё же, будет запрещено открывать </a:t>
                      </a:r>
                      <a:r>
                        <a:rPr lang="en-US" sz="2000" dirty="0" smtClean="0"/>
                        <a:t>pop-up’s)</a:t>
                      </a:r>
                      <a:r>
                        <a:rPr lang="ru-RU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«Старые» фреймы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Для организации фреймов может использоваться элемент </a:t>
            </a:r>
            <a:r>
              <a:rPr lang="ru-RU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</a:t>
            </a:r>
            <a:r>
              <a:rPr lang="ru-RU" sz="3200" dirty="0" smtClean="0"/>
              <a:t>, размещаемый в контейнере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frameset</a:t>
            </a:r>
            <a:r>
              <a:rPr lang="en-US" sz="3200" dirty="0" smtClean="0"/>
              <a:t>.</a:t>
            </a:r>
            <a:r>
              <a:rPr lang="ru-RU" sz="3200" dirty="0" smtClean="0"/>
              <a:t> </a:t>
            </a:r>
            <a:r>
              <a:rPr lang="ru-RU" sz="3200" b="1" dirty="0" smtClean="0"/>
              <a:t>При этом на фреймы разбивается весь документ </a:t>
            </a:r>
            <a:r>
              <a:rPr lang="ru-RU" sz="3200" dirty="0" smtClean="0"/>
              <a:t>(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frameset</a:t>
            </a:r>
            <a:r>
              <a:rPr lang="en-US" sz="3200" dirty="0" smtClean="0"/>
              <a:t> </a:t>
            </a:r>
            <a:r>
              <a:rPr lang="ru-RU" sz="3200" b="1" dirty="0" smtClean="0"/>
              <a:t>заменяет</a:t>
            </a:r>
            <a:r>
              <a:rPr lang="ru-RU" sz="3200" dirty="0" smtClean="0"/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3200" dirty="0" smtClean="0"/>
              <a:t> </a:t>
            </a:r>
            <a:r>
              <a:rPr lang="ru-RU" sz="3200" dirty="0" smtClean="0"/>
              <a:t>в структуре документа!)</a:t>
            </a:r>
            <a:endParaRPr lang="en-US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Такой подход признан устаревшим, т.к. проблемы: </a:t>
            </a:r>
            <a:r>
              <a:rPr lang="en-US" sz="2600" dirty="0">
                <a:hlinkClick r:id="rId3"/>
              </a:rPr>
              <a:t>https://www.wikiwand.com/en/Framing_(World_Wide_Web)#/</a:t>
            </a:r>
            <a:r>
              <a:rPr lang="en-US" sz="2600" dirty="0" smtClean="0">
                <a:hlinkClick r:id="rId3"/>
              </a:rPr>
              <a:t>Criticism</a:t>
            </a: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41853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объектов – </a:t>
            </a:r>
            <a:r>
              <a:rPr lang="en-US" dirty="0" smtClean="0"/>
              <a:t>embed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 dirty="0"/>
              <a:t>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</a:t>
            </a:r>
            <a:r>
              <a:rPr lang="ru-RU" sz="3200" dirty="0" smtClean="0"/>
              <a:t> </a:t>
            </a:r>
            <a:r>
              <a:rPr lang="ru-RU" sz="3200" dirty="0"/>
              <a:t>используется для загрузки и отображения объектов </a:t>
            </a:r>
            <a:r>
              <a:rPr lang="ru-RU" sz="3200" dirty="0" smtClean="0"/>
              <a:t>(видеофайлы, флэш), </a:t>
            </a:r>
            <a:r>
              <a:rPr lang="ru-RU" sz="3200" dirty="0"/>
              <a:t>которые исходно браузер не понимает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Как </a:t>
            </a:r>
            <a:r>
              <a:rPr lang="ru-RU" sz="3200" dirty="0"/>
              <a:t>правило, </a:t>
            </a:r>
            <a:r>
              <a:rPr lang="ru-RU" sz="3200" dirty="0" smtClean="0"/>
              <a:t>для корректного отображения объекта нужен </a:t>
            </a:r>
            <a:r>
              <a:rPr lang="ru-RU" sz="3200" i="1" dirty="0" smtClean="0"/>
              <a:t>плагин</a:t>
            </a:r>
            <a:r>
              <a:rPr lang="en-US" sz="3200" dirty="0" smtClean="0"/>
              <a:t> (</a:t>
            </a:r>
            <a:r>
              <a:rPr lang="ru-RU" sz="3200" dirty="0" smtClean="0"/>
              <a:t>или внешняя программа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ru-RU" sz="3200" dirty="0"/>
              <a:t>Элемент </a:t>
            </a:r>
            <a:r>
              <a:rPr lang="ru-RU" sz="2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</a:t>
            </a:r>
            <a:r>
              <a:rPr lang="ru-RU" sz="3200" dirty="0"/>
              <a:t> </a:t>
            </a:r>
            <a:r>
              <a:rPr lang="ru-RU" sz="3200" dirty="0" smtClean="0"/>
              <a:t>считается новым в </a:t>
            </a:r>
            <a:r>
              <a:rPr lang="en-US" sz="3200" dirty="0" smtClean="0"/>
              <a:t>HTML5, </a:t>
            </a:r>
            <a:r>
              <a:rPr lang="ru-RU" sz="3200" dirty="0" smtClean="0"/>
              <a:t>но он давно поддерживается.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24191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4980</TotalTime>
  <Words>5559</Words>
  <Application>Microsoft Office PowerPoint</Application>
  <PresentationFormat>Широкоэкранный</PresentationFormat>
  <Paragraphs>938</Paragraphs>
  <Slides>124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124</vt:i4>
      </vt:variant>
    </vt:vector>
  </HeadingPairs>
  <TitlesOfParts>
    <vt:vector size="131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СОВРЕМЕННЫЕ ТЕХНОЛОГИИ РАЗРАБОТКИ WEB-ПРИЛОЖЕНИЙ</vt:lpstr>
      <vt:lpstr>Формы, изображения, объекты</vt:lpstr>
      <vt:lpstr>HTML-формы</vt:lpstr>
      <vt:lpstr>Элементы управления</vt:lpstr>
      <vt:lpstr>Элементы управления</vt:lpstr>
      <vt:lpstr>Пример формы и элементов</vt:lpstr>
      <vt:lpstr>Пример формы и элементов</vt:lpstr>
      <vt:lpstr>Элемент form, его основные атрибуты</vt:lpstr>
      <vt:lpstr>Элемент form, его основные атрибуты</vt:lpstr>
      <vt:lpstr>form: дополнительные атрибуты</vt:lpstr>
      <vt:lpstr>Атрибуты формы</vt:lpstr>
      <vt:lpstr>Элемент input</vt:lpstr>
      <vt:lpstr>Элемент input – основные атрибуты</vt:lpstr>
      <vt:lpstr>Элемент input – некоторые новые атрибуты</vt:lpstr>
      <vt:lpstr>type="text" и type="password"</vt:lpstr>
      <vt:lpstr>type="text" и type="password"</vt:lpstr>
      <vt:lpstr>type="text" и type="password"</vt:lpstr>
      <vt:lpstr>type="checkbox" и type="radio"</vt:lpstr>
      <vt:lpstr>type="checkbox" и type="radio"</vt:lpstr>
      <vt:lpstr>type="checkbox" и type="radio"</vt:lpstr>
      <vt:lpstr>type="checkbox" и type="radio"</vt:lpstr>
      <vt:lpstr>Кнопки и элемент input</vt:lpstr>
      <vt:lpstr>Кнопки и элемент input</vt:lpstr>
      <vt:lpstr>Кнопки и элемент input</vt:lpstr>
      <vt:lpstr>Кнопки и элемент input</vt:lpstr>
      <vt:lpstr>Кнопки и элемент input</vt:lpstr>
      <vt:lpstr>Кнопки и элемент input</vt:lpstr>
      <vt:lpstr>Кнопки и элемент input</vt:lpstr>
      <vt:lpstr>Кнопки и элемент input</vt:lpstr>
      <vt:lpstr>Загрузка файлов</vt:lpstr>
      <vt:lpstr>Загрузка файлов - пример</vt:lpstr>
      <vt:lpstr>Вид элемента в разных браузерах</vt:lpstr>
      <vt:lpstr>Скрытое поле</vt:lpstr>
      <vt:lpstr>Новые типы для input в HTML5</vt:lpstr>
      <vt:lpstr>Новые типы для input в HTML5</vt:lpstr>
      <vt:lpstr>Новые типы для input в HTML5</vt:lpstr>
      <vt:lpstr>Новые типы для input в HTML5</vt:lpstr>
      <vt:lpstr>Элемент textarea</vt:lpstr>
      <vt:lpstr>Элемент textarea – атрибуты</vt:lpstr>
      <vt:lpstr>Элемент textarea – атрибуты HTML5</vt:lpstr>
      <vt:lpstr>Элемент textarea</vt:lpstr>
      <vt:lpstr>Элемент textarea</vt:lpstr>
      <vt:lpstr>Элемент select</vt:lpstr>
      <vt:lpstr>Элемент select</vt:lpstr>
      <vt:lpstr>Элемент select</vt:lpstr>
      <vt:lpstr>Атрибуты select</vt:lpstr>
      <vt:lpstr>Элемент option</vt:lpstr>
      <vt:lpstr>Элемент option</vt:lpstr>
      <vt:lpstr>Элемент option</vt:lpstr>
      <vt:lpstr>Контейнер optgroup</vt:lpstr>
      <vt:lpstr>Контейнер optgroup</vt:lpstr>
      <vt:lpstr>Контейнер optgroup</vt:lpstr>
      <vt:lpstr>Список datalist</vt:lpstr>
      <vt:lpstr>Список datalist</vt:lpstr>
      <vt:lpstr>Список datalist</vt:lpstr>
      <vt:lpstr>Кнопка button</vt:lpstr>
      <vt:lpstr>Кнопка button</vt:lpstr>
      <vt:lpstr>Кнопка button</vt:lpstr>
      <vt:lpstr>Группировка элементов в форме</vt:lpstr>
      <vt:lpstr>Группировка элементов в форме</vt:lpstr>
      <vt:lpstr>Группировка элементов в форме</vt:lpstr>
      <vt:lpstr>Метка для элементов управления</vt:lpstr>
      <vt:lpstr>Метка для элементов управления</vt:lpstr>
      <vt:lpstr>Метка для элементов управления</vt:lpstr>
      <vt:lpstr>Изображения</vt:lpstr>
      <vt:lpstr>Изображения: обязательные атрибуты</vt:lpstr>
      <vt:lpstr>Изображения: обязательные атрибуты</vt:lpstr>
      <vt:lpstr>Изображения: обязательные атрибуты</vt:lpstr>
      <vt:lpstr>Атрибуты элемента img – 1</vt:lpstr>
      <vt:lpstr>Атрибуты элемента img – 2</vt:lpstr>
      <vt:lpstr>Атрибуты элемента img – 3</vt:lpstr>
      <vt:lpstr>Атрибуты элемента img – 1, 2, 3</vt:lpstr>
      <vt:lpstr>Атрибуты элемента img – 1, 2, 3</vt:lpstr>
      <vt:lpstr>Адаптивные изображения</vt:lpstr>
      <vt:lpstr>Адаптивные изображения (srcset )</vt:lpstr>
      <vt:lpstr>Адаптивные изображения (srcset )</vt:lpstr>
      <vt:lpstr>Адаптивные изображения (srcset )</vt:lpstr>
      <vt:lpstr>Адаптивные изображения(srcset )</vt:lpstr>
      <vt:lpstr>Адаптивные изображения (sizes)</vt:lpstr>
      <vt:lpstr>Адаптивные изображения (sizes)</vt:lpstr>
      <vt:lpstr>Адаптивные изображения</vt:lpstr>
      <vt:lpstr>Адаптивные изображения</vt:lpstr>
      <vt:lpstr>Презентация PowerPoint</vt:lpstr>
      <vt:lpstr>Адаптивные изображения (picture)</vt:lpstr>
      <vt:lpstr>Адаптивные изображения (picture)</vt:lpstr>
      <vt:lpstr>Адаптивные изображения (srcset, sizes и picture)</vt:lpstr>
      <vt:lpstr>Презентация PowerPoint</vt:lpstr>
      <vt:lpstr>Презентация PowerPoint</vt:lpstr>
      <vt:lpstr>Презентация PowerPoint</vt:lpstr>
      <vt:lpstr>Презентация PowerPoint</vt:lpstr>
      <vt:lpstr>Фреймы</vt:lpstr>
      <vt:lpstr>Фреймы</vt:lpstr>
      <vt:lpstr>Фреймы</vt:lpstr>
      <vt:lpstr>Фреймы</vt:lpstr>
      <vt:lpstr>Атрибуты элемента iframe</vt:lpstr>
      <vt:lpstr>Атрибуты элемента iframe</vt:lpstr>
      <vt:lpstr>Атрибуты элемента iframe</vt:lpstr>
      <vt:lpstr>«Старые» фреймы</vt:lpstr>
      <vt:lpstr>Внедрение объектов – embed</vt:lpstr>
      <vt:lpstr>Атрибуты элемента embed</vt:lpstr>
      <vt:lpstr>Внедрение объектов –  embed</vt:lpstr>
      <vt:lpstr>Внедрение объектов - embed</vt:lpstr>
      <vt:lpstr>Внедрение объектов – object</vt:lpstr>
      <vt:lpstr>Атрибуты элемента object</vt:lpstr>
      <vt:lpstr>Атрибуты элемента object</vt:lpstr>
      <vt:lpstr>object vs embed</vt:lpstr>
      <vt:lpstr>Внедрение видео и аудио</vt:lpstr>
      <vt:lpstr>Внедрение видео</vt:lpstr>
      <vt:lpstr>Внедрение видео</vt:lpstr>
      <vt:lpstr>Атрибуты элемента video</vt:lpstr>
      <vt:lpstr>Атрибуты элемента video</vt:lpstr>
      <vt:lpstr>Форматы видео</vt:lpstr>
      <vt:lpstr>Форматы видео</vt:lpstr>
      <vt:lpstr>Текстовые дорожки</vt:lpstr>
      <vt:lpstr>Текстовые дорожки</vt:lpstr>
      <vt:lpstr>Воспроизведение аудио</vt:lpstr>
      <vt:lpstr>Воспроизведение аудио</vt:lpstr>
      <vt:lpstr>Презентация PowerPoint</vt:lpstr>
      <vt:lpstr>Презентация PowerPoint</vt:lpstr>
      <vt:lpstr>Презентация PowerPoint</vt:lpstr>
      <vt:lpstr>Статистика использования браузеров в RUнете за январь 2020 года</vt:lpstr>
      <vt:lpstr>Статистика использования браузеров  в RUнете за январь 2020 года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</dc:creator>
  <cp:lastModifiedBy>ANNA</cp:lastModifiedBy>
  <cp:revision>331</cp:revision>
  <cp:lastPrinted>2016-01-26T13:20:45Z</cp:lastPrinted>
  <dcterms:created xsi:type="dcterms:W3CDTF">2015-03-09T11:51:14Z</dcterms:created>
  <dcterms:modified xsi:type="dcterms:W3CDTF">2023-08-31T14:21:54Z</dcterms:modified>
</cp:coreProperties>
</file>