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77"/>
  </p:notesMasterIdLst>
  <p:handoutMasterIdLst>
    <p:handoutMasterId r:id="rId78"/>
  </p:handoutMasterIdLst>
  <p:sldIdLst>
    <p:sldId id="280" r:id="rId2"/>
    <p:sldId id="433" r:id="rId3"/>
    <p:sldId id="504" r:id="rId4"/>
    <p:sldId id="505" r:id="rId5"/>
    <p:sldId id="437" r:id="rId6"/>
    <p:sldId id="506" r:id="rId7"/>
    <p:sldId id="438" r:id="rId8"/>
    <p:sldId id="439" r:id="rId9"/>
    <p:sldId id="440" r:id="rId10"/>
    <p:sldId id="441" r:id="rId11"/>
    <p:sldId id="442" r:id="rId12"/>
    <p:sldId id="443" r:id="rId13"/>
    <p:sldId id="444" r:id="rId14"/>
    <p:sldId id="445" r:id="rId15"/>
    <p:sldId id="446" r:id="rId16"/>
    <p:sldId id="447" r:id="rId17"/>
    <p:sldId id="448" r:id="rId18"/>
    <p:sldId id="449" r:id="rId19"/>
    <p:sldId id="450" r:id="rId20"/>
    <p:sldId id="451" r:id="rId21"/>
    <p:sldId id="507" r:id="rId22"/>
    <p:sldId id="452" r:id="rId23"/>
    <p:sldId id="453" r:id="rId24"/>
    <p:sldId id="454" r:id="rId25"/>
    <p:sldId id="455" r:id="rId26"/>
    <p:sldId id="456" r:id="rId27"/>
    <p:sldId id="457" r:id="rId28"/>
    <p:sldId id="458" r:id="rId29"/>
    <p:sldId id="459" r:id="rId30"/>
    <p:sldId id="460" r:id="rId31"/>
    <p:sldId id="461" r:id="rId32"/>
    <p:sldId id="462" r:id="rId33"/>
    <p:sldId id="463" r:id="rId34"/>
    <p:sldId id="464" r:id="rId35"/>
    <p:sldId id="465" r:id="rId36"/>
    <p:sldId id="466" r:id="rId37"/>
    <p:sldId id="467" r:id="rId38"/>
    <p:sldId id="468" r:id="rId39"/>
    <p:sldId id="469" r:id="rId40"/>
    <p:sldId id="470" r:id="rId41"/>
    <p:sldId id="471" r:id="rId42"/>
    <p:sldId id="472" r:id="rId43"/>
    <p:sldId id="473" r:id="rId44"/>
    <p:sldId id="474" r:id="rId45"/>
    <p:sldId id="475" r:id="rId46"/>
    <p:sldId id="476" r:id="rId47"/>
    <p:sldId id="477" r:id="rId48"/>
    <p:sldId id="478" r:id="rId49"/>
    <p:sldId id="479" r:id="rId50"/>
    <p:sldId id="480" r:id="rId51"/>
    <p:sldId id="481" r:id="rId52"/>
    <p:sldId id="482" r:id="rId53"/>
    <p:sldId id="508" r:id="rId54"/>
    <p:sldId id="510" r:id="rId55"/>
    <p:sldId id="483" r:id="rId56"/>
    <p:sldId id="484" r:id="rId57"/>
    <p:sldId id="486" r:id="rId58"/>
    <p:sldId id="487" r:id="rId59"/>
    <p:sldId id="488" r:id="rId60"/>
    <p:sldId id="489" r:id="rId61"/>
    <p:sldId id="490" r:id="rId62"/>
    <p:sldId id="491" r:id="rId63"/>
    <p:sldId id="492" r:id="rId64"/>
    <p:sldId id="493" r:id="rId65"/>
    <p:sldId id="494" r:id="rId66"/>
    <p:sldId id="495" r:id="rId67"/>
    <p:sldId id="496" r:id="rId68"/>
    <p:sldId id="497" r:id="rId69"/>
    <p:sldId id="498" r:id="rId70"/>
    <p:sldId id="499" r:id="rId71"/>
    <p:sldId id="509" r:id="rId72"/>
    <p:sldId id="500" r:id="rId73"/>
    <p:sldId id="501" r:id="rId74"/>
    <p:sldId id="502" r:id="rId75"/>
    <p:sldId id="503" r:id="rId76"/>
  </p:sldIdLst>
  <p:sldSz cx="12192000" cy="6858000"/>
  <p:notesSz cx="9928225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882" autoAdjust="0"/>
  </p:normalViewPr>
  <p:slideViewPr>
    <p:cSldViewPr snapToGrid="0">
      <p:cViewPr varScale="1">
        <p:scale>
          <a:sx n="64" d="100"/>
          <a:sy n="64" d="100"/>
        </p:scale>
        <p:origin x="95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93CAB-A6E8-4F84-B002-DB1C4B9BC430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271A0-3214-4C0F-98E9-07E8770F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94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6B409-7F35-4B75-975D-83CC9322541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E2D1D-25A5-45DC-B24F-AC401B916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81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html5ru.com/mikrodannye.html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ruschema.org/docs/datamodel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tml5rocks.com/ru/tutorials/appcache/beginner/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eveloper.mozilla.org/en-US/docs/Web/HTML/Attributes/rel" TargetMode="External"/><Relationship Id="rId5" Type="http://schemas.openxmlformats.org/officeDocument/2006/relationships/hyperlink" Target="https://developer.mozilla.org/en-US/docs/Web/HTML/Element/link" TargetMode="External"/><Relationship Id="rId4" Type="http://schemas.openxmlformats.org/officeDocument/2006/relationships/hyperlink" Target="https://developer.mozilla.org/en-US/docs/Web/Manifest" TargetMode="Externa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ex-seo.ru/articles/925/" TargetMode="External"/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.spec.whatwg.org/#attr-title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69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Firefox: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[Alt] [Shift] + </a:t>
            </a:r>
            <a:r>
              <a:rPr lang="en-US" sz="1200" i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character</a:t>
            </a:r>
            <a:endParaRPr lang="ru-RU" sz="1200" i="1" dirty="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Мас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[Control] [Alt] + </a:t>
            </a:r>
            <a:r>
              <a:rPr lang="en-US" sz="1200" i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character</a:t>
            </a:r>
            <a:endParaRPr lang="ru-RU" sz="1200" i="1" dirty="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1200" b="0" i="1" kern="1200" dirty="0" smtClean="0">
              <a:solidFill>
                <a:srgbClr val="0000FF"/>
              </a:solidFill>
              <a:effectLst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r>
              <a:rPr lang="ru-RU" sz="1200" b="1" i="0" kern="120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В браузерах можно изменить комбинацию настройками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13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Отрицательное</a:t>
            </a:r>
            <a:r>
              <a:rPr lang="ru-RU" baseline="0" dirty="0" smtClean="0"/>
              <a:t> значение </a:t>
            </a:r>
            <a:r>
              <a:rPr lang="en-US" baseline="0" dirty="0" err="1" smtClean="0"/>
              <a:t>tabindex</a:t>
            </a:r>
            <a:r>
              <a:rPr lang="en-US" baseline="0" dirty="0" smtClean="0"/>
              <a:t> (</a:t>
            </a:r>
            <a:r>
              <a:rPr lang="ru-RU" baseline="0" dirty="0" smtClean="0"/>
              <a:t>обычно </a:t>
            </a:r>
            <a:r>
              <a:rPr lang="en-US" baseline="0" dirty="0" err="1" smtClean="0"/>
              <a:t>tabindex</a:t>
            </a:r>
            <a:r>
              <a:rPr lang="en-US" baseline="0" dirty="0" smtClean="0"/>
              <a:t>=“-1”) </a:t>
            </a:r>
            <a:r>
              <a:rPr lang="ru-RU" baseline="0" dirty="0" smtClean="0"/>
              <a:t>приводит к тому, что элемент исключается из списка позиций табуляции.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335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http://www.i18nguy.com/markup/right-to-left.html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892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http://www.w3schools.com/tags/ref_language_codes.asp</a:t>
            </a:r>
            <a:endParaRPr lang="ru-RU" dirty="0" smtClean="0"/>
          </a:p>
          <a:p>
            <a:r>
              <a:rPr lang="en-US" dirty="0" smtClean="0"/>
              <a:t>http://tools.ietf.org/html/bcp47</a:t>
            </a:r>
            <a:endParaRPr lang="ru-RU" dirty="0" smtClean="0"/>
          </a:p>
          <a:p>
            <a:endParaRPr lang="ru-R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01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Internet</a:t>
            </a:r>
            <a:r>
              <a:rPr lang="en-US" b="1" baseline="0" dirty="0" smtClean="0"/>
              <a:t> Explorer </a:t>
            </a:r>
            <a:r>
              <a:rPr lang="ru-RU" b="1" baseline="0" dirty="0" smtClean="0"/>
              <a:t>поддерживает этот атрибут только с 11 версии!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558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Internet</a:t>
            </a:r>
            <a:r>
              <a:rPr lang="en-US" b="1" baseline="0" dirty="0" smtClean="0"/>
              <a:t> Explorer </a:t>
            </a:r>
            <a:r>
              <a:rPr lang="ru-RU" b="1" baseline="0" dirty="0" smtClean="0"/>
              <a:t>поддерживает этот атрибут только с 10 версии!</a:t>
            </a:r>
            <a:endParaRPr lang="ru-RU" b="1" dirty="0" smtClean="0"/>
          </a:p>
          <a:p>
            <a:endParaRPr lang="ru-RU" sz="1200" b="1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Caution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current implementation of spellchecking in the most commonly used browsers ignores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 I just described. Spellchecking will be performed using the language defined by the user’s operating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or by a separate browser setting.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418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Google</a:t>
            </a:r>
            <a:r>
              <a:rPr lang="en-US" baseline="0" dirty="0" smtClean="0"/>
              <a:t> Chrome </a:t>
            </a:r>
            <a:r>
              <a:rPr lang="ru-RU" baseline="0" dirty="0" smtClean="0"/>
              <a:t>предлагает перевести если у </a:t>
            </a:r>
            <a:r>
              <a:rPr lang="en-US" baseline="0" dirty="0" smtClean="0"/>
              <a:t>html-</a:t>
            </a:r>
            <a:r>
              <a:rPr lang="ru-RU" baseline="0" dirty="0" smtClean="0"/>
              <a:t>элемента установлен атрибут </a:t>
            </a:r>
            <a:r>
              <a:rPr lang="en-US" baseline="0" dirty="0" err="1" smtClean="0"/>
              <a:t>lang</a:t>
            </a:r>
            <a:r>
              <a:rPr lang="en-US" baseline="0" dirty="0" smtClean="0"/>
              <a:t> </a:t>
            </a:r>
            <a:r>
              <a:rPr lang="ru-RU" baseline="0" dirty="0" smtClean="0"/>
              <a:t>в незнакомое для </a:t>
            </a:r>
            <a:r>
              <a:rPr lang="en-US" baseline="0" dirty="0" smtClean="0"/>
              <a:t>Chrome </a:t>
            </a:r>
            <a:r>
              <a:rPr lang="ru-RU" baseline="0" dirty="0" smtClean="0"/>
              <a:t>значение (не установленный язык).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269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</a:t>
            </a:r>
            <a:r>
              <a:rPr lang="ru-RU" baseline="0" dirty="0" smtClean="0"/>
              <a:t> цветных ячейках – атрибуты, которые введены только в </a:t>
            </a:r>
            <a:r>
              <a:rPr lang="en-US" baseline="0" dirty="0" smtClean="0"/>
              <a:t>HTML5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592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https://www.wikiwand.com/en/Microdata_(HTML)</a:t>
            </a:r>
            <a:endParaRPr lang="ru-RU" dirty="0" smtClean="0"/>
          </a:p>
          <a:p>
            <a:r>
              <a:rPr lang="en-US" dirty="0" smtClean="0">
                <a:hlinkClick r:id="rId3"/>
              </a:rPr>
              <a:t>http://html5ru.com/mikrodannye.html</a:t>
            </a:r>
            <a:endParaRPr lang="en-US" dirty="0" smtClean="0"/>
          </a:p>
          <a:p>
            <a:r>
              <a:rPr lang="en-US" dirty="0" smtClean="0"/>
              <a:t>http://www.wisdomweb.ru/HTML5/draganddrop.php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020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http://ruschema.org/docs/datamodel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337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ru-RU" baseline="0" dirty="0" err="1" smtClean="0"/>
              <a:t>уществует</a:t>
            </a:r>
            <a:r>
              <a:rPr lang="ru-RU" baseline="0" dirty="0" smtClean="0"/>
              <a:t> такая статистика: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Доля всех </a:t>
            </a:r>
            <a:r>
              <a:rPr lang="en-US" baseline="0" dirty="0" smtClean="0"/>
              <a:t>IE = </a:t>
            </a:r>
            <a:r>
              <a:rPr lang="en-US" b="1" baseline="0" dirty="0" smtClean="0"/>
              <a:t>17,2%</a:t>
            </a:r>
            <a:r>
              <a:rPr lang="en-US" baseline="0" dirty="0" smtClean="0"/>
              <a:t> (</a:t>
            </a:r>
            <a:r>
              <a:rPr lang="ru-RU" baseline="0" dirty="0" smtClean="0"/>
              <a:t>август 2015)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Доля </a:t>
            </a:r>
            <a:r>
              <a:rPr lang="en-US" baseline="0" dirty="0" smtClean="0"/>
              <a:t>IE8/IE7/IE6 (</a:t>
            </a:r>
            <a:r>
              <a:rPr lang="ru-RU" baseline="0" dirty="0" smtClean="0"/>
              <a:t>вместе) = </a:t>
            </a:r>
            <a:r>
              <a:rPr lang="ru-RU" b="1" baseline="0" dirty="0" smtClean="0"/>
              <a:t>2,7%</a:t>
            </a:r>
            <a:r>
              <a:rPr lang="ru-RU" baseline="0" dirty="0" smtClean="0"/>
              <a:t> (август 2015)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IE8 </a:t>
            </a:r>
            <a:r>
              <a:rPr lang="ru-RU" baseline="0" dirty="0" smtClean="0"/>
              <a:t>поставлялся вместе с </a:t>
            </a:r>
            <a:r>
              <a:rPr lang="en-US" baseline="0" dirty="0" smtClean="0"/>
              <a:t>Windows 7 (</a:t>
            </a:r>
            <a:r>
              <a:rPr lang="ru-RU" baseline="0" dirty="0" smtClean="0"/>
              <a:t>т.е. если у вас </a:t>
            </a:r>
            <a:r>
              <a:rPr lang="en-US" baseline="0" dirty="0" smtClean="0"/>
              <a:t>Windows 7 – </a:t>
            </a:r>
            <a:r>
              <a:rPr lang="ru-RU" baseline="0" dirty="0" smtClean="0"/>
              <a:t>то у вас браузер не ниже </a:t>
            </a:r>
            <a:r>
              <a:rPr lang="en-US" baseline="0" dirty="0" smtClean="0"/>
              <a:t>IE8)</a:t>
            </a:r>
            <a:endParaRPr lang="en-US" baseline="0" dirty="0"/>
          </a:p>
          <a:p>
            <a:pPr marL="0" indent="0">
              <a:buNone/>
            </a:pPr>
            <a:r>
              <a:rPr lang="en-US" baseline="0" dirty="0" smtClean="0"/>
              <a:t>=======</a:t>
            </a:r>
            <a:r>
              <a:rPr lang="ru-RU" baseline="0" dirty="0" smtClean="0"/>
              <a:t>====================================================</a:t>
            </a:r>
            <a:endParaRPr lang="en-US" baseline="0" dirty="0" smtClean="0"/>
          </a:p>
          <a:p>
            <a:pPr marL="0" indent="0">
              <a:buNone/>
            </a:pPr>
            <a:r>
              <a:rPr lang="ru-RU" baseline="0" dirty="0" smtClean="0"/>
              <a:t>Вывод: надо ориентироваться </a:t>
            </a:r>
            <a:r>
              <a:rPr lang="ru-RU" b="1" baseline="0" dirty="0" smtClean="0"/>
              <a:t>минимум на </a:t>
            </a:r>
            <a:r>
              <a:rPr lang="en-US" b="1" baseline="0" dirty="0" smtClean="0"/>
              <a:t>IE9</a:t>
            </a:r>
            <a:r>
              <a:rPr lang="en-US" baseline="0" dirty="0" smtClean="0"/>
              <a:t> (IE8 </a:t>
            </a:r>
            <a:r>
              <a:rPr lang="ru-RU" baseline="0" dirty="0" smtClean="0"/>
              <a:t>только в исключительных случаях)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492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onblur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onerror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onfocus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onload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behave slightly differently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applied to the body element because the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body element shares these event handlers with its parent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075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Конечно, всё это дело может «разбавляться» комментариями и пробельными символами.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339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Вопрос: а что будет, если браузер (старый) наткнётся на </a:t>
            </a:r>
            <a:r>
              <a:rPr lang="en-US" dirty="0" smtClean="0"/>
              <a:t>DOCTYPE</a:t>
            </a:r>
            <a:r>
              <a:rPr lang="ru-RU" dirty="0" smtClean="0"/>
              <a:t>,</a:t>
            </a:r>
            <a:r>
              <a:rPr lang="ru-RU" baseline="0" dirty="0" smtClean="0"/>
              <a:t> про который не знает?</a:t>
            </a:r>
          </a:p>
          <a:p>
            <a:r>
              <a:rPr lang="ru-RU" baseline="0" dirty="0" smtClean="0"/>
              <a:t>Ответ: браузер переходит в </a:t>
            </a:r>
            <a:r>
              <a:rPr lang="ru-RU" i="1" baseline="0" dirty="0" smtClean="0"/>
              <a:t>режим совместимости</a:t>
            </a:r>
            <a:r>
              <a:rPr lang="ru-RU" baseline="0" dirty="0" smtClean="0"/>
              <a:t> (в котором работает как браузер ещё более старой версии, игнорируя новые </a:t>
            </a:r>
            <a:r>
              <a:rPr lang="ru-RU" baseline="0" dirty="0" err="1" smtClean="0"/>
              <a:t>фичи</a:t>
            </a:r>
            <a:r>
              <a:rPr lang="ru-RU" baseline="0" dirty="0" smtClean="0"/>
              <a:t>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942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Регистр</a:t>
            </a:r>
            <a:r>
              <a:rPr lang="ru-RU" baseline="0" dirty="0" smtClean="0"/>
              <a:t> для составляющих </a:t>
            </a:r>
            <a:r>
              <a:rPr lang="en-US" baseline="0" dirty="0" smtClean="0"/>
              <a:t>DOCTYPE</a:t>
            </a:r>
            <a:r>
              <a:rPr lang="ru-RU" baseline="0" dirty="0" smtClean="0"/>
              <a:t> важен – вспомним по </a:t>
            </a:r>
            <a:r>
              <a:rPr lang="en-US" baseline="0" dirty="0" smtClean="0"/>
              <a:t>XHTML!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122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Атрибут </a:t>
            </a:r>
            <a:r>
              <a:rPr lang="ru-RU" sz="1200" dirty="0" err="1" smtClean="0"/>
              <a:t>version</a:t>
            </a:r>
            <a:r>
              <a:rPr lang="ru-RU" sz="1200" dirty="0" smtClean="0"/>
              <a:t> (версия DTD) элемента </a:t>
            </a:r>
            <a:r>
              <a:rPr lang="en-US" sz="1200" dirty="0" smtClean="0"/>
              <a:t>html</a:t>
            </a:r>
            <a:r>
              <a:rPr lang="ru-RU" sz="1200" dirty="0" smtClean="0"/>
              <a:t> устарел, версия определяется через DOCTYPE.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http://www.w3.org/International/questions/qa-lang-why.en.php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</a:t>
            </a:r>
            <a:r>
              <a:rPr lang="ru-RU" sz="1200" b="1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://</a:t>
            </a:r>
            <a:r>
              <a:rPr lang="en-US" sz="1200" b="1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www</a:t>
            </a:r>
            <a:r>
              <a:rPr lang="ru-RU" sz="1200" b="1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.</a:t>
            </a:r>
            <a:r>
              <a:rPr lang="en-US" sz="1200" b="1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html</a:t>
            </a:r>
            <a:r>
              <a:rPr lang="ru-RU" sz="1200" b="1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5</a:t>
            </a:r>
            <a:r>
              <a:rPr lang="en-US" sz="1200" b="1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rocks</a:t>
            </a:r>
            <a:r>
              <a:rPr lang="ru-RU" sz="1200" b="1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.</a:t>
            </a:r>
            <a:r>
              <a:rPr lang="en-US" sz="1200" b="1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com</a:t>
            </a:r>
            <a:r>
              <a:rPr lang="ru-RU" sz="1200" b="1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/</a:t>
            </a:r>
            <a:r>
              <a:rPr lang="en-US" sz="1200" b="1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ru</a:t>
            </a:r>
            <a:r>
              <a:rPr lang="ru-RU" sz="1200" b="1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/</a:t>
            </a:r>
            <a:r>
              <a:rPr lang="en-US" sz="1200" b="1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tutorials</a:t>
            </a:r>
            <a:r>
              <a:rPr lang="ru-RU" sz="1200" b="1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/</a:t>
            </a:r>
            <a:r>
              <a:rPr lang="en-US" sz="1200" b="1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appcache</a:t>
            </a:r>
            <a:r>
              <a:rPr lang="ru-RU" sz="1200" b="1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/</a:t>
            </a:r>
            <a:r>
              <a:rPr lang="en-US" sz="1200" b="1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beginner</a:t>
            </a:r>
            <a:r>
              <a:rPr lang="ru-RU" sz="1200" b="1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/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Атрибут </a:t>
            </a:r>
            <a:r>
              <a:rPr lang="ru-RU" dirty="0" err="1" smtClean="0"/>
              <a:t>manifest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имел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эффект только на ранних этапах загрузки страницы, поэтому его изменение через обычные интерфейсы DOM не имело никакого эффекта.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Функциональность атрибута была заменена манифестом </a:t>
            </a:r>
            <a:r>
              <a:rPr lang="ru-RU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веб-приложения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внешним файлом JSON, связанным с файлом HTML через файл </a:t>
            </a:r>
            <a:r>
              <a:rPr lang="ru-RU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&lt;</a:t>
            </a:r>
            <a:r>
              <a:rPr lang="ru-RU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link</a:t>
            </a:r>
            <a:r>
              <a:rPr lang="ru-RU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&gt;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rel</a:t>
            </a:r>
            <a:r>
              <a:rPr lang="ru-RU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="</a:t>
            </a:r>
            <a:r>
              <a:rPr lang="ru-RU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manifest</a:t>
            </a:r>
            <a:r>
              <a:rPr lang="ru-RU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"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196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199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631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465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 вопросу о том, как создать окно:</a:t>
            </a:r>
          </a:p>
          <a:p>
            <a:endParaRPr lang="ru-RU" dirty="0" smtClean="0"/>
          </a:p>
          <a:p>
            <a:r>
              <a:rPr lang="en-US" dirty="0" err="1" smtClean="0"/>
              <a:t>window.open</a:t>
            </a:r>
            <a:r>
              <a:rPr lang="en-US" dirty="0" smtClean="0"/>
              <a:t>("help.html", "help", "width=350, height=200, status=0, </a:t>
            </a:r>
            <a:r>
              <a:rPr lang="en-US" dirty="0" err="1" smtClean="0"/>
              <a:t>menubar</a:t>
            </a:r>
            <a:r>
              <a:rPr lang="en-US" dirty="0" smtClean="0"/>
              <a:t>=0, location=0 resizable=0 directories=0 toolbar=0")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22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87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Немного</a:t>
            </a:r>
            <a:r>
              <a:rPr lang="ru-RU" baseline="0" dirty="0" smtClean="0"/>
              <a:t> не в тему, но существует такая статистика: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http://alexvaleev.ru/browserstat/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492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085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Есть еще вот это ---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x-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ua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-compatible</a:t>
            </a:r>
            <a:endParaRPr lang="ru-RU" dirty="0" smtClean="0"/>
          </a:p>
          <a:p>
            <a:r>
              <a:rPr lang="en-US" dirty="0" smtClean="0"/>
              <a:t>http://xiper.net/manuals/html/meta-tags/http-equiv/x-UA-Compatible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125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https://developer.mozilla.org/ru/docs/Learn/HTML/Introduction_to_HTML/The_head_metadata_in_HTML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 smtClean="0"/>
              <a:t>https</a:t>
            </a:r>
            <a:r>
              <a:rPr lang="en-US" dirty="0" smtClean="0"/>
              <a:t>://wiki.whatwg.org/wiki/MetaExtensions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316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https://www.alex-seo.ru/articles/925/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448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833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307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108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492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Следует отметить, что язык разметки неполон по Тьюрингу и обычно не считается языком программирования.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70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Если</a:t>
            </a:r>
            <a:r>
              <a:rPr lang="ru-RU" baseline="0" dirty="0" smtClean="0"/>
              <a:t> интересно: </a:t>
            </a:r>
            <a:r>
              <a:rPr lang="en-US" dirty="0" smtClean="0"/>
              <a:t>https://www.wikiwand.com/ru/SGML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70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</a:t>
            </a:r>
            <a:r>
              <a:rPr lang="ru-RU" baseline="0" dirty="0" smtClean="0"/>
              <a:t> самом деле, групп больше. По спецификации:</a:t>
            </a:r>
          </a:p>
          <a:p>
            <a:r>
              <a:rPr lang="ru-RU" b="1" dirty="0" smtClean="0"/>
              <a:t>1. </a:t>
            </a:r>
            <a:r>
              <a:rPr lang="en-US" b="1" dirty="0" smtClean="0"/>
              <a:t>Void elements</a:t>
            </a:r>
          </a:p>
          <a:p>
            <a:r>
              <a:rPr lang="en-US" baseline="0" dirty="0" smtClean="0"/>
              <a:t>    </a:t>
            </a:r>
            <a:r>
              <a:rPr lang="en-US" dirty="0" smtClean="0"/>
              <a:t>area, base, </a:t>
            </a:r>
            <a:r>
              <a:rPr lang="en-US" dirty="0" err="1" smtClean="0"/>
              <a:t>br</a:t>
            </a:r>
            <a:r>
              <a:rPr lang="en-US" dirty="0" smtClean="0"/>
              <a:t>, col, embed, </a:t>
            </a:r>
            <a:r>
              <a:rPr lang="en-US" dirty="0" err="1" smtClean="0"/>
              <a:t>hr</a:t>
            </a:r>
            <a:r>
              <a:rPr lang="en-US" dirty="0" smtClean="0"/>
              <a:t>, </a:t>
            </a:r>
            <a:r>
              <a:rPr lang="en-US" dirty="0" err="1" smtClean="0"/>
              <a:t>img</a:t>
            </a:r>
            <a:r>
              <a:rPr lang="en-US" dirty="0" smtClean="0"/>
              <a:t>, input, </a:t>
            </a:r>
            <a:r>
              <a:rPr lang="en-US" dirty="0" err="1" smtClean="0"/>
              <a:t>keygen</a:t>
            </a:r>
            <a:r>
              <a:rPr lang="en-US" dirty="0" smtClean="0"/>
              <a:t>, link, </a:t>
            </a:r>
            <a:r>
              <a:rPr lang="en-US" dirty="0" err="1" smtClean="0"/>
              <a:t>menuitem</a:t>
            </a:r>
            <a:r>
              <a:rPr lang="en-US" dirty="0" smtClean="0"/>
              <a:t>, meta, </a:t>
            </a:r>
            <a:r>
              <a:rPr lang="en-US" dirty="0" err="1" smtClean="0"/>
              <a:t>param</a:t>
            </a:r>
            <a:r>
              <a:rPr lang="en-US" dirty="0" smtClean="0"/>
              <a:t>, source, track, </a:t>
            </a:r>
            <a:r>
              <a:rPr lang="en-US" dirty="0" err="1" smtClean="0"/>
              <a:t>wbr</a:t>
            </a:r>
            <a:endParaRPr lang="en-US" dirty="0" smtClean="0"/>
          </a:p>
          <a:p>
            <a:r>
              <a:rPr lang="ru-RU" b="1" dirty="0" smtClean="0"/>
              <a:t>2. </a:t>
            </a:r>
            <a:r>
              <a:rPr lang="en-US" b="1" dirty="0" smtClean="0"/>
              <a:t>Raw text elements</a:t>
            </a:r>
          </a:p>
          <a:p>
            <a:r>
              <a:rPr lang="en-US" baseline="0" dirty="0" smtClean="0"/>
              <a:t>    </a:t>
            </a:r>
            <a:r>
              <a:rPr lang="en-US" dirty="0" smtClean="0"/>
              <a:t>script, style</a:t>
            </a:r>
          </a:p>
          <a:p>
            <a:r>
              <a:rPr lang="ru-RU" b="1" dirty="0" smtClean="0"/>
              <a:t>3. </a:t>
            </a:r>
            <a:r>
              <a:rPr lang="en-US" b="1" dirty="0" smtClean="0"/>
              <a:t>Escapable raw text elements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textarea</a:t>
            </a:r>
            <a:r>
              <a:rPr lang="en-US" dirty="0" smtClean="0"/>
              <a:t>, title</a:t>
            </a:r>
          </a:p>
          <a:p>
            <a:r>
              <a:rPr lang="en-US" b="1" dirty="0" smtClean="0"/>
              <a:t>4.</a:t>
            </a:r>
            <a:r>
              <a:rPr lang="en-US" b="1" baseline="0" dirty="0" smtClean="0"/>
              <a:t> </a:t>
            </a:r>
            <a:r>
              <a:rPr lang="en-US" b="1" dirty="0" smtClean="0"/>
              <a:t>Foreign elements</a:t>
            </a:r>
          </a:p>
          <a:p>
            <a:r>
              <a:rPr lang="en-US" dirty="0" smtClean="0"/>
              <a:t>    Elements from the MathML namespace and the SVG namespace.</a:t>
            </a:r>
          </a:p>
          <a:p>
            <a:r>
              <a:rPr lang="en-US" b="1" dirty="0" smtClean="0"/>
              <a:t>5.</a:t>
            </a:r>
            <a:r>
              <a:rPr lang="en-US" b="1" baseline="0" dirty="0" smtClean="0"/>
              <a:t> </a:t>
            </a:r>
            <a:r>
              <a:rPr lang="en-US" b="1" dirty="0" smtClean="0"/>
              <a:t>Normal elements</a:t>
            </a:r>
          </a:p>
          <a:p>
            <a:r>
              <a:rPr lang="en-US" dirty="0" smtClean="0"/>
              <a:t>    All other allowed HTML elements are normal elements.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29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51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Список (не уверен, что полный!) можно посмотреть, например, здесь: </a:t>
            </a:r>
            <a:r>
              <a:rPr lang="en-US" dirty="0" smtClean="0"/>
              <a:t>http://htmlweb.ru/html/symbols.php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Кавычка в значении атрибута: </a:t>
            </a:r>
            <a:r>
              <a:rPr lang="en-US" dirty="0" smtClean="0"/>
              <a:t>&lt;div id="</a:t>
            </a:r>
            <a:r>
              <a:rPr lang="en-US" dirty="0" err="1" smtClean="0"/>
              <a:t>a</a:t>
            </a:r>
            <a:r>
              <a:rPr lang="en-US" b="1" dirty="0" err="1" smtClean="0"/>
              <a:t>&amp;quot;</a:t>
            </a:r>
            <a:r>
              <a:rPr lang="en-US" dirty="0" err="1" smtClean="0"/>
              <a:t>b</a:t>
            </a:r>
            <a:r>
              <a:rPr lang="en-US" dirty="0" smtClean="0"/>
              <a:t>"&gt;   &lt;/div&gt;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34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 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title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attribute's value contains U+000A LINE FEED (LF) characters, the content is split into multiple lines. Each U+000A LINE FEED (LF) character represents a line break.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64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76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33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5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9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813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02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2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94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58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642AE0A-37F8-43B6-8A56-4BDD2B51FA78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51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44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642AE0A-37F8-43B6-8A56-4BDD2B51FA78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27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telerik.com/featured/w3c-vs-whatwg-html5-specs-differences-documented/" TargetMode="External"/><Relationship Id="rId2" Type="http://schemas.openxmlformats.org/officeDocument/2006/relationships/hyperlink" Target="https://www.w3.org/blog/news/archives/775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.org/wiki/HTML/W3C-WHATWG-Differences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ebref.ru/" TargetMode="External"/><Relationship Id="rId7" Type="http://schemas.openxmlformats.org/officeDocument/2006/relationships/hyperlink" Target="http://www.skilledup.com/articles/best-html-book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s.whatwg.org/" TargetMode="External"/><Relationship Id="rId5" Type="http://schemas.openxmlformats.org/officeDocument/2006/relationships/hyperlink" Target="https://developer.mozilla.org/en-US/docs/Web/Guide" TargetMode="External"/><Relationship Id="rId4" Type="http://schemas.openxmlformats.org/officeDocument/2006/relationships/hyperlink" Target="http://es5.javascript.ru/index.html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html5book.ru/css-grid/" TargetMode="External"/><Relationship Id="rId3" Type="http://schemas.openxmlformats.org/officeDocument/2006/relationships/hyperlink" Target="https://ru.wikipedia.org/wiki/HTML" TargetMode="External"/><Relationship Id="rId7" Type="http://schemas.openxmlformats.org/officeDocument/2006/relationships/hyperlink" Target="https://www.netmarketshare.com/browser-market-share.aspx?qprid=0&amp;qpcustomd=0&amp;qpct=3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uroki-html.ru/html/html_meta.php" TargetMode="External"/><Relationship Id="rId5" Type="http://schemas.openxmlformats.org/officeDocument/2006/relationships/hyperlink" Target="http://www.w3schools.com/tags/default.asp" TargetMode="External"/><Relationship Id="rId4" Type="http://schemas.openxmlformats.org/officeDocument/2006/relationships/hyperlink" Target="http://ruseller.com/htmlshpora.php?id=1" TargetMode="Externa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webdesign.about.com/od/dtds/qt/tipdoctypelist.htm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tml5rocks.com/ru/tutorials/appcache/beginner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.org/International/questions/qa-lang-why.en.php" TargetMode="Externa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htmlsandbox.com/" TargetMode="External"/><Relationship Id="rId2" Type="http://schemas.openxmlformats.org/officeDocument/2006/relationships/hyperlink" Target="http://www.sublimetext.com/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jsbin.com/" TargetMode="External"/><Relationship Id="rId4" Type="http://schemas.openxmlformats.org/officeDocument/2006/relationships/hyperlink" Target="https://thimble.webmaker.org/en-US/projects/zoo" TargetMode="Externa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5.validator.nu/" TargetMode="External"/><Relationship Id="rId2" Type="http://schemas.openxmlformats.org/officeDocument/2006/relationships/hyperlink" Target="http://validator.w3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tmlhelp.com/tools/validato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1094720" cy="356616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СОВРЕМЕННЫЕ ТЕХНОЛОГИИ РАЗРАБОТКИ </a:t>
            </a:r>
            <a:r>
              <a:rPr lang="en-US" b="1" dirty="0"/>
              <a:t>WEB</a:t>
            </a:r>
            <a:r>
              <a:rPr lang="ru-RU" b="1" dirty="0"/>
              <a:t>-ПРИЛОЖЕНИЙ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</a:t>
            </a:r>
            <a:r>
              <a:rPr lang="en-US" dirty="0" smtClean="0"/>
              <a:t> </a:t>
            </a:r>
            <a:r>
              <a:rPr lang="ru-RU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82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HTML</a:t>
            </a:r>
            <a:r>
              <a:rPr lang="ru-RU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3"/>
            <a:ext cx="10254900" cy="4036321"/>
          </a:xfrm>
        </p:spPr>
        <p:txBody>
          <a:bodyPr>
            <a:noAutofit/>
          </a:bodyPr>
          <a:lstStyle/>
          <a:p>
            <a:pPr>
              <a:spcBef>
                <a:spcPts val="800"/>
              </a:spcBef>
            </a:pPr>
            <a:r>
              <a:rPr lang="ru-RU" sz="3200" i="1" dirty="0"/>
              <a:t>Язык разметки</a:t>
            </a:r>
            <a:r>
              <a:rPr lang="ru-RU" sz="3200" dirty="0"/>
              <a:t> </a:t>
            </a:r>
            <a:r>
              <a:rPr lang="en-US" sz="3200" dirty="0" smtClean="0"/>
              <a:t>– </a:t>
            </a:r>
            <a:r>
              <a:rPr lang="ru-RU" sz="3200" dirty="0" smtClean="0"/>
              <a:t>набор </a:t>
            </a:r>
            <a:r>
              <a:rPr lang="ru-RU" sz="3200" dirty="0"/>
              <a:t>символов </a:t>
            </a:r>
            <a:r>
              <a:rPr lang="en-US" sz="3200" dirty="0" smtClean="0"/>
              <a:t>(</a:t>
            </a:r>
            <a:r>
              <a:rPr lang="ru-RU" sz="3200" dirty="0" smtClean="0"/>
              <a:t>последовательностей</a:t>
            </a:r>
            <a:r>
              <a:rPr lang="en-US" sz="3200" dirty="0" smtClean="0"/>
              <a:t>)</a:t>
            </a:r>
            <a:r>
              <a:rPr lang="ru-RU" sz="3200" dirty="0" smtClean="0"/>
              <a:t>, </a:t>
            </a:r>
            <a:r>
              <a:rPr lang="ru-RU" sz="3200" dirty="0"/>
              <a:t>вставляемых в текст для передачи информации </a:t>
            </a:r>
            <a:r>
              <a:rPr lang="ru-RU" sz="3200" dirty="0" smtClean="0"/>
              <a:t>о строении или визуальном выводе текста.</a:t>
            </a:r>
            <a:endParaRPr lang="en-US" sz="3200" dirty="0" smtClean="0"/>
          </a:p>
          <a:p>
            <a:pPr>
              <a:spcBef>
                <a:spcPts val="800"/>
              </a:spcBef>
            </a:pPr>
            <a:endParaRPr lang="en-US" sz="3200" dirty="0"/>
          </a:p>
          <a:p>
            <a:pPr>
              <a:spcBef>
                <a:spcPts val="800"/>
              </a:spcBef>
            </a:pPr>
            <a:r>
              <a:rPr lang="ru-RU" sz="3200" i="1" dirty="0" smtClean="0"/>
              <a:t>Язык </a:t>
            </a:r>
            <a:r>
              <a:rPr lang="ru-RU" sz="3200" i="1" dirty="0"/>
              <a:t>гипертекстовой разметки</a:t>
            </a:r>
            <a:r>
              <a:rPr lang="ru-RU" sz="3200" dirty="0"/>
              <a:t> </a:t>
            </a:r>
            <a:r>
              <a:rPr lang="ru-RU" sz="3200" dirty="0" smtClean="0"/>
              <a:t>(</a:t>
            </a:r>
            <a:r>
              <a:rPr lang="ru-RU" sz="3200" dirty="0" err="1" smtClean="0"/>
              <a:t>HyperText</a:t>
            </a:r>
            <a:r>
              <a:rPr lang="ru-RU" sz="3200" dirty="0" smtClean="0"/>
              <a:t> </a:t>
            </a:r>
            <a:r>
              <a:rPr lang="ru-RU" sz="3200" dirty="0" err="1"/>
              <a:t>Markup</a:t>
            </a:r>
            <a:r>
              <a:rPr lang="ru-RU" sz="3200" dirty="0"/>
              <a:t> </a:t>
            </a:r>
            <a:r>
              <a:rPr lang="ru-RU" sz="3200" dirty="0" err="1" smtClean="0"/>
              <a:t>Language</a:t>
            </a:r>
            <a:r>
              <a:rPr lang="en-US" sz="3200" dirty="0"/>
              <a:t>,</a:t>
            </a:r>
            <a:r>
              <a:rPr lang="ru-RU" sz="3200" dirty="0" smtClean="0"/>
              <a:t> HTML) – стандартный язык разметки для документов в </a:t>
            </a:r>
            <a:r>
              <a:rPr lang="en-US" sz="3200" dirty="0" smtClean="0"/>
              <a:t>World Wide Web</a:t>
            </a:r>
            <a:r>
              <a:rPr lang="ru-RU" sz="3200" dirty="0" smtClean="0"/>
              <a:t>.</a:t>
            </a:r>
            <a:r>
              <a:rPr lang="en-US" sz="3200" dirty="0" smtClean="0"/>
              <a:t> </a:t>
            </a:r>
            <a:r>
              <a:rPr lang="ru-RU" sz="3200" dirty="0" smtClean="0"/>
              <a:t>Описывает семантическую структуру страницы для представления (в браузере).</a:t>
            </a:r>
          </a:p>
        </p:txBody>
      </p:sp>
    </p:spTree>
    <p:extLst>
      <p:ext uri="{BB962C8B-B14F-4D97-AF65-F5344CB8AC3E}">
        <p14:creationId xmlns:p14="http://schemas.microsoft.com/office/powerpoint/2010/main" val="169815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HTML</a:t>
            </a:r>
            <a:r>
              <a:rPr lang="ru-RU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227212" cy="4036321"/>
          </a:xfrm>
        </p:spPr>
        <p:txBody>
          <a:bodyPr>
            <a:noAutofit/>
          </a:bodyPr>
          <a:lstStyle/>
          <a:p>
            <a:pPr>
              <a:spcBef>
                <a:spcPts val="800"/>
              </a:spcBef>
            </a:pPr>
            <a:r>
              <a:rPr lang="ru-RU" sz="3200" dirty="0" smtClean="0"/>
              <a:t>В </a:t>
            </a:r>
            <a:r>
              <a:rPr lang="en-US" sz="3200" dirty="0" smtClean="0"/>
              <a:t>HTML </a:t>
            </a:r>
            <a:r>
              <a:rPr lang="ru-RU" sz="3200" i="1" dirty="0" smtClean="0"/>
              <a:t>разметка</a:t>
            </a:r>
            <a:r>
              <a:rPr lang="ru-RU" sz="3200" dirty="0" smtClean="0"/>
              <a:t> страницы описывается набором фиксированных </a:t>
            </a:r>
            <a:r>
              <a:rPr lang="ru-RU" sz="3200" i="1" dirty="0" smtClean="0"/>
              <a:t>элементов</a:t>
            </a:r>
            <a:r>
              <a:rPr lang="ru-RU" sz="3200" dirty="0" smtClean="0"/>
              <a:t>, записываемых в виде </a:t>
            </a:r>
            <a:r>
              <a:rPr lang="ru-RU" sz="3200" i="1" dirty="0" smtClean="0"/>
              <a:t>тегов</a:t>
            </a:r>
            <a:r>
              <a:rPr lang="ru-RU" sz="3200" dirty="0" smtClean="0"/>
              <a:t>.</a:t>
            </a:r>
            <a:endParaRPr lang="en-US" sz="3200" dirty="0" smtClean="0"/>
          </a:p>
          <a:p>
            <a:pPr>
              <a:spcBef>
                <a:spcPts val="800"/>
              </a:spcBef>
            </a:pPr>
            <a:endParaRPr lang="ru-RU" sz="3200" dirty="0" smtClean="0"/>
          </a:p>
          <a:p>
            <a:pPr>
              <a:spcBef>
                <a:spcPts val="800"/>
              </a:spcBef>
            </a:pPr>
            <a:r>
              <a:rPr lang="ru-RU" sz="3200" dirty="0" smtClean="0"/>
              <a:t>Браузер читает разметку и выполняет </a:t>
            </a:r>
            <a:r>
              <a:rPr lang="ru-RU" sz="3200" i="1" dirty="0" smtClean="0"/>
              <a:t>рендеринг</a:t>
            </a:r>
            <a:r>
              <a:rPr lang="ru-RU" sz="3200" dirty="0" smtClean="0"/>
              <a:t> – строит визуальное представление страницы (сами теги при этом не отображаются).</a:t>
            </a:r>
          </a:p>
        </p:txBody>
      </p:sp>
    </p:spTree>
    <p:extLst>
      <p:ext uri="{BB962C8B-B14F-4D97-AF65-F5344CB8AC3E}">
        <p14:creationId xmlns:p14="http://schemas.microsoft.com/office/powerpoint/2010/main" val="13204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1. </a:t>
            </a:r>
            <a:r>
              <a:rPr lang="en-US" dirty="0" smtClean="0"/>
              <a:t>HTML </a:t>
            </a:r>
            <a:r>
              <a:rPr lang="en-US" dirty="0"/>
              <a:t>– </a:t>
            </a:r>
            <a:r>
              <a:rPr lang="ru-RU" dirty="0" smtClean="0"/>
              <a:t>история и версии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1" y="1845734"/>
            <a:ext cx="7132320" cy="4431974"/>
          </a:xfrm>
        </p:spPr>
        <p:txBody>
          <a:bodyPr>
            <a:noAutofit/>
          </a:bodyPr>
          <a:lstStyle/>
          <a:p>
            <a:r>
              <a:rPr lang="ru-RU" sz="3200" b="1" dirty="0" smtClean="0"/>
              <a:t>Начало</a:t>
            </a:r>
            <a:r>
              <a:rPr lang="ru-RU" sz="3200" dirty="0" smtClean="0"/>
              <a:t>: </a:t>
            </a:r>
            <a:r>
              <a:rPr lang="en-US" sz="3200" dirty="0" smtClean="0"/>
              <a:t>CERN</a:t>
            </a:r>
            <a:r>
              <a:rPr lang="ru-RU" sz="3200" dirty="0" smtClean="0"/>
              <a:t>, Тим </a:t>
            </a:r>
            <a:r>
              <a:rPr lang="ru-RU" sz="3200" dirty="0" err="1" smtClean="0"/>
              <a:t>Бернерс</a:t>
            </a:r>
            <a:r>
              <a:rPr lang="ru-RU" sz="3200" dirty="0" smtClean="0"/>
              <a:t>-Ли, 1980</a:t>
            </a:r>
            <a:r>
              <a:rPr lang="en-US" sz="3200" dirty="0" smtClean="0"/>
              <a:t>-e</a:t>
            </a:r>
            <a:r>
              <a:rPr lang="ru-RU" sz="3200" dirty="0" smtClean="0"/>
              <a:t>.</a:t>
            </a:r>
          </a:p>
          <a:p>
            <a:r>
              <a:rPr lang="ru-RU" sz="3200" b="1" dirty="0" smtClean="0"/>
              <a:t>Зачем</a:t>
            </a:r>
            <a:r>
              <a:rPr lang="ru-RU" sz="3200" dirty="0" smtClean="0"/>
              <a:t>: форматирование научной и технической документации.</a:t>
            </a:r>
          </a:p>
          <a:p>
            <a:r>
              <a:rPr lang="ru-RU" sz="3200" b="1" dirty="0" smtClean="0"/>
              <a:t>Идея в основе</a:t>
            </a:r>
            <a:r>
              <a:rPr lang="ru-RU" sz="3200" dirty="0" smtClean="0"/>
              <a:t>: упрощение языка </a:t>
            </a:r>
            <a:r>
              <a:rPr lang="ru-RU" sz="3200" i="1" dirty="0"/>
              <a:t>SGML</a:t>
            </a:r>
            <a:r>
              <a:rPr lang="ru-RU" sz="3200" dirty="0"/>
              <a:t> </a:t>
            </a:r>
            <a:r>
              <a:rPr lang="ru-RU" sz="3200" dirty="0" smtClean="0"/>
              <a:t>+ </a:t>
            </a:r>
            <a:r>
              <a:rPr lang="ru-RU" sz="3200" dirty="0"/>
              <a:t>поддержка </a:t>
            </a:r>
            <a:r>
              <a:rPr lang="ru-RU" sz="3200" i="1" dirty="0" smtClean="0"/>
              <a:t>гипертекста</a:t>
            </a:r>
            <a:r>
              <a:rPr lang="ru-RU" sz="3200" dirty="0" smtClean="0"/>
              <a:t>.</a:t>
            </a:r>
          </a:p>
          <a:p>
            <a:r>
              <a:rPr lang="ru-RU" sz="3200" b="1" dirty="0" smtClean="0"/>
              <a:t>Первое публичное упоминание</a:t>
            </a:r>
            <a:r>
              <a:rPr lang="ru-RU" sz="3200" dirty="0" smtClean="0"/>
              <a:t>: документ </a:t>
            </a:r>
            <a:r>
              <a:rPr lang="en-US" sz="3200" dirty="0" smtClean="0"/>
              <a:t>"</a:t>
            </a:r>
            <a:r>
              <a:rPr lang="en-US" sz="3200" dirty="0"/>
              <a:t>HTML </a:t>
            </a:r>
            <a:r>
              <a:rPr lang="en-US" sz="3200" dirty="0" smtClean="0"/>
              <a:t>Tags"</a:t>
            </a:r>
            <a:r>
              <a:rPr lang="ru-RU" sz="3200" dirty="0" smtClean="0"/>
              <a:t>, опубликован в конце</a:t>
            </a:r>
            <a:r>
              <a:rPr lang="en-US" sz="3200" dirty="0" smtClean="0"/>
              <a:t> 1991</a:t>
            </a:r>
            <a:r>
              <a:rPr lang="ru-RU" sz="3200" dirty="0" smtClean="0"/>
              <a:t>, 18 элементов.</a:t>
            </a:r>
            <a:endParaRPr lang="ru-RU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1" y="1845734"/>
            <a:ext cx="2926079" cy="400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15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– </a:t>
            </a:r>
            <a:r>
              <a:rPr lang="ru-RU" dirty="0" smtClean="0"/>
              <a:t>история и версии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31974"/>
          </a:xfrm>
        </p:spPr>
        <p:txBody>
          <a:bodyPr>
            <a:noAutofit/>
          </a:bodyPr>
          <a:lstStyle/>
          <a:p>
            <a:r>
              <a:rPr lang="ru-RU" sz="3200" b="1" dirty="0" err="1"/>
              <a:t>Internet</a:t>
            </a:r>
            <a:r>
              <a:rPr lang="ru-RU" sz="3200" b="1" dirty="0"/>
              <a:t> </a:t>
            </a:r>
            <a:r>
              <a:rPr lang="ru-RU" sz="3200" b="1" dirty="0" err="1"/>
              <a:t>Engineering</a:t>
            </a:r>
            <a:r>
              <a:rPr lang="ru-RU" sz="3200" b="1" dirty="0"/>
              <a:t> </a:t>
            </a:r>
            <a:r>
              <a:rPr lang="ru-RU" sz="3200" b="1" dirty="0" err="1"/>
              <a:t>Task</a:t>
            </a:r>
            <a:r>
              <a:rPr lang="ru-RU" sz="3200" b="1" dirty="0"/>
              <a:t> </a:t>
            </a:r>
            <a:r>
              <a:rPr lang="ru-RU" sz="3200" b="1" dirty="0" err="1"/>
              <a:t>Force</a:t>
            </a:r>
            <a:r>
              <a:rPr lang="ru-RU" sz="3200" dirty="0"/>
              <a:t>, IETF </a:t>
            </a:r>
            <a:r>
              <a:rPr lang="en-US" sz="3200" dirty="0" smtClean="0"/>
              <a:t>– </a:t>
            </a:r>
            <a:r>
              <a:rPr lang="ru-RU" sz="3200" dirty="0" smtClean="0"/>
              <a:t>открытое сообщество, </a:t>
            </a:r>
            <a:r>
              <a:rPr lang="ru-RU" sz="3200" dirty="0"/>
              <a:t>занимающееся развитием протоколов и архитектуры Интернета</a:t>
            </a:r>
            <a:r>
              <a:rPr lang="ru-RU" sz="3200" dirty="0" smtClean="0"/>
              <a:t>.</a:t>
            </a:r>
          </a:p>
          <a:p>
            <a:endParaRPr lang="ru-RU" sz="3200" dirty="0" smtClean="0"/>
          </a:p>
          <a:p>
            <a:r>
              <a:rPr lang="en-US" sz="3200" b="1" dirty="0" smtClean="0"/>
              <a:t>HTML 2.0</a:t>
            </a:r>
            <a:r>
              <a:rPr lang="en-US" sz="3200" dirty="0" smtClean="0"/>
              <a:t> – </a:t>
            </a:r>
            <a:r>
              <a:rPr lang="ru-RU" sz="3200" dirty="0" smtClean="0"/>
              <a:t>спецификация опубликована </a:t>
            </a:r>
            <a:r>
              <a:rPr lang="en-US" sz="3200" dirty="0" smtClean="0"/>
              <a:t>IETF </a:t>
            </a:r>
            <a:r>
              <a:rPr lang="ru-RU" sz="3200" dirty="0" smtClean="0"/>
              <a:t>в сентябре 1995. Основные нововведения: формы, таблицы, карты изображений.</a:t>
            </a:r>
          </a:p>
        </p:txBody>
      </p:sp>
    </p:spTree>
    <p:extLst>
      <p:ext uri="{BB962C8B-B14F-4D97-AF65-F5344CB8AC3E}">
        <p14:creationId xmlns:p14="http://schemas.microsoft.com/office/powerpoint/2010/main" val="270513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– </a:t>
            </a:r>
            <a:r>
              <a:rPr lang="ru-RU" dirty="0" smtClean="0"/>
              <a:t>история и версии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31974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World </a:t>
            </a:r>
            <a:r>
              <a:rPr lang="en-US" sz="3200" b="1" dirty="0"/>
              <a:t>Wide Web </a:t>
            </a:r>
            <a:r>
              <a:rPr lang="en-US" sz="3200" b="1" dirty="0" smtClean="0"/>
              <a:t>Consortium</a:t>
            </a:r>
            <a:r>
              <a:rPr lang="ru-RU" sz="3200" dirty="0" smtClean="0"/>
              <a:t>, </a:t>
            </a:r>
            <a:r>
              <a:rPr lang="en-US" sz="3200" dirty="0" smtClean="0"/>
              <a:t>W3C </a:t>
            </a:r>
            <a:r>
              <a:rPr lang="ru-RU" sz="3200" dirty="0" smtClean="0"/>
              <a:t>– </a:t>
            </a:r>
            <a:r>
              <a:rPr lang="ru-RU" sz="3200" dirty="0"/>
              <a:t>организация, разрабатывающая </a:t>
            </a:r>
            <a:r>
              <a:rPr lang="ru-RU" sz="3200" dirty="0" smtClean="0"/>
              <a:t>технологические </a:t>
            </a:r>
            <a:r>
              <a:rPr lang="ru-RU" sz="3200" dirty="0"/>
              <a:t>стандарты для </a:t>
            </a:r>
            <a:r>
              <a:rPr lang="ru-RU" sz="3200" dirty="0" smtClean="0"/>
              <a:t>веба. Основана и управляется </a:t>
            </a:r>
            <a:r>
              <a:rPr lang="ru-RU" sz="3200" dirty="0" err="1" smtClean="0"/>
              <a:t>Бернерсом</a:t>
            </a:r>
            <a:r>
              <a:rPr lang="ru-RU" sz="3200" dirty="0" smtClean="0"/>
              <a:t>-Ли.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endParaRPr lang="ru-RU" sz="3200" dirty="0" smtClean="0"/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ru-RU" sz="3200" b="1" dirty="0" smtClean="0"/>
              <a:t>HTML 3.2</a:t>
            </a:r>
            <a:r>
              <a:rPr lang="en-US" sz="3200" dirty="0" smtClean="0"/>
              <a:t> </a:t>
            </a:r>
            <a:r>
              <a:rPr lang="en-US" sz="3200" dirty="0"/>
              <a:t>– </a:t>
            </a:r>
            <a:r>
              <a:rPr lang="ru-RU" sz="3200" dirty="0" smtClean="0"/>
              <a:t>стандарт принят </a:t>
            </a:r>
            <a:r>
              <a:rPr lang="en-US" sz="3200" dirty="0" smtClean="0"/>
              <a:t>W3C </a:t>
            </a:r>
            <a:r>
              <a:rPr lang="ru-RU" sz="3200" dirty="0" smtClean="0"/>
              <a:t>в январе 1997. Изменилась структура самого стандарта. Из </a:t>
            </a:r>
            <a:r>
              <a:rPr lang="en-US" sz="3200" dirty="0" smtClean="0"/>
              <a:t>HTML </a:t>
            </a:r>
            <a:r>
              <a:rPr lang="ru-RU" sz="3200" dirty="0" smtClean="0"/>
              <a:t>были исключены элементы для построения математических формул. Новые элементы разметки (например, 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3200" dirty="0" smtClean="0"/>
              <a:t>)</a:t>
            </a:r>
            <a:r>
              <a:rPr lang="ru-RU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184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– </a:t>
            </a:r>
            <a:r>
              <a:rPr lang="ru-RU" dirty="0" smtClean="0"/>
              <a:t>история и версии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31974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ru-RU" sz="3200" b="1" dirty="0" smtClean="0"/>
              <a:t>HTML 4.0</a:t>
            </a:r>
            <a:r>
              <a:rPr lang="en-US" sz="3200" dirty="0" smtClean="0"/>
              <a:t> – </a:t>
            </a:r>
            <a:r>
              <a:rPr lang="ru-RU" sz="3200" dirty="0" smtClean="0"/>
              <a:t>утвержден как стандарт в апреле 1998. Три варианта стандарта (</a:t>
            </a:r>
            <a:r>
              <a:rPr lang="en-US" sz="3200" dirty="0" smtClean="0"/>
              <a:t>Strict,</a:t>
            </a:r>
            <a:r>
              <a:rPr lang="ru-RU" sz="3200" dirty="0" smtClean="0"/>
              <a:t> </a:t>
            </a:r>
            <a:r>
              <a:rPr lang="en-US" sz="3200" dirty="0" smtClean="0"/>
              <a:t>Transitional</a:t>
            </a:r>
            <a:r>
              <a:rPr lang="en-US" sz="3200" dirty="0"/>
              <a:t>, </a:t>
            </a:r>
            <a:r>
              <a:rPr lang="en-US" sz="3200" dirty="0" smtClean="0"/>
              <a:t>Frameset</a:t>
            </a:r>
            <a:r>
              <a:rPr lang="ru-RU" sz="3200" dirty="0" smtClean="0"/>
              <a:t>).</a:t>
            </a:r>
            <a:r>
              <a:rPr lang="en-US" sz="3200" dirty="0" smtClean="0"/>
              <a:t> </a:t>
            </a:r>
            <a:r>
              <a:rPr lang="ru-RU" sz="3200" dirty="0" smtClean="0"/>
              <a:t>Новые элементы (например</a:t>
            </a:r>
            <a:r>
              <a:rPr lang="en-US" sz="3200" dirty="0" smtClean="0"/>
              <a:t>:</a:t>
            </a:r>
            <a:r>
              <a:rPr lang="ru-RU" sz="3200" dirty="0" smtClean="0"/>
              <a:t> 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span</a:t>
            </a:r>
            <a:r>
              <a:rPr lang="en-US" sz="3200" dirty="0" smtClean="0"/>
              <a:t>, 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frame</a:t>
            </a:r>
            <a:r>
              <a:rPr lang="en-US" sz="3200" dirty="0" smtClean="0"/>
              <a:t>, 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thead</a:t>
            </a:r>
            <a:r>
              <a:rPr lang="en-US" sz="3200" dirty="0" smtClean="0"/>
              <a:t>) </a:t>
            </a:r>
            <a:r>
              <a:rPr lang="ru-RU" sz="3200" dirty="0" smtClean="0"/>
              <a:t>и атрибуты</a:t>
            </a:r>
            <a:r>
              <a:rPr lang="en-US" sz="3200" dirty="0" smtClean="0"/>
              <a:t>.</a:t>
            </a:r>
            <a:endParaRPr lang="ru-RU" sz="3200" dirty="0" smtClean="0"/>
          </a:p>
          <a:p>
            <a:pPr>
              <a:spcBef>
                <a:spcPts val="300"/>
              </a:spcBef>
              <a:spcAft>
                <a:spcPts val="0"/>
              </a:spcAft>
            </a:pPr>
            <a:endParaRPr lang="ru-RU" sz="3200" dirty="0"/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ru-RU" sz="3200" b="1" dirty="0"/>
              <a:t>HTML </a:t>
            </a:r>
            <a:r>
              <a:rPr lang="ru-RU" sz="3200" b="1" dirty="0" smtClean="0"/>
              <a:t>4.01</a:t>
            </a:r>
            <a:r>
              <a:rPr lang="en-US" sz="3200" dirty="0" smtClean="0"/>
              <a:t> </a:t>
            </a:r>
            <a:r>
              <a:rPr lang="en-US" sz="3200" dirty="0"/>
              <a:t>– </a:t>
            </a:r>
            <a:r>
              <a:rPr lang="ru-RU" sz="3200" dirty="0" smtClean="0"/>
              <a:t>декабрь 1999 (</a:t>
            </a:r>
            <a:r>
              <a:rPr lang="en-US" sz="3200" dirty="0"/>
              <a:t>its last errata were published May 12, </a:t>
            </a:r>
            <a:r>
              <a:rPr lang="en-US" sz="3200" dirty="0" smtClean="0"/>
              <a:t>2001</a:t>
            </a:r>
            <a:r>
              <a:rPr lang="ru-RU" sz="3200" dirty="0" smtClean="0"/>
              <a:t>).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6429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– </a:t>
            </a:r>
            <a:r>
              <a:rPr lang="ru-RU" dirty="0" smtClean="0"/>
              <a:t>история и версии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31974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ru-RU" sz="3200" b="1" dirty="0" err="1"/>
              <a:t>Web</a:t>
            </a:r>
            <a:r>
              <a:rPr lang="ru-RU" sz="3200" b="1" dirty="0"/>
              <a:t> </a:t>
            </a:r>
            <a:r>
              <a:rPr lang="ru-RU" sz="3200" b="1" dirty="0" err="1"/>
              <a:t>Hypertext</a:t>
            </a:r>
            <a:r>
              <a:rPr lang="ru-RU" sz="3200" b="1" dirty="0"/>
              <a:t> </a:t>
            </a:r>
            <a:r>
              <a:rPr lang="ru-RU" sz="3200" b="1" dirty="0" err="1"/>
              <a:t>Application</a:t>
            </a:r>
            <a:r>
              <a:rPr lang="ru-RU" sz="3200" b="1" dirty="0"/>
              <a:t> </a:t>
            </a:r>
            <a:r>
              <a:rPr lang="ru-RU" sz="3200" b="1" dirty="0" err="1"/>
              <a:t>Technology</a:t>
            </a:r>
            <a:r>
              <a:rPr lang="ru-RU" sz="3200" b="1" dirty="0"/>
              <a:t> </a:t>
            </a:r>
            <a:r>
              <a:rPr lang="ru-RU" sz="3200" b="1" dirty="0" err="1"/>
              <a:t>Working</a:t>
            </a:r>
            <a:r>
              <a:rPr lang="ru-RU" sz="3200" b="1" dirty="0"/>
              <a:t> </a:t>
            </a:r>
            <a:r>
              <a:rPr lang="ru-RU" sz="3200" b="1" dirty="0" err="1" smtClean="0"/>
              <a:t>Group</a:t>
            </a:r>
            <a:r>
              <a:rPr lang="ru-RU" sz="3200" dirty="0" smtClean="0"/>
              <a:t>, WHATWG – сообщество </a:t>
            </a:r>
            <a:r>
              <a:rPr lang="ru-RU" sz="3200" dirty="0"/>
              <a:t>людей, заинтересованных в развитии Интернета</a:t>
            </a:r>
            <a:r>
              <a:rPr lang="ru-RU" sz="3200" dirty="0" smtClean="0"/>
              <a:t>.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endParaRPr lang="ru-RU" sz="3200" dirty="0"/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ru-RU" sz="3200" dirty="0" smtClean="0"/>
              <a:t>Основано: </a:t>
            </a:r>
            <a:r>
              <a:rPr lang="ru-RU" sz="3200" dirty="0"/>
              <a:t>2004 </a:t>
            </a:r>
            <a:r>
              <a:rPr lang="ru-RU" sz="3200" dirty="0" smtClean="0"/>
              <a:t>год, </a:t>
            </a:r>
            <a:r>
              <a:rPr lang="ru-RU" sz="3200" dirty="0" err="1" smtClean="0"/>
              <a:t>Apple</a:t>
            </a:r>
            <a:r>
              <a:rPr lang="ru-RU" sz="3200" dirty="0"/>
              <a:t>, </a:t>
            </a:r>
            <a:r>
              <a:rPr lang="ru-RU" sz="3200" dirty="0" err="1"/>
              <a:t>Mozilla</a:t>
            </a:r>
            <a:r>
              <a:rPr lang="ru-RU" sz="3200" dirty="0"/>
              <a:t> </a:t>
            </a:r>
            <a:r>
              <a:rPr lang="ru-RU" sz="3200" dirty="0" err="1" smtClean="0"/>
              <a:t>Foundation</a:t>
            </a:r>
            <a:r>
              <a:rPr lang="ru-RU" sz="3200" dirty="0" smtClean="0"/>
              <a:t>, </a:t>
            </a:r>
            <a:r>
              <a:rPr lang="ru-RU" sz="3200" dirty="0" err="1" smtClean="0"/>
              <a:t>Opera</a:t>
            </a:r>
            <a:r>
              <a:rPr lang="ru-RU" sz="3200" dirty="0" smtClean="0"/>
              <a:t> </a:t>
            </a:r>
            <a:r>
              <a:rPr lang="ru-RU" sz="3200" dirty="0" err="1"/>
              <a:t>Software</a:t>
            </a:r>
            <a:r>
              <a:rPr lang="ru-RU" sz="3200" dirty="0" smtClean="0"/>
              <a:t>.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endParaRPr lang="ru-RU" sz="3200" dirty="0"/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ru-RU" sz="3200" dirty="0" smtClean="0"/>
              <a:t>Причина: </a:t>
            </a:r>
            <a:r>
              <a:rPr lang="en-US" sz="3200" dirty="0" smtClean="0"/>
              <a:t>W3C </a:t>
            </a:r>
            <a:r>
              <a:rPr lang="ru-RU" sz="3200" dirty="0" smtClean="0"/>
              <a:t>отказалось от </a:t>
            </a:r>
            <a:r>
              <a:rPr lang="en-US" sz="3200" dirty="0" smtClean="0"/>
              <a:t>HTML </a:t>
            </a:r>
            <a:r>
              <a:rPr lang="ru-RU" sz="3200" dirty="0" smtClean="0"/>
              <a:t>в пользу </a:t>
            </a:r>
            <a:r>
              <a:rPr lang="en-US" sz="3200" dirty="0" smtClean="0"/>
              <a:t>XHTML </a:t>
            </a:r>
            <a:r>
              <a:rPr lang="ru-RU" sz="3200" dirty="0" smtClean="0"/>
              <a:t>и пренебрегает реальными </a:t>
            </a:r>
            <a:r>
              <a:rPr lang="ru-RU" sz="3200" dirty="0"/>
              <a:t>потребностям </a:t>
            </a:r>
            <a:r>
              <a:rPr lang="ru-RU" sz="3200" dirty="0" smtClean="0"/>
              <a:t>пользователей.</a:t>
            </a:r>
          </a:p>
        </p:txBody>
      </p:sp>
    </p:spTree>
    <p:extLst>
      <p:ext uri="{BB962C8B-B14F-4D97-AF65-F5344CB8AC3E}">
        <p14:creationId xmlns:p14="http://schemas.microsoft.com/office/powerpoint/2010/main" val="275277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– </a:t>
            </a:r>
            <a:r>
              <a:rPr lang="ru-RU" dirty="0" smtClean="0"/>
              <a:t>история и версии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31974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3200" b="1" dirty="0"/>
              <a:t>W3C</a:t>
            </a:r>
            <a:r>
              <a:rPr lang="en-US" sz="3200" dirty="0"/>
              <a:t>: </a:t>
            </a:r>
            <a:r>
              <a:rPr lang="en-US" sz="3200" b="1" dirty="0" smtClean="0"/>
              <a:t>HTML5</a:t>
            </a:r>
            <a:r>
              <a:rPr lang="en-US" sz="3200" dirty="0" smtClean="0"/>
              <a:t> (W3C Recommendation, </a:t>
            </a:r>
            <a:r>
              <a:rPr lang="en-US" sz="3200" dirty="0"/>
              <a:t>28 October </a:t>
            </a:r>
            <a:r>
              <a:rPr lang="en-US" sz="3200" dirty="0" smtClean="0"/>
              <a:t>2014)</a:t>
            </a:r>
            <a:r>
              <a:rPr lang="ru-RU" sz="3200" dirty="0" smtClean="0"/>
              <a:t>.</a:t>
            </a:r>
            <a:endParaRPr lang="en-US" sz="3200" dirty="0" smtClean="0"/>
          </a:p>
          <a:p>
            <a:pPr>
              <a:spcBef>
                <a:spcPts val="300"/>
              </a:spcBef>
              <a:spcAft>
                <a:spcPts val="0"/>
              </a:spcAft>
            </a:pPr>
            <a:endParaRPr lang="en-US" sz="3200" dirty="0" smtClean="0"/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ru-RU" sz="3200" b="1" dirty="0" smtClean="0"/>
              <a:t>WHATWG</a:t>
            </a:r>
            <a:r>
              <a:rPr lang="en-US" sz="3200" dirty="0" smtClean="0"/>
              <a:t>: </a:t>
            </a:r>
            <a:r>
              <a:rPr lang="en-US" sz="3200" b="1" dirty="0"/>
              <a:t>HTML Living </a:t>
            </a:r>
            <a:r>
              <a:rPr lang="en-US" sz="3200" b="1" dirty="0" smtClean="0"/>
              <a:t>Standard</a:t>
            </a:r>
            <a:r>
              <a:rPr lang="en-US" sz="3200" dirty="0" smtClean="0"/>
              <a:t>  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ru-RU" sz="3200" dirty="0"/>
              <a:t>В 2019 году WHATWG и W3C </a:t>
            </a:r>
            <a:r>
              <a:rPr lang="ru-RU" sz="3200" u="sng" dirty="0">
                <a:hlinkClick r:id="rId2"/>
              </a:rPr>
              <a:t>подписали соглашение</a:t>
            </a:r>
            <a:r>
              <a:rPr lang="ru-RU" sz="3200" dirty="0"/>
              <a:t> о совместной работе над единой версией HTML в будущем</a:t>
            </a:r>
            <a:endParaRPr lang="en-US" sz="3200" dirty="0"/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ru-RU" sz="3200" dirty="0" smtClean="0"/>
              <a:t>В целом, стандарты совпадают. Небольшие различия: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3200" dirty="0" smtClean="0">
                <a:hlinkClick r:id="rId3"/>
              </a:rPr>
              <a:t>http</a:t>
            </a:r>
            <a:r>
              <a:rPr lang="en-US" sz="3200" dirty="0">
                <a:hlinkClick r:id="rId3"/>
              </a:rPr>
              <a:t>://developer.telerik.com/featured/w3c-vs-whatwg-html5-specs-differences-documented</a:t>
            </a:r>
            <a:r>
              <a:rPr lang="en-US" sz="3200" dirty="0" smtClean="0">
                <a:hlinkClick r:id="rId3"/>
              </a:rPr>
              <a:t>/</a:t>
            </a:r>
            <a:endParaRPr lang="ru-RU" sz="3200" dirty="0" smtClean="0"/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3200" smtClean="0">
                <a:hlinkClick r:id="rId4"/>
              </a:rPr>
              <a:t>http</a:t>
            </a:r>
            <a:r>
              <a:rPr lang="en-US" sz="3200" dirty="0">
                <a:hlinkClick r:id="rId4"/>
              </a:rPr>
              <a:t>://www.w3.org/wiki/HTML/W3C-WHATWG-Differences</a:t>
            </a:r>
            <a:endParaRPr lang="ru-RU" sz="3200" dirty="0">
              <a:hlinkClick r:id="rId3"/>
            </a:endParaRPr>
          </a:p>
          <a:p>
            <a:pPr>
              <a:spcBef>
                <a:spcPts val="300"/>
              </a:spcBef>
              <a:spcAft>
                <a:spcPts val="0"/>
              </a:spcAft>
            </a:pP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47378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– </a:t>
            </a:r>
            <a:r>
              <a:rPr lang="ru-RU" dirty="0" smtClean="0"/>
              <a:t>история и версии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31974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ru-RU" sz="3200" b="1" dirty="0" smtClean="0"/>
              <a:t>HTML5</a:t>
            </a:r>
            <a:r>
              <a:rPr lang="ru-RU" sz="3200" dirty="0" smtClean="0"/>
              <a:t>: </a:t>
            </a:r>
            <a:r>
              <a:rPr lang="ru-RU" sz="3200" i="1" dirty="0"/>
              <a:t>Семантическая вёрстка. </a:t>
            </a:r>
            <a:r>
              <a:rPr lang="ru-RU" sz="3200" dirty="0" smtClean="0"/>
              <a:t>Новые элементы (мультимедиа, структура страницы), новые атрибуты. 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endParaRPr lang="ru-RU" sz="3200" dirty="0" smtClean="0"/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ru-RU" sz="3200" dirty="0" smtClean="0"/>
              <a:t>Некоторые элементы и атрибуты из старых версий отнесены к устаревшим (касается, в основном, оформления). </a:t>
            </a:r>
            <a:endParaRPr lang="ru-RU" sz="3200" i="1" dirty="0" smtClean="0"/>
          </a:p>
        </p:txBody>
      </p:sp>
    </p:spTree>
    <p:extLst>
      <p:ext uri="{BB962C8B-B14F-4D97-AF65-F5344CB8AC3E}">
        <p14:creationId xmlns:p14="http://schemas.microsoft.com/office/powerpoint/2010/main" val="212439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2. Синтаксис </a:t>
            </a:r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b="1" dirty="0" smtClean="0"/>
              <a:t>HTML-документ</a:t>
            </a:r>
            <a:r>
              <a:rPr lang="ru-RU" sz="3200" dirty="0" smtClean="0"/>
              <a:t> </a:t>
            </a:r>
            <a:r>
              <a:rPr lang="en-US" sz="3200" dirty="0" smtClean="0"/>
              <a:t>– </a:t>
            </a:r>
            <a:r>
              <a:rPr lang="ru-RU" sz="3200" dirty="0" smtClean="0"/>
              <a:t>это текстовый </a:t>
            </a:r>
            <a:r>
              <a:rPr lang="ru-RU" sz="3200" dirty="0"/>
              <a:t>файл, </a:t>
            </a:r>
            <a:r>
              <a:rPr lang="ru-RU" sz="3200" dirty="0" smtClean="0"/>
              <a:t>содержащий структурированный набор </a:t>
            </a:r>
            <a:r>
              <a:rPr lang="en-US" sz="3200" dirty="0" smtClean="0"/>
              <a:t>HTML</a:t>
            </a:r>
            <a:r>
              <a:rPr lang="ru-RU" sz="3200" dirty="0" smtClean="0"/>
              <a:t>-элементов.</a:t>
            </a:r>
          </a:p>
          <a:p>
            <a:endParaRPr lang="ru-RU" sz="3200" dirty="0" smtClean="0"/>
          </a:p>
          <a:p>
            <a:r>
              <a:rPr lang="ru-RU" sz="3200" dirty="0" smtClean="0"/>
              <a:t>Кроме элементов (с содержимым) – комментарии, пробельные символы.</a:t>
            </a:r>
          </a:p>
          <a:p>
            <a:endParaRPr lang="ru-RU" sz="3200" dirty="0" smtClean="0"/>
          </a:p>
          <a:p>
            <a:r>
              <a:rPr lang="en-US" sz="3200" dirty="0" smtClean="0"/>
              <a:t>HTML-</a:t>
            </a:r>
            <a:r>
              <a:rPr lang="ru-RU" sz="3200" dirty="0"/>
              <a:t>документы обычно сохраняют в </a:t>
            </a:r>
            <a:r>
              <a:rPr lang="ru-RU" sz="3200" dirty="0" smtClean="0"/>
              <a:t>файлах </a:t>
            </a:r>
            <a:r>
              <a:rPr lang="ru-RU" sz="3200" dirty="0"/>
              <a:t>с расширением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*.html</a:t>
            </a:r>
            <a:r>
              <a:rPr lang="ru-RU" sz="3200" dirty="0"/>
              <a:t> или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*.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</a:t>
            </a:r>
            <a:r>
              <a:rPr lang="en-US" sz="3200" dirty="0" smtClean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99975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Общая </a:t>
            </a:r>
            <a:r>
              <a:rPr lang="ru-RU" b="1" dirty="0"/>
              <a:t>характеристика </a:t>
            </a:r>
            <a:r>
              <a:rPr lang="ru-RU" b="1" dirty="0" smtClean="0"/>
              <a:t>HTML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34053"/>
          </a:xfrm>
        </p:spPr>
        <p:txBody>
          <a:bodyPr>
            <a:normAutofit/>
          </a:bodyPr>
          <a:lstStyle/>
          <a:p>
            <a:pPr marL="514350" lvl="0" indent="-514350">
              <a:buClr>
                <a:srgbClr val="FF0000"/>
              </a:buClr>
              <a:buFont typeface="+mj-lt"/>
              <a:buAutoNum type="arabicPeriod"/>
            </a:pPr>
            <a:r>
              <a:rPr lang="ru-RU" sz="3600" b="1" dirty="0">
                <a:solidFill>
                  <a:srgbClr val="FF0000"/>
                </a:solidFill>
              </a:rPr>
              <a:t>HTML – история, версии</a:t>
            </a:r>
          </a:p>
          <a:p>
            <a:pPr marL="514350" lvl="0" indent="-514350">
              <a:buClr>
                <a:srgbClr val="FF0000"/>
              </a:buClr>
              <a:buFont typeface="+mj-lt"/>
              <a:buAutoNum type="arabicPeriod"/>
            </a:pPr>
            <a:r>
              <a:rPr lang="ru-RU" sz="3600" b="1" dirty="0">
                <a:solidFill>
                  <a:srgbClr val="FF0000"/>
                </a:solidFill>
              </a:rPr>
              <a:t>Синтаксис HTML</a:t>
            </a:r>
          </a:p>
          <a:p>
            <a:pPr marL="514350" lvl="0" indent="-514350">
              <a:buClr>
                <a:srgbClr val="FF0000"/>
              </a:buClr>
              <a:buFont typeface="+mj-lt"/>
              <a:buAutoNum type="arabicPeriod"/>
            </a:pPr>
            <a:r>
              <a:rPr lang="ru-RU" sz="3600" b="1" dirty="0">
                <a:solidFill>
                  <a:srgbClr val="FF0000"/>
                </a:solidFill>
              </a:rPr>
              <a:t>HTML и XML. XHTML</a:t>
            </a:r>
          </a:p>
          <a:p>
            <a:pPr marL="514350" lvl="0" indent="-514350">
              <a:buClr>
                <a:srgbClr val="FF0000"/>
              </a:buClr>
              <a:buFont typeface="+mj-lt"/>
              <a:buAutoNum type="arabicPeriod"/>
            </a:pPr>
            <a:r>
              <a:rPr lang="ru-RU" sz="3600" b="1" dirty="0">
                <a:solidFill>
                  <a:srgbClr val="FF0000"/>
                </a:solidFill>
              </a:rPr>
              <a:t>Глобальные атрибуты и атрибуты событий</a:t>
            </a:r>
          </a:p>
          <a:p>
            <a:pPr marL="514350" lvl="0" indent="-514350">
              <a:buClr>
                <a:srgbClr val="FF0000"/>
              </a:buClr>
              <a:buFont typeface="+mj-lt"/>
              <a:buAutoNum type="arabicPeriod"/>
            </a:pPr>
            <a:r>
              <a:rPr lang="ru-RU" sz="3600" b="1" dirty="0">
                <a:solidFill>
                  <a:srgbClr val="FF0000"/>
                </a:solidFill>
              </a:rPr>
              <a:t>Структура HTML-документа</a:t>
            </a:r>
          </a:p>
          <a:p>
            <a:pPr marL="514350" lvl="0" indent="-514350">
              <a:buClr>
                <a:srgbClr val="FF0000"/>
              </a:buClr>
              <a:buFont typeface="+mj-lt"/>
              <a:buAutoNum type="arabicPeriod"/>
            </a:pPr>
            <a:r>
              <a:rPr lang="ru-RU" sz="3600" b="1" dirty="0">
                <a:solidFill>
                  <a:srgbClr val="FF0000"/>
                </a:solidFill>
              </a:rPr>
              <a:t>Метаданные документа</a:t>
            </a:r>
          </a:p>
        </p:txBody>
      </p:sp>
    </p:spTree>
    <p:extLst>
      <p:ext uri="{BB962C8B-B14F-4D97-AF65-F5344CB8AC3E}">
        <p14:creationId xmlns:p14="http://schemas.microsoft.com/office/powerpoint/2010/main" val="159457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Синтаксис </a:t>
            </a:r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!DOCTYPE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Sample of HTML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&lt;!-- Here is HTML-comment --&gt;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Simple text.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7313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1016"/>
            <a:ext cx="10058400" cy="1450757"/>
          </a:xfrm>
        </p:spPr>
        <p:txBody>
          <a:bodyPr/>
          <a:lstStyle/>
          <a:p>
            <a:r>
              <a:rPr lang="ru-RU" dirty="0" smtClean="0"/>
              <a:t>Синтаксис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HTML</a:t>
            </a:r>
            <a:endParaRPr lang="en-US" dirty="0"/>
          </a:p>
        </p:txBody>
      </p:sp>
      <p:pic>
        <p:nvPicPr>
          <p:cNvPr id="5" name="Рисунок 4"/>
          <p:cNvPicPr/>
          <p:nvPr/>
        </p:nvPicPr>
        <p:blipFill rotWithShape="1">
          <a:blip r:embed="rId2"/>
          <a:srcRect l="23558" t="17939" r="51442" b="38339"/>
          <a:stretch/>
        </p:blipFill>
        <p:spPr bwMode="auto">
          <a:xfrm>
            <a:off x="3516924" y="70340"/>
            <a:ext cx="5439508" cy="66469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4500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Синтаксис </a:t>
            </a:r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Autofit/>
          </a:bodyPr>
          <a:lstStyle/>
          <a:p>
            <a:r>
              <a:rPr lang="en-US" sz="3200" dirty="0"/>
              <a:t>HTML-</a:t>
            </a:r>
            <a:r>
              <a:rPr lang="ru-RU" sz="3200" dirty="0"/>
              <a:t>элементы условно делятся на две группы: </a:t>
            </a:r>
            <a:r>
              <a:rPr lang="ru-RU" sz="3200" b="1" dirty="0"/>
              <a:t>контейнеры</a:t>
            </a:r>
            <a:r>
              <a:rPr lang="ru-RU" sz="3200" dirty="0"/>
              <a:t> и </a:t>
            </a:r>
            <a:r>
              <a:rPr lang="ru-RU" sz="3200" b="1" dirty="0"/>
              <a:t>автономные элементы</a:t>
            </a:r>
            <a:r>
              <a:rPr lang="en-US" sz="3200" dirty="0"/>
              <a:t> (void elements)</a:t>
            </a:r>
            <a:r>
              <a:rPr lang="ru-RU" sz="3200" dirty="0"/>
              <a:t>.</a:t>
            </a:r>
            <a:endParaRPr lang="en-US" sz="3200" dirty="0"/>
          </a:p>
          <a:p>
            <a:endParaRPr lang="ru-RU" sz="3200" dirty="0" smtClean="0"/>
          </a:p>
          <a:p>
            <a:r>
              <a:rPr lang="ru-RU" sz="3200" dirty="0" smtClean="0"/>
              <a:t>Контейнеры </a:t>
            </a:r>
            <a:r>
              <a:rPr lang="ru-RU" sz="3200" dirty="0"/>
              <a:t>задаются с помощью трех компонентов: </a:t>
            </a:r>
            <a:r>
              <a:rPr lang="ru-RU" sz="3200" b="1" dirty="0"/>
              <a:t>начальный тег</a:t>
            </a:r>
            <a:r>
              <a:rPr lang="ru-RU" sz="3200" dirty="0"/>
              <a:t>, </a:t>
            </a:r>
            <a:r>
              <a:rPr lang="ru-RU" sz="3200" b="1" dirty="0"/>
              <a:t>содержимое</a:t>
            </a:r>
            <a:r>
              <a:rPr lang="ru-RU" sz="3200" dirty="0"/>
              <a:t> и </a:t>
            </a:r>
            <a:r>
              <a:rPr lang="ru-RU" sz="3200" b="1" dirty="0"/>
              <a:t>конечный тег</a:t>
            </a:r>
            <a:r>
              <a:rPr lang="ru-RU" sz="3200" dirty="0" smtClean="0"/>
              <a:t>.</a:t>
            </a:r>
          </a:p>
          <a:p>
            <a:r>
              <a:rPr lang="ru-RU" sz="3200" dirty="0" smtClean="0"/>
              <a:t>Содержимое </a:t>
            </a:r>
            <a:r>
              <a:rPr lang="ru-RU" sz="3200" dirty="0"/>
              <a:t>элемента располагается между начальным и конечным тегами и </a:t>
            </a:r>
            <a:r>
              <a:rPr lang="ru-RU" sz="3200" dirty="0" smtClean="0"/>
              <a:t>толкуется </a:t>
            </a:r>
            <a:r>
              <a:rPr lang="ru-RU" sz="3200" dirty="0"/>
              <a:t>браузером согласно правилам, определенным в спецификации </a:t>
            </a:r>
            <a:r>
              <a:rPr lang="ru-RU" sz="3200" dirty="0" smtClean="0"/>
              <a:t>HTML.</a:t>
            </a:r>
          </a:p>
        </p:txBody>
      </p:sp>
    </p:spTree>
    <p:extLst>
      <p:ext uri="{BB962C8B-B14F-4D97-AF65-F5344CB8AC3E}">
        <p14:creationId xmlns:p14="http://schemas.microsoft.com/office/powerpoint/2010/main" val="422824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Синтаксис </a:t>
            </a:r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b="1" dirty="0" smtClean="0"/>
              <a:t>Начальный (открывающий) HTML-тег</a:t>
            </a:r>
            <a:r>
              <a:rPr lang="ru-RU" sz="3200" dirty="0" smtClean="0"/>
              <a:t> </a:t>
            </a:r>
            <a:r>
              <a:rPr lang="ru-RU" sz="3200" dirty="0"/>
              <a:t>записывается в угловых скобках </a:t>
            </a:r>
            <a:r>
              <a:rPr lang="ru-RU" sz="3200" dirty="0" smtClean="0"/>
              <a:t>(</a:t>
            </a:r>
            <a:r>
              <a:rPr lang="en-US" sz="3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ru-RU" sz="3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ru-RU" sz="3200" dirty="0" smtClean="0"/>
              <a:t>) </a:t>
            </a:r>
            <a:r>
              <a:rPr lang="ru-RU" sz="3200" dirty="0"/>
              <a:t>и состоит из </a:t>
            </a:r>
            <a:r>
              <a:rPr lang="ru-RU" sz="3200" b="1" dirty="0"/>
              <a:t>имени элемента</a:t>
            </a:r>
            <a:r>
              <a:rPr lang="ru-RU" sz="3200" dirty="0"/>
              <a:t>, за которым может следовать </a:t>
            </a:r>
            <a:r>
              <a:rPr lang="ru-RU" sz="3200" b="1" dirty="0"/>
              <a:t>список атрибутов</a:t>
            </a:r>
            <a:r>
              <a:rPr lang="ru-RU" sz="3200" dirty="0"/>
              <a:t> (для многих элементов необязательный</a:t>
            </a:r>
            <a:r>
              <a:rPr lang="ru-RU" sz="3200" dirty="0" smtClean="0"/>
              <a:t>).</a:t>
            </a:r>
          </a:p>
          <a:p>
            <a:r>
              <a:rPr lang="en-US" sz="3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ru-RU" sz="3200" i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имя_элемента</a:t>
            </a:r>
            <a:r>
              <a:rPr lang="en-US" sz="3200" i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ru-RU" sz="3200" i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список_атрибутов</a:t>
            </a:r>
            <a:r>
              <a:rPr lang="en-US" sz="3200" i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3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ru-RU" sz="3200" dirty="0"/>
              <a:t>.</a:t>
            </a:r>
          </a:p>
          <a:p>
            <a:endParaRPr lang="ru-RU" sz="3200" b="1" dirty="0" smtClean="0"/>
          </a:p>
          <a:p>
            <a:r>
              <a:rPr lang="ru-RU" sz="3200" b="1" dirty="0" smtClean="0"/>
              <a:t>Конечный (закрывающий) </a:t>
            </a:r>
            <a:r>
              <a:rPr lang="ru-RU" sz="3200" b="1" dirty="0"/>
              <a:t>HTML-тег</a:t>
            </a:r>
            <a:r>
              <a:rPr lang="ru-RU" sz="3200" dirty="0"/>
              <a:t> </a:t>
            </a:r>
            <a:r>
              <a:rPr lang="ru-RU" sz="3200" dirty="0" smtClean="0"/>
              <a:t>имеет вид </a:t>
            </a:r>
            <a:r>
              <a:rPr lang="en-US" sz="3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ru-RU" sz="3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ru-RU" sz="3200" i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имя_элемента</a:t>
            </a:r>
            <a:r>
              <a:rPr lang="en-US" sz="3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ru-RU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817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Синтаксис </a:t>
            </a:r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b="1" dirty="0" smtClean="0"/>
              <a:t>Автономные элементы</a:t>
            </a:r>
            <a:r>
              <a:rPr lang="ru-RU" sz="3200" dirty="0" smtClean="0"/>
              <a:t> не </a:t>
            </a:r>
            <a:r>
              <a:rPr lang="ru-RU" sz="3200" dirty="0"/>
              <a:t>имеют содержимого и конечного тега. При их интерпретации в отображаемый документ </a:t>
            </a:r>
            <a:r>
              <a:rPr lang="ru-RU" sz="3200" dirty="0" smtClean="0"/>
              <a:t>обычно вставляется </a:t>
            </a:r>
            <a:r>
              <a:rPr lang="ru-RU" sz="3200" dirty="0"/>
              <a:t>тот или иной объект</a:t>
            </a:r>
            <a:r>
              <a:rPr lang="ru-RU" sz="3200" dirty="0" smtClean="0"/>
              <a:t>.</a:t>
            </a:r>
          </a:p>
          <a:p>
            <a:endParaRPr lang="ru-RU" sz="3200" dirty="0"/>
          </a:p>
          <a:p>
            <a:r>
              <a:rPr lang="ru-RU" sz="3200" dirty="0" smtClean="0"/>
              <a:t>Например</a:t>
            </a:r>
            <a:r>
              <a:rPr lang="ru-RU" sz="3200" dirty="0"/>
              <a:t>, тег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="pic.gif"&gt;</a:t>
            </a:r>
            <a:r>
              <a:rPr lang="ru-RU" sz="3200" dirty="0" smtClean="0"/>
              <a:t> вызывает </a:t>
            </a:r>
            <a:r>
              <a:rPr lang="ru-RU" sz="3200" dirty="0"/>
              <a:t>вставку </a:t>
            </a:r>
            <a:r>
              <a:rPr lang="ru-RU" sz="3200" dirty="0" smtClean="0"/>
              <a:t>в документ графического </a:t>
            </a:r>
            <a:r>
              <a:rPr lang="ru-RU" sz="3200" dirty="0"/>
              <a:t>изображения из файла </a:t>
            </a:r>
            <a:r>
              <a:rPr lang="en-US" sz="28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pic.gif</a:t>
            </a:r>
            <a:r>
              <a:rPr lang="ru-RU" sz="3200" dirty="0" smtClean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50992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Синтаксис </a:t>
            </a:r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i="1" dirty="0" smtClean="0"/>
              <a:t>Некоторые</a:t>
            </a:r>
            <a:r>
              <a:rPr lang="ru-RU" sz="3200" dirty="0" smtClean="0"/>
              <a:t> </a:t>
            </a:r>
            <a:r>
              <a:rPr lang="ru-RU" sz="3200" dirty="0"/>
              <a:t>элементы могут вкладываться друг в </a:t>
            </a:r>
            <a:r>
              <a:rPr lang="ru-RU" sz="3200" dirty="0" smtClean="0"/>
              <a:t>друга</a:t>
            </a:r>
            <a:r>
              <a:rPr lang="en-US" sz="3200" dirty="0" smtClean="0"/>
              <a:t>.</a:t>
            </a:r>
          </a:p>
          <a:p>
            <a:endParaRPr lang="en-US" sz="3200" dirty="0"/>
          </a:p>
          <a:p>
            <a:r>
              <a:rPr lang="ru-RU" sz="3200" dirty="0" smtClean="0"/>
              <a:t>Пример: </a:t>
            </a:r>
            <a:r>
              <a:rPr lang="ru-RU" sz="3200" dirty="0"/>
              <a:t>вложение элемента 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ru-RU" sz="3200" dirty="0"/>
              <a:t> (полужирное начертание) в элемент 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sz="3200" dirty="0"/>
              <a:t> (курсив) обеспечит полужирный </a:t>
            </a:r>
            <a:r>
              <a:rPr lang="ru-RU" sz="3200" dirty="0" smtClean="0"/>
              <a:t>курсив.</a:t>
            </a:r>
          </a:p>
          <a:p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курсив</a:t>
            </a:r>
            <a:r>
              <a:rPr lang="ru-RU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полужирный курсив</a:t>
            </a:r>
            <a:r>
              <a:rPr lang="ru-RU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курсив</a:t>
            </a:r>
            <a:r>
              <a:rPr lang="ru-RU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403574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Синтаксис </a:t>
            </a:r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dirty="0" smtClean="0"/>
              <a:t>Для </a:t>
            </a:r>
            <a:r>
              <a:rPr lang="ru-RU" sz="3200" dirty="0"/>
              <a:t>большинство элементов можно задавать свойства, называемые </a:t>
            </a:r>
            <a:r>
              <a:rPr lang="ru-RU" sz="3200" b="1" dirty="0"/>
              <a:t>атрибутами</a:t>
            </a:r>
            <a:r>
              <a:rPr lang="ru-RU" sz="3200" dirty="0" smtClean="0"/>
              <a:t>.</a:t>
            </a:r>
          </a:p>
          <a:p>
            <a:r>
              <a:rPr lang="ru-RU" sz="3200" dirty="0" smtClean="0"/>
              <a:t>Атрибуты </a:t>
            </a:r>
            <a:r>
              <a:rPr lang="ru-RU" sz="3200" dirty="0"/>
              <a:t>в списке отделяются друг от друга одним или несколькими пробелами, либо символами табуляции, либо символами перевода </a:t>
            </a:r>
            <a:r>
              <a:rPr lang="ru-RU" sz="3200" dirty="0" smtClean="0"/>
              <a:t>строки.</a:t>
            </a:r>
          </a:p>
          <a:p>
            <a:endParaRPr lang="ru-RU" sz="3200" dirty="0" smtClean="0"/>
          </a:p>
          <a:p>
            <a:r>
              <a:rPr lang="ru-RU" sz="3200" dirty="0" smtClean="0"/>
              <a:t>Последовательность </a:t>
            </a:r>
            <a:r>
              <a:rPr lang="ru-RU" sz="3200" dirty="0"/>
              <a:t>записи атрибутов несущественна</a:t>
            </a:r>
            <a:r>
              <a:rPr lang="ru-RU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628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Синтаксис </a:t>
            </a:r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dirty="0" smtClean="0"/>
              <a:t>Большинство </a:t>
            </a:r>
            <a:r>
              <a:rPr lang="ru-RU" sz="3200" dirty="0"/>
              <a:t>атрибутов употребляются в виде пары </a:t>
            </a:r>
            <a:r>
              <a:rPr lang="ru-RU" sz="3200" b="1" dirty="0" smtClean="0"/>
              <a:t>имя </a:t>
            </a:r>
            <a:r>
              <a:rPr lang="ru-RU" sz="3200" b="1" dirty="0"/>
              <a:t>атрибута=значение </a:t>
            </a:r>
            <a:r>
              <a:rPr lang="ru-RU" sz="3200" b="1" dirty="0" smtClean="0"/>
              <a:t>атрибута</a:t>
            </a:r>
            <a:r>
              <a:rPr lang="ru-RU" sz="3200" dirty="0" smtClean="0"/>
              <a:t>.</a:t>
            </a:r>
          </a:p>
          <a:p>
            <a:r>
              <a:rPr lang="ru-RU" sz="3200" dirty="0" smtClean="0"/>
              <a:t>Если </a:t>
            </a:r>
            <a:r>
              <a:rPr lang="ru-RU" sz="3200" dirty="0"/>
              <a:t>значение атрибута представляет собой более чем одно </a:t>
            </a:r>
            <a:r>
              <a:rPr lang="ru-RU" sz="3200" dirty="0" smtClean="0"/>
              <a:t>слово </a:t>
            </a:r>
            <a:r>
              <a:rPr lang="ru-RU" sz="3200" dirty="0"/>
              <a:t>или содержит </a:t>
            </a:r>
            <a:r>
              <a:rPr lang="ru-RU" sz="3200" dirty="0" smtClean="0"/>
              <a:t>нелатинские </a:t>
            </a:r>
            <a:r>
              <a:rPr lang="ru-RU" sz="3200" dirty="0"/>
              <a:t>символы, его следует заключить в одинарные или двойные </a:t>
            </a:r>
            <a:r>
              <a:rPr lang="ru-RU" sz="3200" dirty="0" smtClean="0"/>
              <a:t>кавычки.</a:t>
            </a:r>
          </a:p>
          <a:p>
            <a:endParaRPr lang="ru-RU" sz="3200" dirty="0" smtClean="0"/>
          </a:p>
          <a:p>
            <a:r>
              <a:rPr lang="ru-RU" sz="3200" dirty="0" smtClean="0"/>
              <a:t>В </a:t>
            </a:r>
            <a:r>
              <a:rPr lang="ru-RU" sz="3200" dirty="0"/>
              <a:t>спецификации HTML </a:t>
            </a:r>
            <a:r>
              <a:rPr lang="ru-RU" sz="3200" dirty="0" smtClean="0"/>
              <a:t>настоятельно рекомендуется </a:t>
            </a:r>
            <a:r>
              <a:rPr lang="ru-RU" sz="3200" dirty="0"/>
              <a:t>использовать кавычки </a:t>
            </a:r>
            <a:r>
              <a:rPr lang="ru-RU" sz="3200" dirty="0" smtClean="0"/>
              <a:t>всегда.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8542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Синтаксис </a:t>
            </a:r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dirty="0" smtClean="0"/>
              <a:t>В спецификации </a:t>
            </a:r>
            <a:r>
              <a:rPr lang="en-US" sz="3200" dirty="0" smtClean="0"/>
              <a:t>HTML</a:t>
            </a:r>
            <a:r>
              <a:rPr lang="ru-RU" sz="3200" dirty="0" smtClean="0"/>
              <a:t> определены </a:t>
            </a:r>
            <a:r>
              <a:rPr lang="ru-RU" sz="3200" b="1" dirty="0" smtClean="0"/>
              <a:t>логические атрибуты</a:t>
            </a:r>
            <a:r>
              <a:rPr lang="ru-RU" sz="3200" dirty="0" smtClean="0"/>
              <a:t>. Если </a:t>
            </a:r>
            <a:r>
              <a:rPr lang="ru-RU" sz="3200" dirty="0"/>
              <a:t>такой атрибут указан, подразумевается, что установлено значение «истина», а отсутствие атрибута означает «ложь». Само значение можно не указывать, достаточно написать </a:t>
            </a:r>
            <a:r>
              <a:rPr lang="ru-RU" sz="3200" dirty="0" smtClean="0"/>
              <a:t>только имя атрибута.</a:t>
            </a:r>
          </a:p>
          <a:p>
            <a:endParaRPr lang="ru-RU" sz="3200" dirty="0" smtClean="0"/>
          </a:p>
          <a:p>
            <a:r>
              <a:rPr lang="ru-RU" sz="3200" dirty="0" smtClean="0"/>
              <a:t>Разрешается </a:t>
            </a:r>
            <a:r>
              <a:rPr lang="ru-RU" sz="3200" dirty="0"/>
              <a:t>в качестве значения </a:t>
            </a:r>
            <a:r>
              <a:rPr lang="ru-RU" sz="3200" dirty="0" smtClean="0"/>
              <a:t>логического атрибута записать пустую </a:t>
            </a:r>
            <a:r>
              <a:rPr lang="ru-RU" sz="3200" dirty="0"/>
              <a:t>строку или имя атрибута</a:t>
            </a:r>
            <a:r>
              <a:rPr lang="ru-RU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885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Синтаксис </a:t>
            </a:r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/>
              <a:t>Регистр</a:t>
            </a:r>
            <a:r>
              <a:rPr lang="ru-RU" sz="3200" dirty="0" smtClean="0"/>
              <a:t> </a:t>
            </a:r>
            <a:r>
              <a:rPr lang="ru-RU" sz="3200" dirty="0"/>
              <a:t>символов в записи </a:t>
            </a:r>
            <a:r>
              <a:rPr lang="ru-RU" sz="3200" dirty="0" smtClean="0"/>
              <a:t>имён </a:t>
            </a:r>
            <a:r>
              <a:rPr lang="ru-RU" sz="3200" dirty="0"/>
              <a:t>элементов и </a:t>
            </a:r>
            <a:r>
              <a:rPr lang="ru-RU" sz="3200" dirty="0" smtClean="0"/>
              <a:t>имён </a:t>
            </a:r>
            <a:r>
              <a:rPr lang="ru-RU" sz="3200" dirty="0"/>
              <a:t>атрибутов </a:t>
            </a:r>
            <a:r>
              <a:rPr lang="ru-RU" sz="3200" b="1" dirty="0"/>
              <a:t>значения не </a:t>
            </a:r>
            <a:r>
              <a:rPr lang="ru-RU" sz="3200" b="1" dirty="0" smtClean="0"/>
              <a:t>имеет</a:t>
            </a:r>
            <a:r>
              <a:rPr lang="en-US" sz="3200" dirty="0" smtClean="0"/>
              <a:t> (</a:t>
            </a:r>
            <a:r>
              <a:rPr lang="ru-RU" sz="3200" dirty="0" smtClean="0"/>
              <a:t>в стандарте рекомендуется использовать нижний регистр</a:t>
            </a:r>
            <a:r>
              <a:rPr lang="en-US" sz="3200" dirty="0" smtClean="0"/>
              <a:t>)</a:t>
            </a:r>
            <a:r>
              <a:rPr lang="ru-RU" sz="3200" dirty="0" smtClean="0"/>
              <a:t>.</a:t>
            </a:r>
          </a:p>
          <a:p>
            <a:endParaRPr lang="ru-RU" sz="3200" dirty="0"/>
          </a:p>
          <a:p>
            <a:r>
              <a:rPr lang="ru-RU" sz="3200" dirty="0" smtClean="0"/>
              <a:t>Однако, значения </a:t>
            </a:r>
            <a:r>
              <a:rPr lang="ru-RU" sz="3200" dirty="0"/>
              <a:t>атрибутов могут быть </a:t>
            </a:r>
            <a:r>
              <a:rPr lang="ru-RU" sz="3200" dirty="0" err="1" smtClean="0"/>
              <a:t>регистрозависимыми</a:t>
            </a:r>
            <a:r>
              <a:rPr lang="ru-RU" sz="3200" dirty="0" smtClean="0"/>
              <a:t> (например, имена файлов на </a:t>
            </a:r>
            <a:r>
              <a:rPr lang="en-US" sz="3200" dirty="0" smtClean="0"/>
              <a:t>Linux-</a:t>
            </a:r>
            <a:r>
              <a:rPr lang="ru-RU" sz="3200" dirty="0" smtClean="0"/>
              <a:t>сервере).</a:t>
            </a:r>
            <a:endParaRPr lang="ru-RU" sz="3200" dirty="0"/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6844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Книги по </a:t>
            </a:r>
            <a:r>
              <a:rPr lang="en-US" dirty="0" smtClean="0"/>
              <a:t>HTML</a:t>
            </a:r>
            <a:r>
              <a:rPr lang="ru-RU" dirty="0"/>
              <a:t> </a:t>
            </a:r>
            <a:r>
              <a:rPr lang="ru-RU" dirty="0" smtClean="0"/>
              <a:t>и </a:t>
            </a:r>
            <a:r>
              <a:rPr lang="en-US" dirty="0" smtClean="0"/>
              <a:t>CSS</a:t>
            </a:r>
            <a:endParaRPr lang="ru-RU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11092"/>
            <a:ext cx="3054423" cy="4325938"/>
          </a:xfrm>
          <a:ln w="3175"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21" y="1811092"/>
            <a:ext cx="3036022" cy="432593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162" y="1811092"/>
            <a:ext cx="2517518" cy="432634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32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Синтаксис </a:t>
            </a:r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HTML-</a:t>
            </a:r>
            <a:r>
              <a:rPr lang="ru-RU" sz="3200" dirty="0" smtClean="0"/>
              <a:t>документ может содержать </a:t>
            </a:r>
            <a:r>
              <a:rPr lang="ru-RU" sz="3200" b="1" dirty="0" smtClean="0"/>
              <a:t>комментарии</a:t>
            </a:r>
            <a:r>
              <a:rPr lang="ru-RU" sz="3200" dirty="0" smtClean="0"/>
              <a:t>. Комментарии находятся между специальными символами разметки </a:t>
            </a:r>
            <a:r>
              <a:rPr lang="en-US" sz="3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</a:t>
            </a:r>
            <a:r>
              <a:rPr lang="en-US" sz="3200" dirty="0" smtClean="0"/>
              <a:t> </a:t>
            </a:r>
            <a:r>
              <a:rPr lang="ru-RU" sz="3200" dirty="0" smtClean="0"/>
              <a:t>и </a:t>
            </a:r>
            <a:r>
              <a:rPr lang="ru-RU" sz="32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-US" sz="32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sz="3200" dirty="0" smtClean="0"/>
              <a:t> и могут занимать несколько строк.</a:t>
            </a:r>
            <a:endParaRPr lang="en-US" sz="3200" dirty="0" smtClean="0"/>
          </a:p>
          <a:p>
            <a:endParaRPr lang="ru-RU" sz="3200" dirty="0" smtClean="0"/>
          </a:p>
          <a:p>
            <a:r>
              <a:rPr lang="ru-RU" sz="3200" dirty="0" smtClean="0"/>
              <a:t>Браузеры игнорируют текст комментариев при рендеринге документа.</a:t>
            </a:r>
          </a:p>
        </p:txBody>
      </p:sp>
    </p:spTree>
    <p:extLst>
      <p:ext uri="{BB962C8B-B14F-4D97-AF65-F5344CB8AC3E}">
        <p14:creationId xmlns:p14="http://schemas.microsoft.com/office/powerpoint/2010/main" val="367104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Спецсимволы в </a:t>
            </a:r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r>
              <a:rPr lang="ru-RU" sz="3200" dirty="0" smtClean="0"/>
              <a:t>Некоторые символы </a:t>
            </a:r>
            <a:r>
              <a:rPr lang="ru-RU" sz="3200" dirty="0"/>
              <a:t>должны заменяться </a:t>
            </a:r>
            <a:r>
              <a:rPr lang="ru-RU" sz="3200" dirty="0" smtClean="0"/>
              <a:t>в тексте </a:t>
            </a:r>
            <a:r>
              <a:rPr lang="en-US" sz="3200" dirty="0" smtClean="0"/>
              <a:t>HTML-</a:t>
            </a:r>
            <a:r>
              <a:rPr lang="ru-RU" sz="3200" dirty="0" smtClean="0"/>
              <a:t>документа специальными последовательностями.</a:t>
            </a:r>
          </a:p>
          <a:p>
            <a:endParaRPr lang="ru-RU" sz="3200" dirty="0" smtClean="0"/>
          </a:p>
          <a:p>
            <a:r>
              <a:rPr lang="ru-RU" sz="3200" dirty="0" smtClean="0"/>
              <a:t>Причины две:</a:t>
            </a:r>
          </a:p>
          <a:p>
            <a:r>
              <a:rPr lang="ru-RU" sz="3200" dirty="0" smtClean="0"/>
              <a:t>1. Эти символы зарезервированы в </a:t>
            </a:r>
            <a:r>
              <a:rPr lang="en-US" sz="3200" dirty="0" smtClean="0"/>
              <a:t>HTML</a:t>
            </a:r>
            <a:r>
              <a:rPr lang="ru-RU" sz="3200" dirty="0" smtClean="0"/>
              <a:t> (пример: </a:t>
            </a:r>
            <a:r>
              <a:rPr lang="en-US" sz="3200" dirty="0" smtClean="0"/>
              <a:t>"</a:t>
            </a:r>
            <a:r>
              <a:rPr lang="en-US" sz="3200" b="1" dirty="0" smtClean="0"/>
              <a:t>&lt;</a:t>
            </a:r>
            <a:r>
              <a:rPr lang="en-US" sz="3200" dirty="0" smtClean="0"/>
              <a:t>").</a:t>
            </a:r>
          </a:p>
          <a:p>
            <a:r>
              <a:rPr lang="en-US" sz="3200" dirty="0" smtClean="0"/>
              <a:t>2.</a:t>
            </a:r>
            <a:r>
              <a:rPr lang="ru-RU" sz="3200" dirty="0" smtClean="0"/>
              <a:t> Эти символы отсутствуют на английской клавиатуре.</a:t>
            </a:r>
          </a:p>
        </p:txBody>
      </p:sp>
    </p:spTree>
    <p:extLst>
      <p:ext uri="{BB962C8B-B14F-4D97-AF65-F5344CB8AC3E}">
        <p14:creationId xmlns:p14="http://schemas.microsoft.com/office/powerpoint/2010/main" val="326082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Спецсимволы в </a:t>
            </a:r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ru-RU" sz="3200" dirty="0" smtClean="0"/>
              <a:t>Спец. последовательности имеют такой вид:</a:t>
            </a:r>
          </a:p>
          <a:p>
            <a:pPr>
              <a:spcBef>
                <a:spcPts val="600"/>
              </a:spcBef>
            </a:pPr>
            <a:r>
              <a:rPr lang="en-US" sz="3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ru-RU" sz="3200" i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имя_символа</a:t>
            </a:r>
            <a:r>
              <a:rPr lang="ru-RU" sz="3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ru-RU" sz="3200" dirty="0" smtClean="0"/>
              <a:t>или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&amp;#</a:t>
            </a:r>
            <a:r>
              <a:rPr lang="ru-RU" sz="32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код_символа</a:t>
            </a:r>
            <a:r>
              <a:rPr lang="ru-RU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</a:pPr>
            <a:endParaRPr lang="ru-RU" sz="3200" dirty="0"/>
          </a:p>
          <a:p>
            <a:pPr>
              <a:spcBef>
                <a:spcPts val="600"/>
              </a:spcBef>
            </a:pPr>
            <a:r>
              <a:rPr lang="ru-RU" sz="32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код_символа</a:t>
            </a:r>
            <a:r>
              <a:rPr lang="ru-RU" sz="3200" dirty="0" smtClean="0"/>
              <a:t> – это </a:t>
            </a:r>
            <a:r>
              <a:rPr lang="en-US" sz="3200" dirty="0" smtClean="0"/>
              <a:t>Unicode-</a:t>
            </a:r>
            <a:r>
              <a:rPr lang="ru-RU" sz="3200" dirty="0" smtClean="0"/>
              <a:t>код, который записывается как десятичное число или предваряется символом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3200" dirty="0" smtClean="0"/>
              <a:t> (</a:t>
            </a:r>
            <a:r>
              <a:rPr lang="ru-RU" sz="3200" dirty="0" smtClean="0"/>
              <a:t>или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3200" dirty="0" smtClean="0"/>
              <a:t>) </a:t>
            </a:r>
            <a:r>
              <a:rPr lang="ru-RU" sz="3200" dirty="0" smtClean="0"/>
              <a:t>и записывается как шестнадцатеричное число.</a:t>
            </a:r>
          </a:p>
        </p:txBody>
      </p:sp>
    </p:spTree>
    <p:extLst>
      <p:ext uri="{BB962C8B-B14F-4D97-AF65-F5344CB8AC3E}">
        <p14:creationId xmlns:p14="http://schemas.microsoft.com/office/powerpoint/2010/main" val="45354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Спецсимволы в </a:t>
            </a:r>
            <a:r>
              <a:rPr lang="en-US" dirty="0" smtClean="0"/>
              <a:t>HTML – </a:t>
            </a:r>
            <a:r>
              <a:rPr lang="ru-RU" dirty="0" smtClean="0"/>
              <a:t>примеры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pPr fontAlgn="ctr"/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nbsp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sz="3200" dirty="0" smtClean="0"/>
              <a:t> 	или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&amp;#160;</a:t>
            </a:r>
            <a:r>
              <a:rPr lang="ru-RU" sz="3200" dirty="0" smtClean="0"/>
              <a:t>		неразрывный пробел</a:t>
            </a:r>
          </a:p>
          <a:p>
            <a:pPr lvl="0" fontAlgn="ctr">
              <a:buClr>
                <a:srgbClr val="1CADE4"/>
              </a:buClr>
            </a:pP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8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	или 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&amp;#34;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			знак </a:t>
            </a:r>
            <a:r>
              <a:rPr lang="en-US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"</a:t>
            </a:r>
            <a:endParaRPr lang="ru-RU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fontAlgn="ctr"/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8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lt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sz="3200" dirty="0" smtClean="0"/>
              <a:t> 	или 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&amp;#60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sz="3200" dirty="0"/>
              <a:t>	</a:t>
            </a:r>
            <a:r>
              <a:rPr lang="ru-RU" sz="3200" dirty="0" smtClean="0"/>
              <a:t>		знак </a:t>
            </a:r>
            <a:r>
              <a:rPr lang="en-US" sz="3200" dirty="0" smtClean="0"/>
              <a:t>&lt;</a:t>
            </a:r>
            <a:endParaRPr lang="ru-RU" sz="3200" dirty="0"/>
          </a:p>
          <a:p>
            <a:pPr fontAlgn="ctr"/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8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sz="3200" dirty="0" smtClean="0"/>
              <a:t> 	или 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&amp;#62;</a:t>
            </a:r>
            <a:r>
              <a:rPr lang="ru-RU" sz="3200" dirty="0"/>
              <a:t>	</a:t>
            </a:r>
            <a:r>
              <a:rPr lang="ru-RU" sz="3200" dirty="0" smtClean="0"/>
              <a:t>		знак </a:t>
            </a:r>
            <a:r>
              <a:rPr lang="en-US" sz="3200" dirty="0" smtClean="0"/>
              <a:t>&gt;</a:t>
            </a:r>
          </a:p>
          <a:p>
            <a:pPr fontAlgn="ctr"/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&amp;copy;</a:t>
            </a:r>
            <a:r>
              <a:rPr lang="en-US" sz="3200" dirty="0" smtClean="0"/>
              <a:t> </a:t>
            </a:r>
            <a:r>
              <a:rPr lang="ru-RU" sz="3200" dirty="0" smtClean="0"/>
              <a:t>	или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&amp;#169;</a:t>
            </a:r>
            <a:r>
              <a:rPr lang="ru-RU" sz="3200" dirty="0" smtClean="0"/>
              <a:t>		</a:t>
            </a:r>
            <a:r>
              <a:rPr lang="en-US" sz="3200" dirty="0" smtClean="0"/>
              <a:t>©</a:t>
            </a:r>
            <a:endParaRPr lang="ru-RU" sz="3200" dirty="0"/>
          </a:p>
          <a:p>
            <a:pPr fontAlgn="ctr"/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sz="3200" dirty="0" smtClean="0"/>
              <a:t> 	или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&amp;#174;</a:t>
            </a:r>
            <a:r>
              <a:rPr lang="ru-RU" sz="3200" dirty="0" smtClean="0"/>
              <a:t>		</a:t>
            </a:r>
            <a:r>
              <a:rPr lang="en-US" sz="3200" dirty="0" smtClean="0"/>
              <a:t>®</a:t>
            </a:r>
            <a:endParaRPr lang="ru-RU" sz="3200" dirty="0" smtClean="0"/>
          </a:p>
          <a:p>
            <a:pPr fontAlgn="ctr"/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&amp;trade;</a:t>
            </a:r>
            <a:r>
              <a:rPr lang="ru-RU" sz="3200" dirty="0" smtClean="0"/>
              <a:t> 	или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&amp;#8482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ru-RU" sz="3200" dirty="0" smtClean="0"/>
              <a:t>	</a:t>
            </a:r>
            <a:r>
              <a:rPr lang="en-US" sz="3200" dirty="0" smtClean="0"/>
              <a:t>™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86168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3. </a:t>
            </a:r>
            <a:r>
              <a:rPr lang="en-US" dirty="0" smtClean="0"/>
              <a:t>HTML </a:t>
            </a:r>
            <a:r>
              <a:rPr lang="ru-RU" dirty="0"/>
              <a:t>и </a:t>
            </a:r>
            <a:r>
              <a:rPr lang="en-US" dirty="0"/>
              <a:t>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Между </a:t>
            </a:r>
            <a:r>
              <a:rPr lang="en-US" sz="3200" dirty="0"/>
              <a:t>HTML </a:t>
            </a:r>
            <a:r>
              <a:rPr lang="ru-RU" sz="3200" dirty="0"/>
              <a:t>и </a:t>
            </a:r>
            <a:r>
              <a:rPr lang="en-US" sz="3200" dirty="0" smtClean="0"/>
              <a:t>XML</a:t>
            </a:r>
            <a:r>
              <a:rPr lang="ru-RU" sz="3200" dirty="0" smtClean="0"/>
              <a:t> существует определённое сходство:</a:t>
            </a:r>
          </a:p>
          <a:p>
            <a:r>
              <a:rPr lang="en-US" sz="3200" dirty="0" smtClean="0"/>
              <a:t>1</a:t>
            </a:r>
            <a:r>
              <a:rPr lang="ru-RU" sz="3200" dirty="0" smtClean="0"/>
              <a:t>. Оба являются </a:t>
            </a:r>
            <a:r>
              <a:rPr lang="ru-RU" sz="3200" dirty="0" smtClean="0">
                <a:solidFill>
                  <a:schemeClr val="accent5"/>
                </a:solidFill>
              </a:rPr>
              <a:t>языками разметки</a:t>
            </a:r>
            <a:r>
              <a:rPr lang="ru-RU" sz="3200" dirty="0" smtClean="0"/>
              <a:t>.</a:t>
            </a:r>
          </a:p>
          <a:p>
            <a:r>
              <a:rPr lang="en-US" sz="3200" dirty="0" smtClean="0"/>
              <a:t>2</a:t>
            </a:r>
            <a:r>
              <a:rPr lang="ru-RU" sz="3200" dirty="0" smtClean="0"/>
              <a:t>. Описание разметки выполняется при помощи </a:t>
            </a:r>
            <a:r>
              <a:rPr lang="ru-RU" sz="3200" dirty="0" smtClean="0">
                <a:solidFill>
                  <a:schemeClr val="accent5"/>
                </a:solidFill>
              </a:rPr>
              <a:t>тегов</a:t>
            </a:r>
            <a:r>
              <a:rPr lang="ru-RU" sz="3200" dirty="0" smtClean="0"/>
              <a:t>.</a:t>
            </a:r>
          </a:p>
          <a:p>
            <a:r>
              <a:rPr lang="en-US" sz="3200" dirty="0" smtClean="0"/>
              <a:t>3</a:t>
            </a:r>
            <a:r>
              <a:rPr lang="ru-RU" sz="3200" dirty="0" smtClean="0"/>
              <a:t>. Теги могут иметь </a:t>
            </a:r>
            <a:r>
              <a:rPr lang="ru-RU" sz="3200" dirty="0" smtClean="0">
                <a:solidFill>
                  <a:schemeClr val="accent5"/>
                </a:solidFill>
              </a:rPr>
              <a:t>атрибуты</a:t>
            </a:r>
            <a:r>
              <a:rPr lang="ru-RU" sz="3200" dirty="0" smtClean="0"/>
              <a:t>.</a:t>
            </a:r>
          </a:p>
          <a:p>
            <a:r>
              <a:rPr lang="en-US" sz="3200" dirty="0" smtClean="0"/>
              <a:t>4</a:t>
            </a:r>
            <a:r>
              <a:rPr lang="ru-RU" sz="3200" dirty="0" smtClean="0"/>
              <a:t>. Документы имеют </a:t>
            </a:r>
            <a:r>
              <a:rPr lang="ru-RU" sz="3200" dirty="0" smtClean="0">
                <a:solidFill>
                  <a:schemeClr val="accent5"/>
                </a:solidFill>
              </a:rPr>
              <a:t>иерархическую структуру </a:t>
            </a:r>
            <a:r>
              <a:rPr lang="ru-RU" sz="3200" dirty="0" smtClean="0"/>
              <a:t>(корневой элемент, вложенные элементы)</a:t>
            </a:r>
            <a:r>
              <a:rPr lang="en-US" sz="3200" dirty="0"/>
              <a:t>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187014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</a:t>
            </a:r>
            <a:r>
              <a:rPr lang="en-US" dirty="0" smtClean="0"/>
              <a:t>HTML </a:t>
            </a:r>
            <a:r>
              <a:rPr lang="ru-RU" dirty="0" smtClean="0"/>
              <a:t>и </a:t>
            </a:r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ru-RU" sz="3200" dirty="0" smtClean="0"/>
              <a:t> </a:t>
            </a:r>
            <a:r>
              <a:rPr lang="en-US" sz="3200" dirty="0" smtClean="0"/>
              <a:t>XML </a:t>
            </a:r>
            <a:r>
              <a:rPr lang="ru-RU" sz="3200" dirty="0" smtClean="0"/>
              <a:t>чувствителен к регистру тегов и атрибутов, </a:t>
            </a:r>
            <a:r>
              <a:rPr lang="en-US" sz="3200" dirty="0" smtClean="0"/>
              <a:t>HTML –</a:t>
            </a:r>
            <a:r>
              <a:rPr lang="ru-RU" sz="3200" dirty="0" smtClean="0"/>
              <a:t> нет</a:t>
            </a:r>
            <a:endParaRPr lang="en-US" sz="32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ru-RU" sz="3200" dirty="0" smtClean="0"/>
              <a:t> </a:t>
            </a:r>
            <a:r>
              <a:rPr lang="en-US" sz="3200" dirty="0" smtClean="0"/>
              <a:t>HTML </a:t>
            </a:r>
            <a:r>
              <a:rPr lang="ru-RU" sz="3200" dirty="0" smtClean="0"/>
              <a:t>оперирует фиксированным набором тегов, </a:t>
            </a:r>
            <a:r>
              <a:rPr lang="en-US" sz="3200" dirty="0" smtClean="0"/>
              <a:t>XML –</a:t>
            </a:r>
            <a:r>
              <a:rPr lang="ru-RU" sz="3200" dirty="0" smtClean="0"/>
              <a:t> нет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3200" dirty="0" smtClean="0"/>
              <a:t> В </a:t>
            </a:r>
            <a:r>
              <a:rPr lang="en-US" sz="3200" dirty="0" smtClean="0"/>
              <a:t>XML </a:t>
            </a:r>
            <a:r>
              <a:rPr lang="ru-RU" sz="3200" dirty="0" smtClean="0"/>
              <a:t>каждый открывающий тег должен быть закрыт, а в </a:t>
            </a:r>
            <a:r>
              <a:rPr lang="en-US" sz="3200" dirty="0" smtClean="0"/>
              <a:t>HTML </a:t>
            </a:r>
            <a:r>
              <a:rPr lang="ru-RU" sz="3200" dirty="0" smtClean="0"/>
              <a:t>существуют теги, которые не нужно закрывать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3200" dirty="0"/>
              <a:t> </a:t>
            </a:r>
            <a:r>
              <a:rPr lang="ru-RU" sz="3200" dirty="0" smtClean="0"/>
              <a:t>Атрибуты </a:t>
            </a:r>
            <a:r>
              <a:rPr lang="en-US" sz="3200" dirty="0" smtClean="0"/>
              <a:t>XML </a:t>
            </a:r>
            <a:r>
              <a:rPr lang="ru-RU" sz="3200" dirty="0" smtClean="0"/>
              <a:t>записываются в виде пар </a:t>
            </a:r>
            <a:r>
              <a:rPr lang="ru-RU" sz="3200" i="1" dirty="0" smtClean="0"/>
              <a:t>имя=</a:t>
            </a:r>
            <a:r>
              <a:rPr lang="en-US" sz="3200" i="1" dirty="0" smtClean="0"/>
              <a:t>"</a:t>
            </a:r>
            <a:r>
              <a:rPr lang="ru-RU" sz="3200" i="1" dirty="0" smtClean="0"/>
              <a:t>значение</a:t>
            </a:r>
            <a:r>
              <a:rPr lang="en-US" sz="3200" i="1" dirty="0" smtClean="0"/>
              <a:t>"</a:t>
            </a:r>
            <a:r>
              <a:rPr lang="ru-RU" sz="3200" dirty="0" smtClean="0"/>
              <a:t>. В </a:t>
            </a:r>
            <a:r>
              <a:rPr lang="en-US" sz="3200" dirty="0" smtClean="0"/>
              <a:t>HTML </a:t>
            </a:r>
            <a:r>
              <a:rPr lang="ru-RU" sz="3200" dirty="0" smtClean="0"/>
              <a:t>есть </a:t>
            </a:r>
            <a:r>
              <a:rPr lang="ru-RU" sz="3200" i="1" dirty="0" smtClean="0"/>
              <a:t>логические атрибуты</a:t>
            </a:r>
            <a:r>
              <a:rPr lang="ru-RU" sz="3200" dirty="0" smtClean="0"/>
              <a:t> </a:t>
            </a:r>
            <a:r>
              <a:rPr lang="ru-RU" sz="3200" dirty="0"/>
              <a:t>(указывается только имя)</a:t>
            </a:r>
          </a:p>
        </p:txBody>
      </p:sp>
    </p:spTree>
    <p:extLst>
      <p:ext uri="{BB962C8B-B14F-4D97-AF65-F5344CB8AC3E}">
        <p14:creationId xmlns:p14="http://schemas.microsoft.com/office/powerpoint/2010/main" val="292308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70428"/>
          </a:xfrm>
        </p:spPr>
        <p:txBody>
          <a:bodyPr>
            <a:normAutofit fontScale="92500"/>
          </a:bodyPr>
          <a:lstStyle/>
          <a:p>
            <a:r>
              <a:rPr lang="ru-RU" sz="3500" dirty="0" smtClean="0"/>
              <a:t>При желании </a:t>
            </a:r>
            <a:r>
              <a:rPr lang="ru-RU" sz="3500" dirty="0" smtClean="0">
                <a:solidFill>
                  <a:schemeClr val="accent5"/>
                </a:solidFill>
              </a:rPr>
              <a:t>любой </a:t>
            </a:r>
            <a:r>
              <a:rPr lang="en-US" sz="3500" dirty="0" smtClean="0">
                <a:solidFill>
                  <a:schemeClr val="accent5"/>
                </a:solidFill>
              </a:rPr>
              <a:t>HTML-</a:t>
            </a:r>
            <a:r>
              <a:rPr lang="ru-RU" sz="3500" dirty="0" smtClean="0">
                <a:solidFill>
                  <a:schemeClr val="accent5"/>
                </a:solidFill>
              </a:rPr>
              <a:t>документ</a:t>
            </a:r>
            <a:r>
              <a:rPr lang="ru-RU" sz="3500" dirty="0" smtClean="0"/>
              <a:t> можно превратить в </a:t>
            </a:r>
            <a:r>
              <a:rPr lang="ru-RU" sz="3500" dirty="0" smtClean="0">
                <a:solidFill>
                  <a:srgbClr val="0000FF"/>
                </a:solidFill>
              </a:rPr>
              <a:t>правильный </a:t>
            </a:r>
            <a:r>
              <a:rPr lang="en-US" sz="3500" dirty="0" smtClean="0">
                <a:solidFill>
                  <a:srgbClr val="0000FF"/>
                </a:solidFill>
              </a:rPr>
              <a:t>XML</a:t>
            </a:r>
            <a:r>
              <a:rPr lang="ru-RU" sz="3500" dirty="0" smtClean="0">
                <a:solidFill>
                  <a:srgbClr val="0000FF"/>
                </a:solidFill>
              </a:rPr>
              <a:t>-документ</a:t>
            </a:r>
            <a:r>
              <a:rPr lang="ru-RU" sz="3500" dirty="0" smtClean="0"/>
              <a:t>:</a:t>
            </a:r>
            <a:endParaRPr lang="en-US" sz="3500" dirty="0" smtClean="0"/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3200" dirty="0" smtClean="0"/>
              <a:t> закрыть все теги</a:t>
            </a:r>
            <a:endParaRPr lang="en-US" sz="3200" dirty="0" smtClean="0"/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 </a:t>
            </a:r>
            <a:r>
              <a:rPr lang="ru-RU" sz="3200" dirty="0" smtClean="0"/>
              <a:t>соблюдать регистр (нижний),</a:t>
            </a:r>
            <a:endParaRPr lang="en-US" sz="3200" dirty="0" smtClean="0"/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 </a:t>
            </a:r>
            <a:r>
              <a:rPr lang="ru-RU" sz="3200" dirty="0" smtClean="0"/>
              <a:t>логические атрибуты перекодировать в </a:t>
            </a:r>
            <a:r>
              <a:rPr lang="ru-RU" sz="3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атрибут</a:t>
            </a:r>
            <a:r>
              <a:rPr lang="ru-RU" sz="3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3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sz="3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атрибут</a:t>
            </a:r>
            <a:r>
              <a:rPr lang="en-US" sz="3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3200" dirty="0" smtClean="0"/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3200" dirty="0" smtClean="0"/>
              <a:t> использовать спецсимволы </a:t>
            </a:r>
            <a:r>
              <a:rPr lang="en-US" sz="3200" dirty="0" smtClean="0"/>
              <a:t>XML (</a:t>
            </a:r>
            <a:r>
              <a:rPr lang="en-US" sz="3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3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lt</a:t>
            </a:r>
            <a:r>
              <a:rPr lang="en-US" sz="3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3200" dirty="0" smtClean="0"/>
              <a:t>), </a:t>
            </a:r>
            <a:r>
              <a:rPr lang="ru-RU" sz="3200" dirty="0" smtClean="0"/>
              <a:t>где необходимо</a:t>
            </a:r>
            <a:r>
              <a:rPr lang="en-US" sz="3200" dirty="0" smtClean="0"/>
              <a:t>.</a:t>
            </a:r>
            <a:endParaRPr lang="ru-RU" sz="3200" dirty="0" smtClean="0"/>
          </a:p>
          <a:p>
            <a:pPr>
              <a:spcBef>
                <a:spcPts val="2400"/>
              </a:spcBef>
            </a:pPr>
            <a:r>
              <a:rPr lang="ru-RU" sz="3500" dirty="0" smtClean="0"/>
              <a:t>Такой «исправленный» </a:t>
            </a:r>
            <a:r>
              <a:rPr lang="en-US" sz="3500" dirty="0" smtClean="0"/>
              <a:t>HTML </a:t>
            </a:r>
            <a:r>
              <a:rPr lang="ru-RU" sz="3500" dirty="0" smtClean="0"/>
              <a:t>называется </a:t>
            </a:r>
            <a:r>
              <a:rPr lang="en-US" sz="3500" b="1" dirty="0" smtClean="0">
                <a:solidFill>
                  <a:srgbClr val="0000FF"/>
                </a:solidFill>
              </a:rPr>
              <a:t>XHTML</a:t>
            </a:r>
            <a:r>
              <a:rPr lang="en-US" sz="3500" dirty="0" smtClean="0"/>
              <a:t> (</a:t>
            </a:r>
            <a:r>
              <a:rPr lang="ru-RU" sz="3500" dirty="0" smtClean="0"/>
              <a:t>стандартизирован, последняя версия 1.1).</a:t>
            </a:r>
            <a:endParaRPr lang="en-US" sz="3500" dirty="0" smtClean="0"/>
          </a:p>
        </p:txBody>
      </p:sp>
    </p:spTree>
    <p:extLst>
      <p:ext uri="{BB962C8B-B14F-4D97-AF65-F5344CB8AC3E}">
        <p14:creationId xmlns:p14="http://schemas.microsoft.com/office/powerpoint/2010/main" val="211742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4. Глобальные атрибуты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09151"/>
          </a:xfrm>
        </p:spPr>
        <p:txBody>
          <a:bodyPr>
            <a:normAutofit/>
          </a:bodyPr>
          <a:lstStyle/>
          <a:p>
            <a:r>
              <a:rPr lang="ru-RU" sz="3200" i="1" dirty="0" smtClean="0"/>
              <a:t>Глобальные атрибуты</a:t>
            </a:r>
            <a:r>
              <a:rPr lang="ru-RU" sz="3200" dirty="0" smtClean="0"/>
              <a:t> – атрибуты, которые </a:t>
            </a:r>
            <a:r>
              <a:rPr lang="ru-RU" sz="3200" b="1" dirty="0" smtClean="0"/>
              <a:t>могут</a:t>
            </a:r>
            <a:r>
              <a:rPr lang="ru-RU" sz="3200" dirty="0" smtClean="0"/>
              <a:t> применяться к любым </a:t>
            </a:r>
            <a:r>
              <a:rPr lang="en-US" sz="3200" dirty="0" smtClean="0"/>
              <a:t>HTML-</a:t>
            </a:r>
            <a:r>
              <a:rPr lang="ru-RU" sz="3200" dirty="0" smtClean="0"/>
              <a:t>элементам (но для </a:t>
            </a:r>
            <a:r>
              <a:rPr lang="ru-RU" sz="3200" dirty="0"/>
              <a:t>некоторых </a:t>
            </a:r>
            <a:r>
              <a:rPr lang="ru-RU" sz="3200" dirty="0" smtClean="0"/>
              <a:t>элементов их </a:t>
            </a:r>
            <a:r>
              <a:rPr lang="ru-RU" sz="3200" dirty="0"/>
              <a:t>применение </a:t>
            </a:r>
            <a:r>
              <a:rPr lang="ru-RU" sz="3200" dirty="0" smtClean="0"/>
              <a:t>не </a:t>
            </a:r>
            <a:r>
              <a:rPr lang="ru-RU" sz="3200" dirty="0"/>
              <a:t>даёт </a:t>
            </a:r>
            <a:r>
              <a:rPr lang="ru-RU" sz="3200" dirty="0" smtClean="0"/>
              <a:t>эффекта).</a:t>
            </a:r>
          </a:p>
          <a:p>
            <a:endParaRPr lang="ru-RU" sz="1600" dirty="0" smtClean="0"/>
          </a:p>
          <a:p>
            <a:r>
              <a:rPr lang="ru-RU" sz="3200" dirty="0" smtClean="0"/>
              <a:t>По спецификации, браузер должен корректно работать с глобальными атрибутами, даже если они применяются к нестандартным элементам </a:t>
            </a:r>
            <a:r>
              <a:rPr lang="en-US" sz="3200" dirty="0" smtClean="0"/>
              <a:t>HTML. </a:t>
            </a:r>
            <a:r>
              <a:rPr lang="ru-RU" sz="3200" dirty="0" smtClean="0"/>
              <a:t>Например, браузер должен </a:t>
            </a:r>
            <a:r>
              <a:rPr lang="ru-RU" sz="3200" b="1" dirty="0" smtClean="0"/>
              <a:t>скрывать</a:t>
            </a:r>
            <a:r>
              <a:rPr lang="ru-RU" sz="3200" dirty="0" smtClean="0"/>
              <a:t> содержимое элемента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3200" dirty="0" smtClean="0"/>
              <a:t>, </a:t>
            </a:r>
            <a:r>
              <a:rPr lang="ru-RU" sz="3200" dirty="0" smtClean="0"/>
              <a:t>если записано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hidden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ru-RU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831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Глобальные атрибуты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0915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2800" i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textString</a:t>
            </a:r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lvl="0">
              <a:buClr>
                <a:srgbClr val="1CADE4"/>
              </a:buClr>
            </a:pP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Присваивает </a:t>
            </a: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элементу</a:t>
            </a:r>
            <a:r>
              <a:rPr lang="en-US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3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идентификатор</a:t>
            </a: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(строка без пробелов, минимум один </a:t>
            </a: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символ, </a:t>
            </a:r>
            <a:r>
              <a:rPr lang="ru-RU" sz="32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регистрозависимый</a:t>
            </a: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).</a:t>
            </a:r>
            <a:endParaRPr lang="ru-RU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1CADE4"/>
              </a:buClr>
            </a:pPr>
            <a:endParaRPr lang="ru-RU" sz="2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1CADE4"/>
              </a:buClr>
            </a:pP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Идентификатор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элемента должен быть уникален в пределах документа</a:t>
            </a: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sz="3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1CADE4"/>
              </a:buClr>
            </a:pPr>
            <a:endParaRPr lang="en-US" sz="2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1CADE4"/>
              </a:buClr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mainContent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r>
              <a:rPr lang="ru-RU" sz="28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ru-RU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28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Clr>
                <a:srgbClr val="1CADE4"/>
              </a:buClr>
              <a:buNone/>
            </a:pPr>
            <a:endParaRPr lang="ru-RU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56509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Глобальные атрибуты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17674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lass</a:t>
            </a:r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2800" i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textString</a:t>
            </a:r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2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3200" dirty="0" smtClean="0"/>
              <a:t>Присваивает элементу одно или несколько </a:t>
            </a:r>
            <a:r>
              <a:rPr lang="ru-RU" sz="3200" b="1" dirty="0" smtClean="0"/>
              <a:t>классификационных имён</a:t>
            </a:r>
            <a:r>
              <a:rPr lang="ru-RU" sz="3200" dirty="0" smtClean="0"/>
              <a:t> </a:t>
            </a:r>
            <a:r>
              <a:rPr lang="en-US" sz="3200" dirty="0" smtClean="0"/>
              <a:t>(</a:t>
            </a:r>
            <a:r>
              <a:rPr lang="ru-RU" sz="3200" dirty="0" smtClean="0"/>
              <a:t>для разделения нескольких имён используются пробелы).</a:t>
            </a:r>
            <a:endParaRPr lang="en-US" sz="3200" dirty="0" smtClean="0"/>
          </a:p>
          <a:p>
            <a:r>
              <a:rPr lang="ru-RU" sz="3200" dirty="0" smtClean="0"/>
              <a:t>Элементы с совпадающими классификационными именами относятся к одной группе – </a:t>
            </a:r>
            <a:r>
              <a:rPr lang="ru-RU" sz="3200" b="1" dirty="0" smtClean="0"/>
              <a:t>классу</a:t>
            </a:r>
            <a:r>
              <a:rPr lang="ru-RU" sz="3200" dirty="0" smtClean="0"/>
              <a:t>.</a:t>
            </a:r>
          </a:p>
          <a:p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="main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r>
              <a:rPr lang="ru-RU" sz="28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ru-RU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u-RU" sz="2800" dirty="0"/>
          </a:p>
          <a:p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red bold"&gt;</a:t>
            </a:r>
            <a:r>
              <a:rPr lang="ru-RU" sz="28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ru-RU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28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22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3048"/>
            <a:ext cx="2632038" cy="3447211"/>
          </a:xfrm>
          <a:ln w="3175"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Книги по </a:t>
            </a:r>
            <a:r>
              <a:rPr lang="en-US" dirty="0"/>
              <a:t>HTML</a:t>
            </a:r>
            <a:r>
              <a:rPr lang="ru-RU" dirty="0"/>
              <a:t> и </a:t>
            </a:r>
            <a:r>
              <a:rPr lang="en-US" dirty="0"/>
              <a:t>CSS</a:t>
            </a: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349" y="2613059"/>
            <a:ext cx="2846097" cy="35137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698" y="1843047"/>
            <a:ext cx="2796513" cy="344721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6779" y="2698376"/>
            <a:ext cx="2508901" cy="357596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5251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Глобальные атрибуты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style</a:t>
            </a:r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2800" i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CSS style</a:t>
            </a:r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2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3200" dirty="0" smtClean="0"/>
              <a:t>Позволяет применить к элементу указанные </a:t>
            </a:r>
            <a:r>
              <a:rPr lang="ru-RU" sz="3200" b="1" dirty="0" smtClean="0"/>
              <a:t>правила </a:t>
            </a:r>
            <a:r>
              <a:rPr lang="en-US" sz="3200" b="1" dirty="0" smtClean="0"/>
              <a:t>CSS-</a:t>
            </a:r>
            <a:r>
              <a:rPr lang="ru-RU" sz="3200" b="1" dirty="0" smtClean="0"/>
              <a:t>стиля</a:t>
            </a:r>
            <a:r>
              <a:rPr lang="ru-RU" sz="3200" dirty="0" smtClean="0"/>
              <a:t> (</a:t>
            </a:r>
            <a:r>
              <a:rPr lang="en-US" sz="3200" dirty="0" smtClean="0"/>
              <a:t>inline CSS</a:t>
            </a:r>
            <a:r>
              <a:rPr lang="ru-RU" sz="3200" dirty="0" smtClean="0"/>
              <a:t>).</a:t>
            </a:r>
          </a:p>
          <a:p>
            <a:endParaRPr lang="ru-RU" sz="3200" dirty="0"/>
          </a:p>
          <a:p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style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font-family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Verdana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r>
              <a:rPr lang="ru-RU" sz="28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ru-RU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28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span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226016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Глобальные атрибуты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2800" i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 string</a:t>
            </a:r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2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3200" dirty="0" smtClean="0"/>
              <a:t>Связывает с элементом произвольную </a:t>
            </a:r>
            <a:r>
              <a:rPr lang="ru-RU" sz="3200" b="1" dirty="0" smtClean="0"/>
              <a:t>описательную строку</a:t>
            </a:r>
            <a:r>
              <a:rPr lang="ru-RU" sz="3200" dirty="0" smtClean="0"/>
              <a:t>. Некоторые элементы </a:t>
            </a:r>
            <a:r>
              <a:rPr lang="ru-RU" sz="3200" dirty="0"/>
              <a:t>(поля </a:t>
            </a:r>
            <a:r>
              <a:rPr lang="ru-RU" sz="3200" dirty="0" smtClean="0"/>
              <a:t>ввода</a:t>
            </a:r>
            <a:r>
              <a:rPr lang="ru-RU" sz="3200" dirty="0"/>
              <a:t>,</a:t>
            </a:r>
            <a:r>
              <a:rPr lang="ru-RU" sz="3200" dirty="0" smtClean="0"/>
              <a:t> </a:t>
            </a:r>
            <a:r>
              <a:rPr lang="ru-RU" sz="3200" dirty="0"/>
              <a:t>картинки</a:t>
            </a:r>
            <a:r>
              <a:rPr lang="ru-RU" sz="3200" dirty="0" smtClean="0"/>
              <a:t>, кнопки и прочее) показывают эту строку при наведении на них курсора (</a:t>
            </a:r>
            <a:r>
              <a:rPr lang="en-US" sz="3200" dirty="0" smtClean="0"/>
              <a:t>tooltip).</a:t>
            </a:r>
            <a:endParaRPr lang="ru-RU" sz="3200" dirty="0" smtClean="0"/>
          </a:p>
          <a:p>
            <a:endParaRPr lang="ru-RU" sz="3200" dirty="0"/>
          </a:p>
          <a:p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="wedding.jpg"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="The happy couple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81411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Глобальные атрибуты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accesskey</a:t>
            </a:r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2800" i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character</a:t>
            </a:r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2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3200" dirty="0" smtClean="0"/>
              <a:t>Связывает с элементом </a:t>
            </a:r>
            <a:r>
              <a:rPr lang="ru-RU" sz="3200" b="1" dirty="0" smtClean="0"/>
              <a:t>клавишу быстрого доступа</a:t>
            </a:r>
            <a:r>
              <a:rPr lang="ru-RU" sz="3200" dirty="0" smtClean="0"/>
              <a:t> (</a:t>
            </a:r>
            <a:r>
              <a:rPr lang="en-US" sz="3200" dirty="0" smtClean="0"/>
              <a:t>[Alt]</a:t>
            </a:r>
            <a:r>
              <a:rPr lang="ru-RU" sz="3200" dirty="0" smtClean="0"/>
              <a:t>+</a:t>
            </a:r>
            <a:r>
              <a:rPr lang="en-US" sz="3200" i="1" dirty="0"/>
              <a:t>character</a:t>
            </a:r>
            <a:r>
              <a:rPr lang="ru-RU" sz="3200" dirty="0" smtClean="0"/>
              <a:t>). Значением должен быть или единственный символ (цифра, латинская буква) или одиночные символы, записанные через пробел.</a:t>
            </a:r>
          </a:p>
          <a:p>
            <a:endParaRPr lang="ru-RU" sz="28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="button"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accesskey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="t"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ru-RU" sz="28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38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Глобальные атрибуты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tabindex</a:t>
            </a:r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2800" i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2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3200" dirty="0" smtClean="0"/>
              <a:t>Связывает с элементом </a:t>
            </a:r>
            <a:r>
              <a:rPr lang="ru-RU" sz="3200" b="1" dirty="0" smtClean="0"/>
              <a:t>позицию табуляции</a:t>
            </a:r>
            <a:r>
              <a:rPr lang="ru-RU" sz="3200" dirty="0" smtClean="0"/>
              <a:t> (целое число). Будет </a:t>
            </a:r>
            <a:r>
              <a:rPr lang="ru-RU" sz="3200" dirty="0"/>
              <a:t>реально работать только для элементов, которые могут получать фокус.</a:t>
            </a:r>
            <a:endParaRPr lang="en-US" sz="3200" dirty="0"/>
          </a:p>
          <a:p>
            <a:endParaRPr lang="ru-RU" sz="28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="button"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tabindex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ru-RU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ru-RU" sz="28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97280" y="2338754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72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Глобальные атрибуты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28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ltr|rtl|auto</a:t>
            </a:r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2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3200" dirty="0"/>
              <a:t>Задает направление </a:t>
            </a:r>
            <a:r>
              <a:rPr lang="ru-RU" sz="3200" dirty="0" smtClean="0"/>
              <a:t>отображения текста: </a:t>
            </a:r>
            <a:r>
              <a:rPr lang="ru-RU" sz="3200" dirty="0"/>
              <a:t>слева </a:t>
            </a:r>
            <a:r>
              <a:rPr lang="ru-RU" sz="3200" dirty="0" smtClean="0"/>
              <a:t>направо</a:t>
            </a:r>
            <a:r>
              <a:rPr lang="en-US" sz="3200" dirty="0" smtClean="0"/>
              <a:t>, </a:t>
            </a:r>
            <a:r>
              <a:rPr lang="ru-RU" sz="3200" dirty="0" smtClean="0"/>
              <a:t>справа налево</a:t>
            </a:r>
            <a:r>
              <a:rPr lang="en-US" sz="3200" dirty="0" smtClean="0"/>
              <a:t> </a:t>
            </a:r>
            <a:r>
              <a:rPr lang="ru-RU" sz="3200" dirty="0"/>
              <a:t>или </a:t>
            </a:r>
            <a:r>
              <a:rPr lang="ru-RU" sz="3200" dirty="0" smtClean="0"/>
              <a:t>на основании символов текста 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ru-RU" sz="3200" dirty="0" smtClean="0"/>
              <a:t>).</a:t>
            </a:r>
            <a:endParaRPr lang="en-US" sz="3200" dirty="0" smtClean="0"/>
          </a:p>
          <a:p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2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rtl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Тест атрибута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ru-RU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e-IL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שבת </a:t>
            </a:r>
            <a:r>
              <a:rPr lang="ru-RU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-суббота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</a:t>
            </a:r>
            <a:r>
              <a:rPr lang="ru-RU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u-RU" sz="28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88488" y="2338754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488" y="4202219"/>
            <a:ext cx="45720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50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Глобальные атрибуты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2800" i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</a:t>
            </a:r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2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3200" dirty="0" smtClean="0"/>
              <a:t>Устанавливает </a:t>
            </a:r>
            <a:r>
              <a:rPr lang="ru-RU" sz="3200" dirty="0"/>
              <a:t>язык (при помощи языкового кода), на котором написан текст внутри </a:t>
            </a:r>
            <a:r>
              <a:rPr lang="ru-RU" sz="3200" dirty="0" smtClean="0"/>
              <a:t>элемента. Это влияет на отображение некоторых символов (например, кавычек).</a:t>
            </a:r>
            <a:endParaRPr lang="en-US" sz="3200" dirty="0" smtClean="0"/>
          </a:p>
          <a:p>
            <a:pPr lvl="0">
              <a:buClr>
                <a:srgbClr val="1CADE4"/>
              </a:buClr>
            </a:pP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Значение атрибута </a:t>
            </a:r>
            <a:r>
              <a:rPr lang="ru-RU" sz="3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регистрозависимо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endParaRPr lang="ru-RU" sz="28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lang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То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be or not to be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u-RU" sz="28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88488" y="2338754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6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Глобальные </a:t>
            </a:r>
            <a:r>
              <a:rPr lang="ru-RU" dirty="0" smtClean="0"/>
              <a:t>атрибуты </a:t>
            </a:r>
            <a:r>
              <a:rPr lang="ru-RU" dirty="0"/>
              <a:t>(</a:t>
            </a:r>
            <a:r>
              <a:rPr lang="en-US" dirty="0"/>
              <a:t>HTML5)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hidden</a:t>
            </a:r>
            <a:endParaRPr lang="ru-RU" sz="2800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3200" dirty="0" smtClean="0"/>
              <a:t>Логический атрибут. Обозначает, что соответствующий элемент не должен отображаться браузером</a:t>
            </a: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ru-RU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ru-RU" sz="28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hidden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Invisible paragraph!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8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u-RU" sz="28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88488" y="2338754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41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Глобальные </a:t>
            </a:r>
            <a:r>
              <a:rPr lang="ru-RU" dirty="0" smtClean="0"/>
              <a:t>атрибуты</a:t>
            </a:r>
            <a:r>
              <a:rPr lang="ru-RU" dirty="0"/>
              <a:t> (</a:t>
            </a:r>
            <a:r>
              <a:rPr lang="en-US" dirty="0"/>
              <a:t>HTML5)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contenteditable</a:t>
            </a:r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28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true|false</a:t>
            </a:r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2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3200" dirty="0"/>
              <a:t>Сообщает, что элемент доступен для редактирования </a:t>
            </a:r>
            <a:r>
              <a:rPr lang="ru-RU" sz="3200" dirty="0" smtClean="0"/>
              <a:t>пользователем</a:t>
            </a:r>
            <a:r>
              <a:rPr lang="en-US" sz="3200" dirty="0" smtClean="0"/>
              <a:t> – </a:t>
            </a:r>
            <a:r>
              <a:rPr lang="ru-RU" sz="3200" dirty="0" smtClean="0"/>
              <a:t>можно </a:t>
            </a:r>
            <a:r>
              <a:rPr lang="ru-RU" sz="3200" dirty="0"/>
              <a:t>удалять текст и вводить новый. </a:t>
            </a:r>
            <a:r>
              <a:rPr lang="ru-RU" sz="3200" dirty="0" smtClean="0"/>
              <a:t>Вместо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ru-RU" sz="3200" dirty="0" smtClean="0"/>
              <a:t> </a:t>
            </a:r>
            <a:r>
              <a:rPr lang="ru-RU" sz="3200" dirty="0"/>
              <a:t>допустимо указывать пустое значение </a:t>
            </a:r>
            <a:r>
              <a:rPr lang="ru-RU" sz="3200" dirty="0" smtClean="0"/>
              <a:t>или использовать атрибут как логический.</a:t>
            </a:r>
          </a:p>
          <a:p>
            <a:endParaRPr lang="ru-RU" sz="3200" dirty="0" smtClean="0"/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contenteditable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="true"&gt;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 is 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raining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ru-RU" sz="2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88488" y="2338754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13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Глобальные </a:t>
            </a:r>
            <a:r>
              <a:rPr lang="ru-RU" dirty="0" smtClean="0"/>
              <a:t>атрибуты</a:t>
            </a:r>
            <a:r>
              <a:rPr lang="ru-RU" dirty="0"/>
              <a:t> (</a:t>
            </a:r>
            <a:r>
              <a:rPr lang="en-US" dirty="0"/>
              <a:t>HTML5)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spellcheck</a:t>
            </a:r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28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true|false</a:t>
            </a:r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2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3200" dirty="0" smtClean="0"/>
              <a:t>Указывает браузеру на необходимость проверки правописания для содержимого элемента</a:t>
            </a:r>
            <a:r>
              <a:rPr lang="en-US" sz="3200" dirty="0" smtClean="0"/>
              <a:t>.</a:t>
            </a:r>
          </a:p>
          <a:p>
            <a:r>
              <a:rPr lang="ru-RU" sz="3200" dirty="0" smtClean="0"/>
              <a:t>Реально работает для элементов </a:t>
            </a:r>
            <a:r>
              <a:rPr lang="ru-RU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ru-RU" sz="3200" dirty="0" smtClean="0"/>
              <a:t>, </a:t>
            </a:r>
            <a:r>
              <a:rPr lang="ru-RU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textarea</a:t>
            </a:r>
            <a:r>
              <a:rPr lang="ru-RU" sz="3200" dirty="0" smtClean="0"/>
              <a:t>, и для тех элементов, </a:t>
            </a:r>
            <a:r>
              <a:rPr lang="ru-RU" sz="3200" dirty="0"/>
              <a:t>у которых </a:t>
            </a:r>
            <a:r>
              <a:rPr lang="ru-RU" sz="28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contenteditable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="true</a:t>
            </a:r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3200" dirty="0" smtClean="0"/>
              <a:t>.</a:t>
            </a:r>
            <a:endParaRPr lang="ru-RU" sz="32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088488" y="2338754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36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Глобальные </a:t>
            </a:r>
            <a:r>
              <a:rPr lang="ru-RU" dirty="0" smtClean="0"/>
              <a:t>атрибуты </a:t>
            </a:r>
            <a:r>
              <a:rPr lang="ru-RU" dirty="0"/>
              <a:t>(</a:t>
            </a:r>
            <a:r>
              <a:rPr lang="en-US" dirty="0"/>
              <a:t>HTML5)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translate</a:t>
            </a:r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28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yes|no</a:t>
            </a:r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ru-RU" sz="3200" dirty="0" smtClean="0"/>
              <a:t>Указывает, что текстовое содержимое элемента нуждается (или не нуждается) в переводе (у </a:t>
            </a:r>
            <a:r>
              <a:rPr lang="en-US" sz="3200" dirty="0" smtClean="0"/>
              <a:t>Google</a:t>
            </a:r>
            <a:r>
              <a:rPr lang="ru-RU" sz="3200" dirty="0" smtClean="0"/>
              <a:t> </a:t>
            </a:r>
            <a:r>
              <a:rPr lang="en-US" sz="3200" dirty="0" smtClean="0"/>
              <a:t>Chrome </a:t>
            </a:r>
            <a:r>
              <a:rPr lang="ru-RU" sz="3200" dirty="0" smtClean="0"/>
              <a:t>–</a:t>
            </a:r>
            <a:r>
              <a:rPr lang="en-US" sz="3200" dirty="0" smtClean="0"/>
              <a:t> </a:t>
            </a:r>
            <a:r>
              <a:rPr lang="ru-RU" sz="3200" i="1" dirty="0" smtClean="0"/>
              <a:t>Перевести страницу</a:t>
            </a:r>
            <a:r>
              <a:rPr lang="ru-RU" sz="3200" dirty="0" smtClean="0"/>
              <a:t>).</a:t>
            </a:r>
          </a:p>
          <a:p>
            <a:endParaRPr lang="ru-RU" sz="32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088488" y="2338754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53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Полезные ссылки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45734"/>
            <a:ext cx="10287896" cy="4326466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sz="3200" dirty="0">
                <a:hlinkClick r:id="rId3"/>
              </a:rPr>
              <a:t>http://webref.ru</a:t>
            </a:r>
            <a:r>
              <a:rPr lang="en-US" sz="3200" dirty="0" smtClean="0">
                <a:hlinkClick r:id="rId3"/>
              </a:rPr>
              <a:t>/</a:t>
            </a:r>
            <a:r>
              <a:rPr lang="ru-RU" sz="3200" dirty="0" smtClean="0"/>
              <a:t> – русский справочник </a:t>
            </a:r>
            <a:r>
              <a:rPr lang="en-US" sz="3200" dirty="0" smtClean="0"/>
              <a:t>HTML </a:t>
            </a:r>
            <a:r>
              <a:rPr lang="ru-RU" sz="3200" dirty="0" smtClean="0"/>
              <a:t>и </a:t>
            </a:r>
            <a:r>
              <a:rPr lang="en-US" sz="3200" dirty="0" smtClean="0"/>
              <a:t>CSS</a:t>
            </a:r>
            <a:endParaRPr lang="ru-RU" sz="3200" dirty="0" smtClean="0"/>
          </a:p>
          <a:p>
            <a:pPr marL="514350" indent="-514350">
              <a:buAutoNum type="arabicPeriod"/>
            </a:pPr>
            <a:r>
              <a:rPr lang="en-US" sz="3200" dirty="0">
                <a:hlinkClick r:id="rId4"/>
              </a:rPr>
              <a:t>http://caniuse.com</a:t>
            </a:r>
            <a:r>
              <a:rPr lang="en-US" sz="3200" dirty="0" smtClean="0">
                <a:hlinkClick r:id="rId4"/>
              </a:rPr>
              <a:t>/</a:t>
            </a:r>
            <a:r>
              <a:rPr lang="ru-RU" sz="3200" dirty="0" smtClean="0">
                <a:hlinkClick r:id="rId4"/>
              </a:rPr>
              <a:t> </a:t>
            </a:r>
            <a:r>
              <a:rPr lang="ru-RU" sz="3200" dirty="0" smtClean="0"/>
              <a:t>– доступность возможностей</a:t>
            </a:r>
          </a:p>
          <a:p>
            <a:pPr marL="514350" indent="-514350">
              <a:buAutoNum type="arabicPeriod"/>
            </a:pPr>
            <a:r>
              <a:rPr lang="en-US" sz="3200" dirty="0">
                <a:hlinkClick r:id="rId5"/>
              </a:rPr>
              <a:t>https://</a:t>
            </a:r>
            <a:r>
              <a:rPr lang="en-US" sz="3200" dirty="0" smtClean="0">
                <a:hlinkClick r:id="rId5"/>
              </a:rPr>
              <a:t>developer.mozilla.org/en-US/docs/Web/Guide</a:t>
            </a:r>
            <a:r>
              <a:rPr lang="ru-RU" sz="3200" dirty="0" smtClean="0"/>
              <a:t> </a:t>
            </a:r>
            <a:r>
              <a:rPr lang="ru-RU" sz="3200" dirty="0"/>
              <a:t>– </a:t>
            </a:r>
            <a:r>
              <a:rPr lang="ru-RU" sz="3200" dirty="0" smtClean="0"/>
              <a:t>ресурсы от </a:t>
            </a:r>
            <a:r>
              <a:rPr lang="en-US" sz="3200" dirty="0" smtClean="0"/>
              <a:t>Mozilla</a:t>
            </a:r>
          </a:p>
          <a:p>
            <a:pPr marL="514350" indent="-514350">
              <a:buFont typeface="Calibri" panose="020F0502020204030204" pitchFamily="34" charset="0"/>
              <a:buAutoNum type="arabicPeriod"/>
            </a:pPr>
            <a:r>
              <a:rPr lang="en-US" sz="3200" dirty="0">
                <a:hlinkClick r:id="rId6"/>
              </a:rPr>
              <a:t>https://developers.whatwg.org</a:t>
            </a:r>
            <a:r>
              <a:rPr lang="en-US" sz="3200" dirty="0" smtClean="0">
                <a:hlinkClick r:id="rId6"/>
              </a:rPr>
              <a:t>/</a:t>
            </a:r>
            <a:r>
              <a:rPr lang="en-US" sz="3200" dirty="0" smtClean="0"/>
              <a:t> </a:t>
            </a:r>
            <a:r>
              <a:rPr lang="ru-RU" sz="3200" dirty="0" smtClean="0"/>
              <a:t>–</a:t>
            </a:r>
            <a:r>
              <a:rPr lang="en-US" sz="3200" dirty="0" smtClean="0"/>
              <a:t> </a:t>
            </a:r>
            <a:r>
              <a:rPr lang="ru-RU" sz="3200" dirty="0" smtClean="0"/>
              <a:t>стандарт </a:t>
            </a:r>
            <a:r>
              <a:rPr lang="en-US" sz="3200" dirty="0" smtClean="0"/>
              <a:t>HTML</a:t>
            </a:r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>
                <a:hlinkClick r:id="rId7"/>
              </a:rPr>
              <a:t>http://</a:t>
            </a:r>
            <a:r>
              <a:rPr lang="en-US" sz="3200" dirty="0" smtClean="0">
                <a:hlinkClick r:id="rId7"/>
              </a:rPr>
              <a:t>www.skilledup.com/articles/best-html-books</a:t>
            </a: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  <a:p>
            <a:pPr marL="514350" indent="-514350">
              <a:buAutoNum type="arabicPeriod"/>
            </a:pP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52594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Глобальные </a:t>
            </a:r>
            <a:r>
              <a:rPr lang="ru-RU" dirty="0" smtClean="0"/>
              <a:t>атрибуты </a:t>
            </a:r>
            <a:r>
              <a:rPr lang="ru-RU" dirty="0"/>
              <a:t>(</a:t>
            </a:r>
            <a:r>
              <a:rPr lang="en-US" dirty="0"/>
              <a:t>HTML5)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68195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data-*</a:t>
            </a:r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2800" i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ru-RU" sz="3200" dirty="0"/>
              <a:t>Л</a:t>
            </a:r>
            <a:r>
              <a:rPr lang="ru-RU" sz="3200" dirty="0" smtClean="0"/>
              <a:t>юбые атрибуты, начинающиеся с 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data-</a:t>
            </a:r>
            <a:r>
              <a:rPr lang="en-US" sz="3200" dirty="0" smtClean="0"/>
              <a:t>,</a:t>
            </a:r>
            <a:r>
              <a:rPr lang="ru-RU" sz="3200" dirty="0" smtClean="0"/>
              <a:t> служат для внедрения </a:t>
            </a:r>
            <a:r>
              <a:rPr lang="ru-RU" sz="3200" dirty="0"/>
              <a:t>в документ </a:t>
            </a:r>
            <a:r>
              <a:rPr lang="ru-RU" sz="3200" dirty="0" smtClean="0"/>
              <a:t>пользовательской информации. Работа с этой информацией происходит при помощи </a:t>
            </a:r>
            <a:r>
              <a:rPr lang="en-US" sz="3200" dirty="0" smtClean="0"/>
              <a:t>JavaScript.</a:t>
            </a:r>
          </a:p>
          <a:p>
            <a:r>
              <a:rPr lang="ru-RU" sz="3200" b="1" dirty="0" smtClean="0"/>
              <a:t>Имя</a:t>
            </a:r>
            <a:r>
              <a:rPr lang="ru-RU" sz="3200" dirty="0" smtClean="0"/>
              <a:t> атрибута не должно содержать символов в верхнем регистре.</a:t>
            </a:r>
          </a:p>
          <a:p>
            <a:r>
              <a:rPr lang="it-IT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sz="28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it-IT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data-animaltype</a:t>
            </a:r>
            <a:r>
              <a:rPr lang="it-IT" sz="2800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it-IT" sz="2800" dirty="0">
                <a:solidFill>
                  <a:srgbClr val="0000CD"/>
                </a:solidFill>
                <a:latin typeface="Consolas" panose="020B0609020204030204" pitchFamily="49" charset="0"/>
              </a:rPr>
              <a:t>"bird"</a:t>
            </a:r>
            <a:r>
              <a:rPr lang="it-IT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it-IT" sz="2800" dirty="0">
                <a:solidFill>
                  <a:srgbClr val="000000"/>
                </a:solidFill>
                <a:latin typeface="Consolas" panose="020B0609020204030204" pitchFamily="49" charset="0"/>
              </a:rPr>
              <a:t>Owl</a:t>
            </a:r>
            <a:r>
              <a:rPr lang="it-IT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sz="28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32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088488" y="2338754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81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Глобальные атрибуты</a:t>
            </a:r>
            <a:r>
              <a:rPr lang="en-US" dirty="0" smtClean="0"/>
              <a:t> – </a:t>
            </a:r>
            <a:r>
              <a:rPr lang="ru-RU" dirty="0" smtClean="0"/>
              <a:t>сводка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2383107"/>
              </p:ext>
            </p:extLst>
          </p:nvPr>
        </p:nvGraphicFramePr>
        <p:xfrm>
          <a:off x="1096963" y="1846263"/>
          <a:ext cx="10058400" cy="347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9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200" kern="1200" spc="-5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accesskey</a:t>
                      </a:r>
                      <a:endParaRPr lang="en-US" sz="3200" kern="1200" spc="-5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kern="1200" spc="-5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lang</a:t>
                      </a:r>
                      <a:endParaRPr lang="en-US" sz="3200" kern="1200" spc="-5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200" kern="1200" spc="-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class</a:t>
                      </a:r>
                      <a:endParaRPr lang="en-US" sz="3200" kern="1200" spc="-5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spc="-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spellcheck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200" kern="1200" spc="-5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contenteditable</a:t>
                      </a:r>
                      <a:endParaRPr lang="en-US" sz="3200" kern="1200" spc="-5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kern="1200" spc="-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style</a:t>
                      </a:r>
                      <a:r>
                        <a:rPr lang="ru-RU" sz="3200" kern="1200" spc="-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 </a:t>
                      </a:r>
                      <a:endParaRPr lang="en-US" sz="3200" kern="1200" spc="-5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200" kern="1200" spc="-5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dir</a:t>
                      </a:r>
                      <a:endParaRPr lang="en-US" sz="3200" kern="1200" spc="-5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kern="1200" spc="-5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tabindex</a:t>
                      </a:r>
                      <a:endParaRPr lang="en-US" sz="3200" kern="1200" spc="-5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200" kern="1200" spc="-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hidden</a:t>
                      </a:r>
                      <a:endParaRPr lang="en-US" sz="3200" kern="1200" spc="-5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kern="1200" spc="-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title</a:t>
                      </a:r>
                      <a:endParaRPr lang="en-US" sz="3200" kern="1200" spc="-5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spc="-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id</a:t>
                      </a:r>
                      <a:endParaRPr lang="en-US" sz="3200" kern="1200" spc="-5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kern="1200" spc="-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translate</a:t>
                      </a:r>
                      <a:endParaRPr lang="en-US" sz="3200" kern="1200" spc="-5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49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Глобальные </a:t>
            </a:r>
            <a:r>
              <a:rPr lang="ru-RU" dirty="0" smtClean="0"/>
              <a:t>атрибуты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68195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ru-RU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draggable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ru-RU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dropzone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ru-RU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itemid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ru-RU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itemprop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ru-RU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itemref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ru-RU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itemscope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ru-RU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itemtype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097280" y="2922494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92588" y="2017059"/>
            <a:ext cx="5463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Управление перетаскиванием</a:t>
            </a:r>
            <a:endParaRPr lang="ru-RU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6411624" y="3979830"/>
            <a:ext cx="4744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err="1"/>
              <a:t>Микроданные</a:t>
            </a:r>
            <a:r>
              <a:rPr lang="ru-RU" sz="3200" dirty="0"/>
              <a:t> </a:t>
            </a:r>
            <a:r>
              <a:rPr lang="ru-RU" sz="3200" dirty="0" smtClean="0"/>
              <a:t>(</a:t>
            </a:r>
            <a:r>
              <a:rPr lang="en-US" sz="3200" dirty="0" err="1" smtClean="0"/>
              <a:t>microdata</a:t>
            </a:r>
            <a:r>
              <a:rPr lang="en-US" sz="32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3237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2756" y="2128058"/>
            <a:ext cx="11754195" cy="3940541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&lt;div </a:t>
            </a:r>
            <a:r>
              <a:rPr lang="en-US" sz="3200" dirty="0" err="1"/>
              <a:t>itemscope</a:t>
            </a:r>
            <a:r>
              <a:rPr lang="en-US" sz="3200" dirty="0"/>
              <a:t> </a:t>
            </a:r>
            <a:r>
              <a:rPr lang="en-US" sz="3200" b="1" dirty="0" err="1"/>
              <a:t>itemtype</a:t>
            </a:r>
            <a:r>
              <a:rPr lang="en-US" sz="3200" b="1" dirty="0"/>
              <a:t>="http://schema.org/Movie</a:t>
            </a:r>
            <a:r>
              <a:rPr lang="en-US" sz="3200" b="1" dirty="0" smtClean="0"/>
              <a:t>"</a:t>
            </a:r>
            <a:r>
              <a:rPr lang="en-US" sz="3200" dirty="0" smtClean="0"/>
              <a:t>&gt;</a:t>
            </a:r>
          </a:p>
          <a:p>
            <a:r>
              <a:rPr lang="en-US" sz="3200" dirty="0" smtClean="0"/>
              <a:t> </a:t>
            </a:r>
            <a:r>
              <a:rPr lang="en-US" sz="3200" dirty="0"/>
              <a:t>&lt;h1&gt;</a:t>
            </a:r>
            <a:r>
              <a:rPr lang="ru-RU" sz="3200" dirty="0" err="1"/>
              <a:t>Аватар</a:t>
            </a:r>
            <a:r>
              <a:rPr lang="ru-RU" sz="3200" dirty="0"/>
              <a:t>&lt;/</a:t>
            </a:r>
            <a:r>
              <a:rPr lang="en-US" sz="3200" dirty="0"/>
              <a:t>h1</a:t>
            </a:r>
            <a:r>
              <a:rPr lang="en-US" sz="3200" dirty="0" smtClean="0"/>
              <a:t>&gt;</a:t>
            </a:r>
          </a:p>
          <a:p>
            <a:r>
              <a:rPr lang="en-US" sz="3200" dirty="0" smtClean="0"/>
              <a:t> </a:t>
            </a:r>
            <a:r>
              <a:rPr lang="en-US" sz="3200" dirty="0"/>
              <a:t>&lt;span&gt;</a:t>
            </a:r>
            <a:r>
              <a:rPr lang="ru-RU" sz="3200" dirty="0"/>
              <a:t>Режиссер: Джеймс </a:t>
            </a:r>
            <a:r>
              <a:rPr lang="ru-RU" sz="3200" dirty="0" err="1"/>
              <a:t>Кэмерон</a:t>
            </a:r>
            <a:r>
              <a:rPr lang="ru-RU" sz="3200" dirty="0"/>
              <a:t> (род. 16 августа 1954 г.)&lt;/</a:t>
            </a:r>
            <a:r>
              <a:rPr lang="en-US" sz="3200" dirty="0"/>
              <a:t>span</a:t>
            </a:r>
            <a:r>
              <a:rPr lang="en-US" sz="3200" dirty="0" smtClean="0"/>
              <a:t>&gt;</a:t>
            </a:r>
          </a:p>
          <a:p>
            <a:r>
              <a:rPr lang="en-US" sz="3200" dirty="0"/>
              <a:t>&lt;span </a:t>
            </a:r>
            <a:r>
              <a:rPr lang="en-US" sz="3200" b="1" dirty="0"/>
              <a:t>itemprop="genre"</a:t>
            </a:r>
            <a:r>
              <a:rPr lang="en-US" sz="3200" dirty="0"/>
              <a:t>&gt;</a:t>
            </a:r>
            <a:r>
              <a:rPr lang="ru-RU" sz="3200" dirty="0"/>
              <a:t>Фантастика&lt;/</a:t>
            </a:r>
            <a:r>
              <a:rPr lang="en-US" sz="3200" dirty="0"/>
              <a:t>span</a:t>
            </a:r>
            <a:r>
              <a:rPr lang="en-US" sz="3200" dirty="0" smtClean="0"/>
              <a:t>&gt;</a:t>
            </a:r>
          </a:p>
          <a:p>
            <a:r>
              <a:rPr lang="en-US" sz="3200" dirty="0" smtClean="0"/>
              <a:t> </a:t>
            </a:r>
            <a:r>
              <a:rPr lang="en-US" sz="3200" dirty="0"/>
              <a:t>&lt;a </a:t>
            </a:r>
            <a:r>
              <a:rPr lang="en-US" sz="3200" dirty="0" err="1"/>
              <a:t>href</a:t>
            </a:r>
            <a:r>
              <a:rPr lang="en-US" sz="3200" dirty="0"/>
              <a:t>="/../movies/avatar-theatrical-trailer.html" </a:t>
            </a:r>
            <a:endParaRPr lang="en-US" sz="3200" dirty="0" smtClean="0"/>
          </a:p>
          <a:p>
            <a:r>
              <a:rPr lang="en-US" sz="3200" dirty="0"/>
              <a:t> </a:t>
            </a:r>
            <a:r>
              <a:rPr lang="en-US" sz="3200" dirty="0" smtClean="0"/>
              <a:t>                    </a:t>
            </a:r>
            <a:r>
              <a:rPr lang="en-US" sz="3200" b="1" dirty="0" smtClean="0"/>
              <a:t>itemprop</a:t>
            </a:r>
            <a:r>
              <a:rPr lang="en-US" sz="3200" b="1" dirty="0"/>
              <a:t>="trailer"</a:t>
            </a:r>
            <a:r>
              <a:rPr lang="en-US" sz="3200" dirty="0"/>
              <a:t>&gt;</a:t>
            </a:r>
            <a:r>
              <a:rPr lang="ru-RU" sz="3200" dirty="0"/>
              <a:t>Трейлер&lt;/</a:t>
            </a:r>
            <a:r>
              <a:rPr lang="en-US" sz="3200" dirty="0"/>
              <a:t>a</a:t>
            </a:r>
            <a:r>
              <a:rPr lang="en-US" sz="3200" dirty="0" smtClean="0"/>
              <a:t>&gt;</a:t>
            </a:r>
          </a:p>
          <a:p>
            <a:r>
              <a:rPr lang="en-US" sz="3200" dirty="0" smtClean="0"/>
              <a:t> </a:t>
            </a:r>
            <a:r>
              <a:rPr lang="en-US" sz="3200" dirty="0"/>
              <a:t>&lt;/div</a:t>
            </a:r>
            <a:r>
              <a:rPr lang="en-US" sz="3200"/>
              <a:t>&gt; </a:t>
            </a:r>
            <a:r>
              <a:rPr lang="en-US" sz="3200" smtClean="0"/>
              <a:t> </a:t>
            </a:r>
            <a:endParaRPr lang="ru-RU" sz="3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dirty="0" smtClean="0"/>
              <a:t>Глобальные атрибуты</a:t>
            </a:r>
            <a:r>
              <a:rPr lang="en-US" dirty="0" smtClean="0"/>
              <a:t> (</a:t>
            </a:r>
            <a:r>
              <a:rPr lang="ru-RU" dirty="0" err="1"/>
              <a:t>Микроданные</a:t>
            </a:r>
            <a:r>
              <a:rPr lang="ru-RU" dirty="0"/>
              <a:t> 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21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1761693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2E3D4C"/>
                </a:solidFill>
                <a:latin typeface="Trebuchet MS" panose="020B0603020202020204" pitchFamily="34" charset="0"/>
              </a:rPr>
              <a:t>&lt;div </a:t>
            </a:r>
            <a:r>
              <a:rPr lang="en-US" sz="2200" dirty="0" err="1">
                <a:solidFill>
                  <a:srgbClr val="2E3D4C"/>
                </a:solidFill>
                <a:latin typeface="Trebuchet MS" panose="020B0603020202020204" pitchFamily="34" charset="0"/>
              </a:rPr>
              <a:t>itemscope</a:t>
            </a:r>
            <a:r>
              <a:rPr lang="en-US" sz="2200" dirty="0">
                <a:solidFill>
                  <a:srgbClr val="2E3D4C"/>
                </a:solidFill>
                <a:latin typeface="Trebuchet MS" panose="020B0603020202020204" pitchFamily="34" charset="0"/>
              </a:rPr>
              <a:t> </a:t>
            </a:r>
            <a:r>
              <a:rPr lang="en-US" sz="2200" dirty="0" err="1">
                <a:solidFill>
                  <a:srgbClr val="2E3D4C"/>
                </a:solidFill>
                <a:latin typeface="Trebuchet MS" panose="020B0603020202020204" pitchFamily="34" charset="0"/>
              </a:rPr>
              <a:t>itemtype</a:t>
            </a:r>
            <a:r>
              <a:rPr lang="en-US" sz="2200" dirty="0">
                <a:solidFill>
                  <a:srgbClr val="2E3D4C"/>
                </a:solidFill>
                <a:latin typeface="Trebuchet MS" panose="020B0603020202020204" pitchFamily="34" charset="0"/>
              </a:rPr>
              <a:t>="</a:t>
            </a:r>
            <a:r>
              <a:rPr lang="en-US" sz="2200" dirty="0">
                <a:solidFill>
                  <a:srgbClr val="F55505"/>
                </a:solidFill>
                <a:latin typeface="Arial" panose="020B0604020202020204" pitchFamily="34" charset="0"/>
              </a:rPr>
              <a:t>Http://data-vocabulary. org/Event/</a:t>
            </a:r>
            <a:r>
              <a:rPr lang="en-US" sz="2200" dirty="0">
                <a:solidFill>
                  <a:srgbClr val="2E3D4C"/>
                </a:solidFill>
                <a:latin typeface="Trebuchet MS" panose="020B0603020202020204" pitchFamily="34" charset="0"/>
              </a:rPr>
              <a:t>" &gt;</a:t>
            </a:r>
          </a:p>
          <a:p>
            <a:r>
              <a:rPr lang="en-US" sz="2200" dirty="0">
                <a:solidFill>
                  <a:srgbClr val="2E3D4C"/>
                </a:solidFill>
                <a:latin typeface="Trebuchet MS" panose="020B0603020202020204" pitchFamily="34" charset="0"/>
              </a:rPr>
              <a:t>&lt;h1 itemprop="summary"&gt;</a:t>
            </a:r>
          </a:p>
          <a:p>
            <a:r>
              <a:rPr lang="en-US" sz="2200" dirty="0">
                <a:solidFill>
                  <a:srgbClr val="2E3D4C"/>
                </a:solidFill>
                <a:latin typeface="Trebuchet MS" panose="020B0603020202020204" pitchFamily="34" charset="0"/>
              </a:rPr>
              <a:t>JOE BONAMASSA. </a:t>
            </a:r>
            <a:r>
              <a:rPr lang="ru-RU" sz="2200" dirty="0">
                <a:solidFill>
                  <a:srgbClr val="2E3D4C"/>
                </a:solidFill>
                <a:latin typeface="Trebuchet MS" panose="020B0603020202020204" pitchFamily="34" charset="0"/>
              </a:rPr>
              <a:t>Новый король блюза. Впервые в Санкт-Петербурге! &lt;/</a:t>
            </a:r>
            <a:r>
              <a:rPr lang="en-US" sz="2200" dirty="0">
                <a:solidFill>
                  <a:srgbClr val="2E3D4C"/>
                </a:solidFill>
                <a:latin typeface="Trebuchet MS" panose="020B0603020202020204" pitchFamily="34" charset="0"/>
              </a:rPr>
              <a:t>h1&gt;</a:t>
            </a:r>
          </a:p>
          <a:p>
            <a:r>
              <a:rPr lang="en-US" sz="2200" dirty="0">
                <a:solidFill>
                  <a:srgbClr val="2E3D4C"/>
                </a:solidFill>
                <a:latin typeface="Trebuchet MS" panose="020B0603020202020204" pitchFamily="34" charset="0"/>
              </a:rPr>
              <a:t>&lt;p&gt;</a:t>
            </a:r>
          </a:p>
          <a:p>
            <a:r>
              <a:rPr lang="en-US" sz="2200" dirty="0">
                <a:solidFill>
                  <a:srgbClr val="2E3D4C"/>
                </a:solidFill>
                <a:latin typeface="Trebuchet MS" panose="020B0603020202020204" pitchFamily="34" charset="0"/>
              </a:rPr>
              <a:t>&lt;</a:t>
            </a:r>
            <a:r>
              <a:rPr lang="en-US" sz="2200" dirty="0" err="1">
                <a:solidFill>
                  <a:srgbClr val="2E3D4C"/>
                </a:solidFill>
                <a:latin typeface="Trebuchet MS" panose="020B0603020202020204" pitchFamily="34" charset="0"/>
              </a:rPr>
              <a:t>img</a:t>
            </a:r>
            <a:r>
              <a:rPr lang="en-US" sz="2200" dirty="0">
                <a:solidFill>
                  <a:srgbClr val="2E3D4C"/>
                </a:solidFill>
                <a:latin typeface="Trebuchet MS" panose="020B0603020202020204" pitchFamily="34" charset="0"/>
              </a:rPr>
              <a:t> itemprop ="photo" </a:t>
            </a:r>
            <a:r>
              <a:rPr lang="en-US" sz="2200" dirty="0" err="1">
                <a:solidFill>
                  <a:srgbClr val="2E3D4C"/>
                </a:solidFill>
                <a:latin typeface="Trebuchet MS" panose="020B0603020202020204" pitchFamily="34" charset="0"/>
              </a:rPr>
              <a:t>src</a:t>
            </a:r>
            <a:r>
              <a:rPr lang="en-US" sz="2200" dirty="0">
                <a:solidFill>
                  <a:srgbClr val="2E3D4C"/>
                </a:solidFill>
                <a:latin typeface="Trebuchet MS" panose="020B0603020202020204" pitchFamily="34" charset="0"/>
              </a:rPr>
              <a:t>="joe. gif" alt="</a:t>
            </a:r>
            <a:r>
              <a:rPr lang="en-US" sz="2200" dirty="0" err="1">
                <a:solidFill>
                  <a:srgbClr val="2E3D4C"/>
                </a:solidFill>
                <a:latin typeface="Trebuchet MS" panose="020B0603020202020204" pitchFamily="34" charset="0"/>
              </a:rPr>
              <a:t>afisha</a:t>
            </a:r>
            <a:r>
              <a:rPr lang="en-US" sz="2200" dirty="0">
                <a:solidFill>
                  <a:srgbClr val="2E3D4C"/>
                </a:solidFill>
                <a:latin typeface="Trebuchet MS" panose="020B0603020202020204" pitchFamily="34" charset="0"/>
              </a:rPr>
              <a:t>"&gt;</a:t>
            </a:r>
          </a:p>
          <a:p>
            <a:r>
              <a:rPr lang="en-US" sz="2200" dirty="0">
                <a:solidFill>
                  <a:srgbClr val="2E3D4C"/>
                </a:solidFill>
                <a:latin typeface="Trebuchet MS" panose="020B0603020202020204" pitchFamily="34" charset="0"/>
              </a:rPr>
              <a:t>&lt;span itemprop="</a:t>
            </a:r>
            <a:r>
              <a:rPr lang="en-US" sz="2200" dirty="0" err="1">
                <a:solidFill>
                  <a:srgbClr val="2E3D4C"/>
                </a:solidFill>
                <a:latin typeface="Trebuchet MS" panose="020B0603020202020204" pitchFamily="34" charset="0"/>
              </a:rPr>
              <a:t>eventType</a:t>
            </a:r>
            <a:r>
              <a:rPr lang="en-US" sz="2200" dirty="0">
                <a:solidFill>
                  <a:srgbClr val="2E3D4C"/>
                </a:solidFill>
                <a:latin typeface="Trebuchet MS" panose="020B0603020202020204" pitchFamily="34" charset="0"/>
              </a:rPr>
              <a:t>"&gt;</a:t>
            </a:r>
            <a:r>
              <a:rPr lang="ru-RU" sz="2200" dirty="0">
                <a:solidFill>
                  <a:srgbClr val="2E3D4C"/>
                </a:solidFill>
                <a:latin typeface="Trebuchet MS" panose="020B0603020202020204" pitchFamily="34" charset="0"/>
              </a:rPr>
              <a:t>концерт&lt;/</a:t>
            </a:r>
            <a:r>
              <a:rPr lang="en-US" sz="2200" dirty="0">
                <a:solidFill>
                  <a:srgbClr val="2E3D4C"/>
                </a:solidFill>
                <a:latin typeface="Trebuchet MS" panose="020B0603020202020204" pitchFamily="34" charset="0"/>
              </a:rPr>
              <a:t>span&gt;</a:t>
            </a:r>
          </a:p>
          <a:p>
            <a:r>
              <a:rPr lang="en-US" sz="2200" dirty="0">
                <a:solidFill>
                  <a:srgbClr val="2E3D4C"/>
                </a:solidFill>
                <a:latin typeface="Trebuchet MS" panose="020B0603020202020204" pitchFamily="34" charset="0"/>
              </a:rPr>
              <a:t>&lt;time itemprop="</a:t>
            </a:r>
            <a:r>
              <a:rPr lang="en-US" sz="2200" dirty="0" err="1">
                <a:solidFill>
                  <a:srgbClr val="2E3D4C"/>
                </a:solidFill>
                <a:latin typeface="Trebuchet MS" panose="020B0603020202020204" pitchFamily="34" charset="0"/>
              </a:rPr>
              <a:t>startDate</a:t>
            </a:r>
            <a:r>
              <a:rPr lang="en-US" sz="2200" dirty="0">
                <a:solidFill>
                  <a:srgbClr val="2E3D4C"/>
                </a:solidFill>
                <a:latin typeface="Trebuchet MS" panose="020B0603020202020204" pitchFamily="34" charset="0"/>
              </a:rPr>
              <a:t>" </a:t>
            </a:r>
            <a:r>
              <a:rPr lang="en-US" sz="2200" dirty="0" err="1">
                <a:solidFill>
                  <a:srgbClr val="2E3D4C"/>
                </a:solidFill>
                <a:latin typeface="Trebuchet MS" panose="020B0603020202020204" pitchFamily="34" charset="0"/>
              </a:rPr>
              <a:t>datetime</a:t>
            </a:r>
            <a:r>
              <a:rPr lang="en-US" sz="2200" dirty="0">
                <a:solidFill>
                  <a:srgbClr val="2E3D4C"/>
                </a:solidFill>
                <a:latin typeface="Trebuchet MS" panose="020B0603020202020204" pitchFamily="34" charset="0"/>
              </a:rPr>
              <a:t>="2012-03-14T19:00-08: 00"&gt;</a:t>
            </a:r>
          </a:p>
          <a:p>
            <a:r>
              <a:rPr lang="en-US" sz="2200" dirty="0">
                <a:solidFill>
                  <a:srgbClr val="2E3D4C"/>
                </a:solidFill>
                <a:latin typeface="Trebuchet MS" panose="020B0603020202020204" pitchFamily="34" charset="0"/>
              </a:rPr>
              <a:t>14 </a:t>
            </a:r>
            <a:r>
              <a:rPr lang="ru-RU" sz="2200" dirty="0">
                <a:solidFill>
                  <a:srgbClr val="2E3D4C"/>
                </a:solidFill>
                <a:latin typeface="Trebuchet MS" panose="020B0603020202020204" pitchFamily="34" charset="0"/>
              </a:rPr>
              <a:t>марта </a:t>
            </a:r>
            <a:r>
              <a:rPr lang="ru-RU" sz="2200" dirty="0" smtClean="0">
                <a:solidFill>
                  <a:srgbClr val="2E3D4C"/>
                </a:solidFill>
                <a:latin typeface="Trebuchet MS" panose="020B0603020202020204" pitchFamily="34" charset="0"/>
              </a:rPr>
              <a:t>2020 </a:t>
            </a:r>
            <a:r>
              <a:rPr lang="ru-RU" sz="2200" dirty="0">
                <a:solidFill>
                  <a:srgbClr val="2E3D4C"/>
                </a:solidFill>
                <a:latin typeface="Trebuchet MS" panose="020B0603020202020204" pitchFamily="34" charset="0"/>
              </a:rPr>
              <a:t>г Начало концерта: 19.00</a:t>
            </a:r>
          </a:p>
          <a:p>
            <a:r>
              <a:rPr lang="ru-RU" sz="2200" dirty="0">
                <a:solidFill>
                  <a:srgbClr val="2E3D4C"/>
                </a:solidFill>
                <a:latin typeface="Trebuchet MS" panose="020B0603020202020204" pitchFamily="34" charset="0"/>
              </a:rPr>
              <a:t>&lt;/</a:t>
            </a:r>
            <a:r>
              <a:rPr lang="en-US" sz="2200" dirty="0">
                <a:solidFill>
                  <a:srgbClr val="2E3D4C"/>
                </a:solidFill>
                <a:latin typeface="Trebuchet MS" panose="020B0603020202020204" pitchFamily="34" charset="0"/>
              </a:rPr>
              <a:t>time&gt;</a:t>
            </a:r>
          </a:p>
          <a:p>
            <a:r>
              <a:rPr lang="en-US" sz="2200" dirty="0">
                <a:solidFill>
                  <a:srgbClr val="2E3D4C"/>
                </a:solidFill>
                <a:latin typeface="Trebuchet MS" panose="020B0603020202020204" pitchFamily="34" charset="0"/>
              </a:rPr>
              <a:t>&lt;span itemprop="location"&gt;</a:t>
            </a:r>
          </a:p>
          <a:p>
            <a:r>
              <a:rPr lang="ru-RU" sz="2200" dirty="0">
                <a:solidFill>
                  <a:srgbClr val="2E3D4C"/>
                </a:solidFill>
                <a:latin typeface="Trebuchet MS" panose="020B0603020202020204" pitchFamily="34" charset="0"/>
              </a:rPr>
              <a:t>Санкт-Петербург (ДК им. Горького) пл. Стачек, д. 4.</a:t>
            </a:r>
          </a:p>
          <a:p>
            <a:r>
              <a:rPr lang="ru-RU" sz="2200" dirty="0">
                <a:solidFill>
                  <a:srgbClr val="2E3D4C"/>
                </a:solidFill>
                <a:latin typeface="Trebuchet MS" panose="020B0603020202020204" pitchFamily="34" charset="0"/>
              </a:rPr>
              <a:t>&lt;/</a:t>
            </a:r>
            <a:r>
              <a:rPr lang="en-US" sz="2200" dirty="0">
                <a:solidFill>
                  <a:srgbClr val="2E3D4C"/>
                </a:solidFill>
                <a:latin typeface="Trebuchet MS" panose="020B0603020202020204" pitchFamily="34" charset="0"/>
              </a:rPr>
              <a:t>span&gt;</a:t>
            </a:r>
          </a:p>
          <a:p>
            <a:r>
              <a:rPr lang="en-US" sz="2200" dirty="0">
                <a:solidFill>
                  <a:srgbClr val="2E3D4C"/>
                </a:solidFill>
                <a:latin typeface="Trebuchet MS" panose="020B0603020202020204" pitchFamily="34" charset="0"/>
              </a:rPr>
              <a:t>&lt;a itemprop="tickets" </a:t>
            </a:r>
            <a:r>
              <a:rPr lang="en-US" sz="2200" dirty="0" err="1">
                <a:solidFill>
                  <a:srgbClr val="2E3D4C"/>
                </a:solidFill>
                <a:latin typeface="Trebuchet MS" panose="020B0603020202020204" pitchFamily="34" charset="0"/>
              </a:rPr>
              <a:t>href</a:t>
            </a:r>
            <a:r>
              <a:rPr lang="en-US" sz="2200" dirty="0">
                <a:solidFill>
                  <a:srgbClr val="2E3D4C"/>
                </a:solidFill>
                <a:latin typeface="Trebuchet MS" panose="020B0603020202020204" pitchFamily="34" charset="0"/>
              </a:rPr>
              <a:t>="</a:t>
            </a:r>
            <a:r>
              <a:rPr lang="en-US" sz="2200" dirty="0">
                <a:solidFill>
                  <a:srgbClr val="F55505"/>
                </a:solidFill>
                <a:latin typeface="Arial" panose="020B0604020202020204" pitchFamily="34" charset="0"/>
              </a:rPr>
              <a:t>Http://www. </a:t>
            </a:r>
            <a:r>
              <a:rPr lang="en-US" sz="2200" dirty="0" err="1">
                <a:solidFill>
                  <a:srgbClr val="F55505"/>
                </a:solidFill>
                <a:latin typeface="Arial" panose="020B0604020202020204" pitchFamily="34" charset="0"/>
              </a:rPr>
              <a:t>gorkogo</a:t>
            </a:r>
            <a:r>
              <a:rPr lang="en-US" sz="2200" dirty="0">
                <a:solidFill>
                  <a:srgbClr val="F55505"/>
                </a:solidFill>
                <a:latin typeface="Arial" panose="020B0604020202020204" pitchFamily="34" charset="0"/>
              </a:rPr>
              <a:t>. </a:t>
            </a:r>
            <a:r>
              <a:rPr lang="en-US" sz="2200" dirty="0" err="1">
                <a:solidFill>
                  <a:srgbClr val="F55505"/>
                </a:solidFill>
                <a:latin typeface="Arial" panose="020B0604020202020204" pitchFamily="34" charset="0"/>
              </a:rPr>
              <a:t>spb</a:t>
            </a:r>
            <a:r>
              <a:rPr lang="en-US" sz="2200" dirty="0">
                <a:solidFill>
                  <a:srgbClr val="F55505"/>
                </a:solidFill>
                <a:latin typeface="Arial" panose="020B0604020202020204" pitchFamily="34" charset="0"/>
              </a:rPr>
              <a:t>. </a:t>
            </a:r>
            <a:r>
              <a:rPr lang="en-US" sz="2200" dirty="0" err="1">
                <a:solidFill>
                  <a:srgbClr val="F55505"/>
                </a:solidFill>
                <a:latin typeface="Arial" panose="020B0604020202020204" pitchFamily="34" charset="0"/>
              </a:rPr>
              <a:t>ru</a:t>
            </a:r>
            <a:r>
              <a:rPr lang="en-US" sz="2200" dirty="0">
                <a:solidFill>
                  <a:srgbClr val="F55505"/>
                </a:solidFill>
                <a:latin typeface="Arial" panose="020B0604020202020204" pitchFamily="34" charset="0"/>
              </a:rPr>
              <a:t>/</a:t>
            </a:r>
            <a:r>
              <a:rPr lang="en-US" sz="2200" dirty="0">
                <a:solidFill>
                  <a:srgbClr val="2E3D4C"/>
                </a:solidFill>
                <a:latin typeface="Trebuchet MS" panose="020B0603020202020204" pitchFamily="34" charset="0"/>
              </a:rPr>
              <a:t>" &gt;</a:t>
            </a:r>
          </a:p>
          <a:p>
            <a:r>
              <a:rPr lang="ru-RU" sz="2200" dirty="0">
                <a:solidFill>
                  <a:srgbClr val="2E3D4C"/>
                </a:solidFill>
                <a:latin typeface="Trebuchet MS" panose="020B0603020202020204" pitchFamily="34" charset="0"/>
              </a:rPr>
              <a:t>Билеты в кассах ДК &lt;/</a:t>
            </a:r>
            <a:r>
              <a:rPr lang="en-US" sz="2200" dirty="0">
                <a:solidFill>
                  <a:srgbClr val="2E3D4C"/>
                </a:solidFill>
                <a:latin typeface="Trebuchet MS" panose="020B0603020202020204" pitchFamily="34" charset="0"/>
              </a:rPr>
              <a:t>a&gt;</a:t>
            </a:r>
          </a:p>
          <a:p>
            <a:r>
              <a:rPr lang="en-US" sz="2200" dirty="0">
                <a:solidFill>
                  <a:srgbClr val="2E3D4C"/>
                </a:solidFill>
                <a:latin typeface="Trebuchet MS" panose="020B0603020202020204" pitchFamily="34" charset="0"/>
              </a:rPr>
              <a:t>&lt;/p&gt;</a:t>
            </a:r>
          </a:p>
          <a:p>
            <a:r>
              <a:rPr lang="en-US" sz="2200" dirty="0">
                <a:solidFill>
                  <a:srgbClr val="2E3D4C"/>
                </a:solidFill>
                <a:latin typeface="Trebuchet MS" panose="020B0603020202020204" pitchFamily="34" charset="0"/>
              </a:rPr>
              <a:t>&lt;/div&gt;</a:t>
            </a:r>
            <a:endParaRPr lang="en-US" sz="2200" b="0" i="0" dirty="0">
              <a:solidFill>
                <a:srgbClr val="2E3D4C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720" y="5737344"/>
            <a:ext cx="59167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E3D4C"/>
                </a:solidFill>
                <a:latin typeface="Trebuchet MS" panose="020B0603020202020204" pitchFamily="34" charset="0"/>
              </a:rPr>
              <a:t>с помощью атрибута </a:t>
            </a:r>
            <a:r>
              <a:rPr lang="ru-RU" dirty="0" err="1">
                <a:solidFill>
                  <a:srgbClr val="2E3D4C"/>
                </a:solidFill>
                <a:latin typeface="Trebuchet MS" panose="020B0603020202020204" pitchFamily="34" charset="0"/>
              </a:rPr>
              <a:t>itemprop</a:t>
            </a:r>
            <a:r>
              <a:rPr lang="ru-RU" dirty="0">
                <a:solidFill>
                  <a:srgbClr val="2E3D4C"/>
                </a:solidFill>
                <a:latin typeface="Trebuchet MS" panose="020B0603020202020204" pitchFamily="34" charset="0"/>
              </a:rPr>
              <a:t> мы расставляем лексемы из нашего словаря, которые будут ключами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687669" y="5376697"/>
            <a:ext cx="54326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E3D4C"/>
                </a:solidFill>
                <a:latin typeface="Trebuchet MS" panose="020B0603020202020204" pitchFamily="34" charset="0"/>
              </a:rPr>
              <a:t>”summary”=&gt;”JOE BONAMASSA. </a:t>
            </a:r>
            <a:r>
              <a:rPr lang="ru-RU" dirty="0">
                <a:solidFill>
                  <a:srgbClr val="2E3D4C"/>
                </a:solidFill>
                <a:latin typeface="Trebuchet MS" panose="020B0603020202020204" pitchFamily="34" charset="0"/>
              </a:rPr>
              <a:t>Новый </a:t>
            </a:r>
            <a:r>
              <a:rPr lang="ru-RU" dirty="0" smtClean="0">
                <a:solidFill>
                  <a:srgbClr val="2E3D4C"/>
                </a:solidFill>
                <a:latin typeface="Trebuchet MS" panose="020B0603020202020204" pitchFamily="34" charset="0"/>
              </a:rPr>
              <a:t>король</a:t>
            </a:r>
            <a:r>
              <a:rPr lang="en-US" dirty="0" smtClean="0">
                <a:solidFill>
                  <a:srgbClr val="2E3D4C"/>
                </a:solidFill>
                <a:latin typeface="Trebuchet MS" panose="020B0603020202020204" pitchFamily="34" charset="0"/>
              </a:rPr>
              <a:t>”,</a:t>
            </a:r>
            <a:endParaRPr lang="ru-RU" dirty="0">
              <a:solidFill>
                <a:srgbClr val="2E3D4C"/>
              </a:solidFill>
              <a:latin typeface="Trebuchet MS" panose="020B0603020202020204" pitchFamily="34" charset="0"/>
            </a:endParaRPr>
          </a:p>
          <a:p>
            <a:r>
              <a:rPr lang="ru-RU" dirty="0">
                <a:solidFill>
                  <a:srgbClr val="2E3D4C"/>
                </a:solidFill>
                <a:latin typeface="Trebuchet MS" panose="020B0603020202020204" pitchFamily="34" charset="0"/>
              </a:rPr>
              <a:t>”</a:t>
            </a:r>
            <a:r>
              <a:rPr lang="en-US" dirty="0">
                <a:solidFill>
                  <a:srgbClr val="2E3D4C"/>
                </a:solidFill>
                <a:latin typeface="Trebuchet MS" panose="020B0603020202020204" pitchFamily="34" charset="0"/>
              </a:rPr>
              <a:t>photo”=&gt;”joe. gif”,</a:t>
            </a:r>
          </a:p>
          <a:p>
            <a:r>
              <a:rPr lang="en-US" dirty="0">
                <a:solidFill>
                  <a:srgbClr val="2E3D4C"/>
                </a:solidFill>
                <a:latin typeface="Trebuchet MS" panose="020B0603020202020204" pitchFamily="34" charset="0"/>
              </a:rPr>
              <a:t>”</a:t>
            </a:r>
            <a:r>
              <a:rPr lang="en-US" dirty="0" err="1">
                <a:solidFill>
                  <a:srgbClr val="2E3D4C"/>
                </a:solidFill>
                <a:latin typeface="Trebuchet MS" panose="020B0603020202020204" pitchFamily="34" charset="0"/>
              </a:rPr>
              <a:t>eventType</a:t>
            </a:r>
            <a:r>
              <a:rPr lang="en-US" dirty="0">
                <a:solidFill>
                  <a:srgbClr val="2E3D4C"/>
                </a:solidFill>
                <a:latin typeface="Trebuchet MS" panose="020B0603020202020204" pitchFamily="34" charset="0"/>
              </a:rPr>
              <a:t>”=&gt;”</a:t>
            </a:r>
            <a:r>
              <a:rPr lang="ru-RU" dirty="0">
                <a:solidFill>
                  <a:srgbClr val="2E3D4C"/>
                </a:solidFill>
                <a:latin typeface="Trebuchet MS" panose="020B0603020202020204" pitchFamily="34" charset="0"/>
              </a:rPr>
              <a:t>концерт”,</a:t>
            </a:r>
            <a:endParaRPr lang="ru-RU" b="0" i="0" dirty="0">
              <a:solidFill>
                <a:srgbClr val="2E3D4C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47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Глобальные атрибуты </a:t>
            </a:r>
            <a:r>
              <a:rPr lang="ru-RU" dirty="0"/>
              <a:t>событий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68195"/>
          </a:xfrm>
        </p:spPr>
        <p:txBody>
          <a:bodyPr>
            <a:normAutofit/>
          </a:bodyPr>
          <a:lstStyle/>
          <a:p>
            <a:r>
              <a:rPr lang="ru-RU" sz="3200" i="1" dirty="0"/>
              <a:t>События</a:t>
            </a:r>
            <a:r>
              <a:rPr lang="ru-RU" sz="3200" dirty="0"/>
              <a:t> </a:t>
            </a:r>
            <a:r>
              <a:rPr lang="ru-RU" sz="3200" dirty="0" smtClean="0"/>
              <a:t>– это </a:t>
            </a:r>
            <a:r>
              <a:rPr lang="ru-RU" sz="3200" dirty="0"/>
              <a:t>специальные глобальные атрибуты, используемые в тегах для вызова </a:t>
            </a:r>
            <a:r>
              <a:rPr lang="ru-RU" sz="3200" i="1" dirty="0"/>
              <a:t>обработчиков событий</a:t>
            </a:r>
            <a:r>
              <a:rPr lang="ru-RU" sz="3200" dirty="0"/>
              <a:t>, </a:t>
            </a:r>
            <a:r>
              <a:rPr lang="ru-RU" sz="3200" dirty="0" smtClean="0"/>
              <a:t>когда происходит </a:t>
            </a:r>
            <a:r>
              <a:rPr lang="ru-RU" sz="3200" dirty="0"/>
              <a:t>какое-либо действие</a:t>
            </a:r>
            <a:r>
              <a:rPr lang="ru-RU" sz="3200" dirty="0" smtClean="0"/>
              <a:t>.</a:t>
            </a:r>
          </a:p>
          <a:p>
            <a:endParaRPr lang="ru-RU" sz="3200" dirty="0"/>
          </a:p>
          <a:p>
            <a:r>
              <a:rPr lang="ru-RU" sz="3200" dirty="0" smtClean="0"/>
              <a:t>Хотя события относятся к глобальным атрибутам, реально генерируемые события зависят от элемента.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3661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Глобальные атрибуты событий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096963" y="1846263"/>
          <a:ext cx="10058716" cy="4398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46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1467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51467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1467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38376"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None/>
                        <a:tabLst>
                          <a:tab pos="457200" algn="l"/>
                        </a:tabLst>
                      </a:pPr>
                      <a:r>
                        <a:rPr lang="en-US" sz="2000" kern="1200" spc="-5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onabort</a:t>
                      </a:r>
                      <a:endParaRPr lang="en-US" sz="2000" kern="1200" spc="-5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None/>
                        <a:tabLst>
                          <a:tab pos="457200" algn="l"/>
                        </a:tabLst>
                      </a:pPr>
                      <a:r>
                        <a:rPr lang="en-US" sz="2000" kern="1200" spc="-5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onfocus</a:t>
                      </a:r>
                      <a:endParaRPr lang="en-US" sz="2000" kern="1200" spc="-5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None/>
                        <a:tabLst>
                          <a:tab pos="457200" algn="l"/>
                        </a:tabLst>
                      </a:pPr>
                      <a:r>
                        <a:rPr lang="en-US" sz="2000" kern="1200" spc="-5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onmousemove</a:t>
                      </a:r>
                      <a:endParaRPr lang="en-US" sz="2000" kern="1200" spc="-5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None/>
                        <a:tabLst>
                          <a:tab pos="457200" algn="l"/>
                        </a:tabLst>
                      </a:pPr>
                      <a:r>
                        <a:rPr lang="en-US" sz="2000" kern="1200" spc="-5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onseeked</a:t>
                      </a:r>
                      <a:endParaRPr lang="en-US" sz="2000" kern="1200" spc="-5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8376"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None/>
                        <a:tabLst>
                          <a:tab pos="457200" algn="l"/>
                        </a:tabLst>
                      </a:pPr>
                      <a:r>
                        <a:rPr lang="en-US" sz="2000" kern="1200" spc="-5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onblur</a:t>
                      </a:r>
                      <a:endParaRPr lang="en-US" sz="2000" kern="1200" spc="-5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None/>
                        <a:tabLst>
                          <a:tab pos="457200" algn="l"/>
                        </a:tabLst>
                      </a:pPr>
                      <a:r>
                        <a:rPr lang="en-US" sz="2000" kern="1200" spc="-5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oninput</a:t>
                      </a:r>
                      <a:endParaRPr lang="en-US" sz="2000" kern="1200" spc="-5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None/>
                        <a:tabLst>
                          <a:tab pos="457200" algn="l"/>
                        </a:tabLst>
                      </a:pPr>
                      <a:r>
                        <a:rPr lang="en-US" sz="2000" kern="1200" spc="-5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onmouseout</a:t>
                      </a:r>
                      <a:endParaRPr lang="en-US" sz="2000" kern="1200" spc="-5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None/>
                        <a:tabLst>
                          <a:tab pos="457200" algn="l"/>
                        </a:tabLst>
                      </a:pPr>
                      <a:r>
                        <a:rPr lang="en-US" sz="2000" kern="1200" spc="-5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onseeking</a:t>
                      </a:r>
                      <a:endParaRPr lang="en-US" sz="2000" kern="1200" spc="-5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8376"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None/>
                        <a:tabLst>
                          <a:tab pos="457200" algn="l"/>
                        </a:tabLst>
                      </a:pPr>
                      <a:r>
                        <a:rPr lang="en-US" sz="2000" kern="1200" spc="-5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oncancel</a:t>
                      </a:r>
                      <a:endParaRPr lang="en-US" sz="2000" kern="1200" spc="-5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None/>
                        <a:tabLst>
                          <a:tab pos="457200" algn="l"/>
                        </a:tabLst>
                      </a:pPr>
                      <a:r>
                        <a:rPr lang="en-US" sz="2000" kern="1200" spc="-5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oninvalid</a:t>
                      </a:r>
                      <a:endParaRPr lang="en-US" sz="2000" kern="1200" spc="-5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None/>
                        <a:tabLst>
                          <a:tab pos="457200" algn="l"/>
                        </a:tabLst>
                      </a:pPr>
                      <a:r>
                        <a:rPr lang="en-US" sz="2000" kern="1200" spc="-5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onmouseover</a:t>
                      </a:r>
                      <a:endParaRPr lang="en-US" sz="2000" kern="1200" spc="-5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None/>
                        <a:tabLst>
                          <a:tab pos="457200" algn="l"/>
                        </a:tabLst>
                      </a:pPr>
                      <a:r>
                        <a:rPr lang="en-US" sz="2000" kern="1200" spc="-5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onselect</a:t>
                      </a:r>
                      <a:endParaRPr lang="en-US" sz="2000" kern="1200" spc="-5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8376"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None/>
                        <a:tabLst>
                          <a:tab pos="457200" algn="l"/>
                        </a:tabLst>
                      </a:pPr>
                      <a:r>
                        <a:rPr lang="en-US" sz="2000" kern="1200" spc="-5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oncanplay</a:t>
                      </a:r>
                      <a:endParaRPr lang="en-US" sz="2000" kern="1200" spc="-5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None/>
                        <a:tabLst>
                          <a:tab pos="457200" algn="l"/>
                        </a:tabLst>
                      </a:pPr>
                      <a:r>
                        <a:rPr lang="en-US" sz="2000" kern="1200" spc="-5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onkeydown</a:t>
                      </a:r>
                      <a:endParaRPr lang="en-US" sz="2000" kern="1200" spc="-5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None/>
                        <a:tabLst>
                          <a:tab pos="457200" algn="l"/>
                        </a:tabLst>
                      </a:pPr>
                      <a:r>
                        <a:rPr lang="en-US" sz="2000" kern="1200" spc="-5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onmouseup</a:t>
                      </a:r>
                      <a:endParaRPr lang="en-US" sz="2000" kern="1200" spc="-5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None/>
                        <a:tabLst>
                          <a:tab pos="457200" algn="l"/>
                        </a:tabLst>
                      </a:pPr>
                      <a:r>
                        <a:rPr lang="en-US" sz="2000" kern="1200" spc="-5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onshow</a:t>
                      </a:r>
                      <a:endParaRPr lang="en-US" sz="2000" kern="1200" spc="-5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8376"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None/>
                        <a:tabLst>
                          <a:tab pos="457200" algn="l"/>
                        </a:tabLst>
                      </a:pPr>
                      <a:r>
                        <a:rPr lang="en-US" sz="2000" kern="1200" spc="-5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oncanplaythrough</a:t>
                      </a:r>
                      <a:endParaRPr lang="en-US" sz="2000" kern="1200" spc="-5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None/>
                        <a:tabLst>
                          <a:tab pos="457200" algn="l"/>
                        </a:tabLst>
                      </a:pPr>
                      <a:r>
                        <a:rPr lang="en-US" sz="2000" kern="1200" spc="-5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onkeypress</a:t>
                      </a:r>
                      <a:endParaRPr lang="en-US" sz="2000" kern="1200" spc="-5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None/>
                        <a:tabLst>
                          <a:tab pos="457200" algn="l"/>
                        </a:tabLst>
                      </a:pPr>
                      <a:r>
                        <a:rPr lang="en-US" sz="2000" kern="1200" spc="-5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onmousewheel</a:t>
                      </a:r>
                      <a:endParaRPr lang="en-US" sz="2000" kern="1200" spc="-5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None/>
                        <a:tabLst>
                          <a:tab pos="457200" algn="l"/>
                        </a:tabLst>
                      </a:pPr>
                      <a:r>
                        <a:rPr lang="en-US" sz="2000" kern="1200" spc="-5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onstalled</a:t>
                      </a:r>
                      <a:endParaRPr lang="en-US" sz="2000" kern="1200" spc="-5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8376"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None/>
                        <a:tabLst>
                          <a:tab pos="457200" algn="l"/>
                        </a:tabLst>
                      </a:pPr>
                      <a:r>
                        <a:rPr lang="en-US" sz="2000" kern="1200" spc="-5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onchange</a:t>
                      </a:r>
                      <a:endParaRPr lang="en-US" sz="2000" kern="1200" spc="-5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None/>
                        <a:tabLst>
                          <a:tab pos="457200" algn="l"/>
                        </a:tabLst>
                      </a:pPr>
                      <a:r>
                        <a:rPr lang="en-US" sz="2000" kern="1200" spc="-5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onkeyup</a:t>
                      </a:r>
                      <a:endParaRPr lang="en-US" sz="2000" kern="1200" spc="-5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None/>
                        <a:tabLst>
                          <a:tab pos="457200" algn="l"/>
                        </a:tabLst>
                      </a:pPr>
                      <a:r>
                        <a:rPr lang="en-US" sz="2000" kern="1200" spc="-5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onpause</a:t>
                      </a:r>
                      <a:endParaRPr lang="en-US" sz="2000" kern="1200" spc="-5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None/>
                        <a:tabLst>
                          <a:tab pos="457200" algn="l"/>
                        </a:tabLst>
                      </a:pPr>
                      <a:r>
                        <a:rPr lang="en-US" sz="2000" kern="1200" spc="-5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onsubmit</a:t>
                      </a:r>
                      <a:endParaRPr lang="en-US" sz="2000" kern="1200" spc="-5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38376"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None/>
                        <a:tabLst>
                          <a:tab pos="457200" algn="l"/>
                        </a:tabLst>
                      </a:pPr>
                      <a:r>
                        <a:rPr lang="en-US" sz="2000" kern="1200" spc="-5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onclick</a:t>
                      </a:r>
                      <a:endParaRPr lang="en-US" sz="2000" kern="1200" spc="-5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None/>
                        <a:tabLst>
                          <a:tab pos="457200" algn="l"/>
                        </a:tabLst>
                      </a:pPr>
                      <a:r>
                        <a:rPr lang="en-US" sz="2000" kern="1200" spc="-5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onload</a:t>
                      </a:r>
                      <a:endParaRPr lang="en-US" sz="2000" kern="1200" spc="-5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None/>
                        <a:tabLst>
                          <a:tab pos="457200" algn="l"/>
                        </a:tabLst>
                      </a:pPr>
                      <a:r>
                        <a:rPr lang="en-US" sz="2000" kern="1200" spc="-5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onplay</a:t>
                      </a:r>
                      <a:endParaRPr lang="en-US" sz="2000" kern="1200" spc="-5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None/>
                        <a:tabLst>
                          <a:tab pos="457200" algn="l"/>
                        </a:tabLst>
                      </a:pPr>
                      <a:r>
                        <a:rPr lang="en-US" sz="2000" kern="1200" spc="-5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onsuspend</a:t>
                      </a:r>
                      <a:endParaRPr lang="en-US" sz="2000" kern="1200" spc="-5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38376"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None/>
                        <a:tabLst>
                          <a:tab pos="457200" algn="l"/>
                        </a:tabLst>
                      </a:pPr>
                      <a:r>
                        <a:rPr lang="en-US" sz="2000" kern="1200" spc="-5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oncuechange</a:t>
                      </a:r>
                      <a:endParaRPr lang="en-US" sz="2000" kern="1200" spc="-5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None/>
                        <a:tabLst>
                          <a:tab pos="457200" algn="l"/>
                        </a:tabLst>
                      </a:pPr>
                      <a:r>
                        <a:rPr lang="en-US" sz="2000" kern="1200" spc="-5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onloadeddata</a:t>
                      </a:r>
                      <a:endParaRPr lang="en-US" sz="2000" kern="1200" spc="-5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None/>
                        <a:tabLst>
                          <a:tab pos="457200" algn="l"/>
                        </a:tabLst>
                      </a:pPr>
                      <a:r>
                        <a:rPr lang="en-US" sz="2000" kern="1200" spc="-5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onplaying</a:t>
                      </a:r>
                      <a:endParaRPr lang="en-US" sz="2000" kern="1200" spc="-5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None/>
                        <a:tabLst>
                          <a:tab pos="457200" algn="l"/>
                        </a:tabLst>
                      </a:pPr>
                      <a:r>
                        <a:rPr lang="en-US" sz="2000" kern="1200" spc="-5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ontimeupdate</a:t>
                      </a:r>
                      <a:endParaRPr lang="en-US" sz="2000" kern="1200" spc="-5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38376"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None/>
                        <a:tabLst>
                          <a:tab pos="457200" algn="l"/>
                        </a:tabLst>
                      </a:pPr>
                      <a:r>
                        <a:rPr lang="en-US" sz="2000" kern="1200" spc="-5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ondblclick</a:t>
                      </a:r>
                      <a:endParaRPr lang="en-US" sz="2000" kern="1200" spc="-5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None/>
                        <a:tabLst>
                          <a:tab pos="457200" algn="l"/>
                        </a:tabLst>
                      </a:pPr>
                      <a:r>
                        <a:rPr lang="en-US" sz="2000" kern="1200" spc="-5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onloadedmetadata</a:t>
                      </a:r>
                      <a:endParaRPr lang="en-US" sz="2000" kern="1200" spc="-5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None/>
                        <a:tabLst>
                          <a:tab pos="457200" algn="l"/>
                        </a:tabLst>
                      </a:pPr>
                      <a:r>
                        <a:rPr lang="en-US" sz="2000" kern="1200" spc="-5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onprogress</a:t>
                      </a:r>
                      <a:endParaRPr lang="en-US" sz="2000" kern="1200" spc="-5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None/>
                        <a:tabLst>
                          <a:tab pos="457200" algn="l"/>
                        </a:tabLst>
                      </a:pPr>
                      <a:r>
                        <a:rPr lang="en-US" sz="2000" kern="1200" spc="-5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ontoggle</a:t>
                      </a:r>
                      <a:endParaRPr lang="en-US" sz="2000" kern="1200" spc="-5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38376"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None/>
                        <a:tabLst>
                          <a:tab pos="457200" algn="l"/>
                        </a:tabLst>
                      </a:pPr>
                      <a:r>
                        <a:rPr lang="en-US" sz="2000" kern="1200" spc="-5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ondurationchange</a:t>
                      </a:r>
                      <a:endParaRPr lang="en-US" sz="2000" kern="1200" spc="-5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None/>
                        <a:tabLst>
                          <a:tab pos="457200" algn="l"/>
                        </a:tabLst>
                      </a:pPr>
                      <a:r>
                        <a:rPr lang="en-US" sz="2000" kern="1200" spc="-5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onloadstart</a:t>
                      </a:r>
                      <a:endParaRPr lang="en-US" sz="2000" kern="1200" spc="-5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None/>
                        <a:tabLst>
                          <a:tab pos="457200" algn="l"/>
                        </a:tabLst>
                      </a:pPr>
                      <a:r>
                        <a:rPr lang="en-US" sz="2000" kern="1200" spc="-5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onratechange</a:t>
                      </a:r>
                      <a:endParaRPr lang="en-US" sz="2000" kern="1200" spc="-5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None/>
                        <a:tabLst>
                          <a:tab pos="457200" algn="l"/>
                        </a:tabLst>
                      </a:pPr>
                      <a:r>
                        <a:rPr lang="en-US" sz="2000" kern="1200" spc="-5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onvolumechange</a:t>
                      </a:r>
                      <a:endParaRPr lang="en-US" sz="2000" kern="1200" spc="-5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38376"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None/>
                        <a:tabLst>
                          <a:tab pos="457200" algn="l"/>
                        </a:tabLst>
                      </a:pPr>
                      <a:r>
                        <a:rPr lang="en-US" sz="2000" kern="1200" spc="-5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onemptied</a:t>
                      </a:r>
                      <a:endParaRPr lang="en-US" sz="2000" kern="1200" spc="-5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None/>
                        <a:tabLst>
                          <a:tab pos="457200" algn="l"/>
                        </a:tabLst>
                      </a:pPr>
                      <a:r>
                        <a:rPr lang="en-US" sz="2000" kern="1200" spc="-5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onmousedown</a:t>
                      </a:r>
                      <a:endParaRPr lang="en-US" sz="2000" kern="1200" spc="-5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None/>
                        <a:tabLst>
                          <a:tab pos="457200" algn="l"/>
                        </a:tabLst>
                      </a:pPr>
                      <a:r>
                        <a:rPr lang="en-US" sz="2000" kern="1200" spc="-5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onreset</a:t>
                      </a:r>
                      <a:endParaRPr lang="en-US" sz="2000" kern="1200" spc="-5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None/>
                        <a:tabLst>
                          <a:tab pos="457200" algn="l"/>
                        </a:tabLst>
                      </a:pPr>
                      <a:r>
                        <a:rPr lang="en-US" sz="2000" kern="1200" spc="-5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onwaiting</a:t>
                      </a:r>
                      <a:endParaRPr lang="en-US" sz="2000" kern="1200" spc="-5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38376"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None/>
                        <a:tabLst>
                          <a:tab pos="457200" algn="l"/>
                        </a:tabLst>
                      </a:pPr>
                      <a:r>
                        <a:rPr lang="en-US" sz="2000" kern="1200" spc="-5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onended</a:t>
                      </a:r>
                      <a:endParaRPr lang="en-US" sz="2000" kern="1200" spc="-5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None/>
                        <a:tabLst>
                          <a:tab pos="457200" algn="l"/>
                        </a:tabLst>
                      </a:pPr>
                      <a:r>
                        <a:rPr lang="en-US" sz="2000" kern="1200" spc="-5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onmouseenter</a:t>
                      </a:r>
                      <a:endParaRPr lang="en-US" sz="2000" kern="1200" spc="-5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None/>
                        <a:tabLst>
                          <a:tab pos="457200" algn="l"/>
                        </a:tabLst>
                      </a:pPr>
                      <a:r>
                        <a:rPr lang="en-US" sz="2000" kern="1200" spc="-5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onresize</a:t>
                      </a:r>
                      <a:endParaRPr lang="en-US" sz="2000" kern="1200" spc="-5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None/>
                        <a:tabLst>
                          <a:tab pos="457200" algn="l"/>
                        </a:tabLst>
                      </a:pPr>
                      <a:endParaRPr lang="en-US" sz="2000" kern="1200" spc="-5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38376"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None/>
                        <a:tabLst>
                          <a:tab pos="457200" algn="l"/>
                        </a:tabLst>
                      </a:pPr>
                      <a:r>
                        <a:rPr lang="en-US" sz="2000" kern="1200" spc="-5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onerror</a:t>
                      </a:r>
                      <a:endParaRPr lang="en-US" sz="2000" kern="1200" spc="-5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None/>
                        <a:tabLst>
                          <a:tab pos="457200" algn="l"/>
                        </a:tabLst>
                      </a:pPr>
                      <a:r>
                        <a:rPr lang="en-US" sz="2000" kern="1200" spc="-5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onmouseleave</a:t>
                      </a:r>
                      <a:endParaRPr lang="en-US" sz="2000" kern="1200" spc="-5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None/>
                        <a:tabLst>
                          <a:tab pos="457200" algn="l"/>
                        </a:tabLst>
                      </a:pPr>
                      <a:r>
                        <a:rPr lang="en-US" sz="2000" kern="1200" spc="-5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onscroll</a:t>
                      </a:r>
                      <a:endParaRPr lang="en-US" sz="2000" kern="1200" spc="-5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None/>
                        <a:tabLst>
                          <a:tab pos="457200" algn="l"/>
                        </a:tabLst>
                      </a:pPr>
                      <a:endParaRPr lang="en-US" sz="2000" kern="1200" spc="-5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726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5. Структура </a:t>
            </a:r>
            <a:r>
              <a:rPr lang="en-US" dirty="0" smtClean="0"/>
              <a:t>HTML</a:t>
            </a:r>
            <a:r>
              <a:rPr lang="ru-RU" dirty="0" smtClean="0"/>
              <a:t>-документа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261002" cy="424130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Стандарт</a:t>
            </a:r>
            <a:r>
              <a:rPr lang="en-US" sz="3200" dirty="0" smtClean="0"/>
              <a:t> HTML5</a:t>
            </a:r>
            <a:r>
              <a:rPr lang="ru-RU" sz="3200" dirty="0" smtClean="0"/>
              <a:t> </a:t>
            </a:r>
            <a:r>
              <a:rPr lang="ru-RU" sz="3200" b="1" dirty="0" smtClean="0"/>
              <a:t>настаивает</a:t>
            </a:r>
            <a:r>
              <a:rPr lang="ru-RU" sz="3200" dirty="0" smtClean="0"/>
              <a:t> на следующей структуре: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3200" dirty="0" smtClean="0"/>
              <a:t> в начале – специальный элемент </a:t>
            </a:r>
            <a:r>
              <a:rPr lang="en-US" sz="2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DOCTYPE</a:t>
            </a:r>
            <a:endParaRPr lang="ru-RU" sz="2600" dirty="0">
              <a:solidFill>
                <a:srgbClr val="8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3200" dirty="0" smtClean="0"/>
              <a:t> затем – контейнерный элемент </a:t>
            </a:r>
            <a:r>
              <a:rPr lang="en-US" sz="28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ru-RU" sz="3200" dirty="0" smtClean="0">
                <a:highlight>
                  <a:srgbClr val="FFFFFF"/>
                </a:highlight>
              </a:rPr>
              <a:t>, в котором</a:t>
            </a:r>
            <a:endParaRPr lang="ru-RU" sz="32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sz="3000" dirty="0" smtClean="0"/>
              <a:t>контейнерный элемент </a:t>
            </a:r>
            <a:r>
              <a:rPr lang="ru-RU" sz="2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r>
              <a:rPr lang="ru-RU" sz="2600" dirty="0"/>
              <a:t> </a:t>
            </a:r>
            <a:r>
              <a:rPr lang="en-US" sz="2600" dirty="0" smtClean="0"/>
              <a:t> </a:t>
            </a:r>
            <a:r>
              <a:rPr lang="ru-RU" sz="3000" dirty="0" smtClean="0"/>
              <a:t>(</a:t>
            </a:r>
            <a:r>
              <a:rPr lang="ru-RU" sz="3000" i="1" dirty="0"/>
              <a:t>раздел заголовка</a:t>
            </a:r>
            <a:r>
              <a:rPr lang="ru-RU" sz="3000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3000" dirty="0"/>
              <a:t>контейнерный элемент </a:t>
            </a:r>
            <a:r>
              <a:rPr lang="ru-RU" sz="26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ru-RU" sz="3000" dirty="0" smtClean="0"/>
              <a:t> </a:t>
            </a:r>
            <a:r>
              <a:rPr lang="en-US" sz="3000" dirty="0" smtClean="0"/>
              <a:t> </a:t>
            </a:r>
            <a:r>
              <a:rPr lang="ru-RU" sz="3000" dirty="0" smtClean="0"/>
              <a:t>(</a:t>
            </a:r>
            <a:r>
              <a:rPr lang="ru-RU" sz="3000" i="1" dirty="0"/>
              <a:t>раздел тела документа</a:t>
            </a:r>
            <a:r>
              <a:rPr lang="ru-RU" sz="3000" dirty="0"/>
              <a:t>).</a:t>
            </a:r>
          </a:p>
          <a:p>
            <a:r>
              <a:rPr lang="ru-RU" sz="3200" dirty="0"/>
              <a:t>В </a:t>
            </a:r>
            <a:r>
              <a:rPr lang="ru-RU" sz="3200" i="1" dirty="0"/>
              <a:t>разделе заголовка</a:t>
            </a:r>
            <a:r>
              <a:rPr lang="ru-RU" sz="3200" dirty="0"/>
              <a:t> – </a:t>
            </a:r>
            <a:r>
              <a:rPr lang="ru-RU" sz="3200" dirty="0" smtClean="0"/>
              <a:t>служебная информация (метаданные), </a:t>
            </a:r>
            <a:r>
              <a:rPr lang="ru-RU" sz="3200" dirty="0"/>
              <a:t>в </a:t>
            </a:r>
            <a:r>
              <a:rPr lang="ru-RU" sz="3200" i="1" dirty="0"/>
              <a:t>разделе тела</a:t>
            </a:r>
            <a:r>
              <a:rPr lang="ru-RU" sz="3200" dirty="0"/>
              <a:t> – то, что будем отображать непосредственно в окне браузера</a:t>
            </a:r>
            <a:r>
              <a:rPr lang="ru-RU" sz="3200" dirty="0" smtClean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82882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en-US" dirty="0"/>
              <a:t>HTML</a:t>
            </a:r>
            <a:r>
              <a:rPr lang="ru-RU" dirty="0" smtClean="0"/>
              <a:t>-документа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!DOCTYPE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Простой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HTML-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документ</a:t>
            </a:r>
            <a:r>
              <a:rPr lang="ru-RU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Проще 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не </a:t>
            </a:r>
            <a:r>
              <a:rPr lang="ru-RU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бывает? Вообще-то, бывает!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56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US" dirty="0"/>
              <a:t>HTML</a:t>
            </a:r>
            <a:r>
              <a:rPr lang="ru-RU" dirty="0" smtClean="0"/>
              <a:t>-документа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dirty="0" smtClean="0"/>
              <a:t>Элементы 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DOCTYPE</a:t>
            </a:r>
            <a:r>
              <a:rPr lang="ru-RU" sz="3200" dirty="0" smtClean="0"/>
              <a:t>, 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ru-RU" sz="3200" dirty="0" smtClean="0"/>
              <a:t>, 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r>
              <a:rPr lang="ru-RU" sz="3200" dirty="0" smtClean="0"/>
              <a:t>, 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ru-RU" sz="3200" dirty="0" smtClean="0"/>
              <a:t> </a:t>
            </a:r>
            <a:r>
              <a:rPr lang="ru-RU" sz="3200" b="1" dirty="0" smtClean="0"/>
              <a:t>настоятельно рекомендуемы</a:t>
            </a:r>
            <a:r>
              <a:rPr lang="ru-RU" sz="3200" dirty="0" smtClean="0"/>
              <a:t>. Однако следующий документ успешно проходит </a:t>
            </a:r>
            <a:r>
              <a:rPr lang="ru-RU" sz="3200" dirty="0" err="1" smtClean="0"/>
              <a:t>валидацию</a:t>
            </a:r>
            <a:r>
              <a:rPr lang="ru-RU" sz="3200" dirty="0" smtClean="0"/>
              <a:t> (и отображается браузером):</a:t>
            </a:r>
            <a:endParaRPr lang="ru-RU" sz="3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8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DOCTYPE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ru-RU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Минимальный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HTML-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документ</a:t>
            </a:r>
            <a:r>
              <a:rPr lang="ru-RU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Кто придумает проще?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97280" y="3684494"/>
            <a:ext cx="8462682" cy="17301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53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Полезные ссылки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45734"/>
            <a:ext cx="10287896" cy="4326466"/>
          </a:xfrm>
        </p:spPr>
        <p:txBody>
          <a:bodyPr>
            <a:noAutofit/>
          </a:bodyPr>
          <a:lstStyle/>
          <a:p>
            <a:pPr marL="514350" lvl="0" indent="-514350">
              <a:buFont typeface="+mj-lt"/>
              <a:buAutoNum type="arabicPeriod" startAt="6"/>
            </a:pPr>
            <a:r>
              <a:rPr lang="en-US" sz="3200" dirty="0">
                <a:hlinkClick r:id="rId3"/>
              </a:rPr>
              <a:t>https://ru.wikipedia.org/wiki/HTML</a:t>
            </a:r>
            <a:endParaRPr lang="ru-RU" sz="3200" dirty="0"/>
          </a:p>
          <a:p>
            <a:pPr marL="514350" lvl="0" indent="-514350">
              <a:buFont typeface="+mj-lt"/>
              <a:buAutoNum type="arabicPeriod" startAt="6"/>
            </a:pPr>
            <a:r>
              <a:rPr lang="en-US" sz="3200" dirty="0">
                <a:hlinkClick r:id="rId4"/>
              </a:rPr>
              <a:t>http://ruseller.com/htmlshpora.php?id=1</a:t>
            </a:r>
            <a:endParaRPr lang="ru-RU" sz="3200" dirty="0"/>
          </a:p>
          <a:p>
            <a:pPr marL="514350" lvl="0" indent="-514350">
              <a:buFont typeface="+mj-lt"/>
              <a:buAutoNum type="arabicPeriod" startAt="6"/>
            </a:pPr>
            <a:r>
              <a:rPr lang="en-US" sz="3200" dirty="0">
                <a:hlinkClick r:id="rId5"/>
              </a:rPr>
              <a:t>http</a:t>
            </a:r>
            <a:r>
              <a:rPr lang="ru-RU" sz="3200" dirty="0">
                <a:hlinkClick r:id="rId5"/>
              </a:rPr>
              <a:t>://</a:t>
            </a:r>
            <a:r>
              <a:rPr lang="en-US" sz="3200" dirty="0">
                <a:hlinkClick r:id="rId5"/>
              </a:rPr>
              <a:t>www</a:t>
            </a:r>
            <a:r>
              <a:rPr lang="ru-RU" sz="3200" dirty="0">
                <a:hlinkClick r:id="rId5"/>
              </a:rPr>
              <a:t>.</a:t>
            </a:r>
            <a:r>
              <a:rPr lang="en-US" sz="3200" dirty="0">
                <a:hlinkClick r:id="rId5"/>
              </a:rPr>
              <a:t>w</a:t>
            </a:r>
            <a:r>
              <a:rPr lang="ru-RU" sz="3200" dirty="0">
                <a:hlinkClick r:id="rId5"/>
              </a:rPr>
              <a:t>3</a:t>
            </a:r>
            <a:r>
              <a:rPr lang="en-US" sz="3200" dirty="0">
                <a:hlinkClick r:id="rId5"/>
              </a:rPr>
              <a:t>schools</a:t>
            </a:r>
            <a:r>
              <a:rPr lang="ru-RU" sz="3200" dirty="0">
                <a:hlinkClick r:id="rId5"/>
              </a:rPr>
              <a:t>.</a:t>
            </a:r>
            <a:r>
              <a:rPr lang="en-US" sz="3200" dirty="0">
                <a:hlinkClick r:id="rId5"/>
              </a:rPr>
              <a:t>com</a:t>
            </a:r>
            <a:r>
              <a:rPr lang="ru-RU" sz="3200" dirty="0">
                <a:hlinkClick r:id="rId5"/>
              </a:rPr>
              <a:t>/</a:t>
            </a:r>
            <a:r>
              <a:rPr lang="en-US" sz="3200" dirty="0">
                <a:hlinkClick r:id="rId5"/>
              </a:rPr>
              <a:t>tags</a:t>
            </a:r>
            <a:r>
              <a:rPr lang="ru-RU" sz="3200" dirty="0">
                <a:hlinkClick r:id="rId5"/>
              </a:rPr>
              <a:t>/</a:t>
            </a:r>
            <a:r>
              <a:rPr lang="en-US" sz="3200" dirty="0">
                <a:hlinkClick r:id="rId5"/>
              </a:rPr>
              <a:t>default</a:t>
            </a:r>
            <a:r>
              <a:rPr lang="ru-RU" sz="3200" dirty="0" smtClean="0">
                <a:hlinkClick r:id="rId5"/>
              </a:rPr>
              <a:t>...</a:t>
            </a:r>
            <a:endParaRPr lang="ru-RU" sz="3200" dirty="0" smtClean="0"/>
          </a:p>
          <a:p>
            <a:pPr marL="514350" lvl="0" indent="-514350">
              <a:buFont typeface="+mj-lt"/>
              <a:buAutoNum type="arabicPeriod" startAt="6"/>
            </a:pPr>
            <a:r>
              <a:rPr lang="en-US" sz="3200" dirty="0">
                <a:hlinkClick r:id="rId6"/>
              </a:rPr>
              <a:t>http://</a:t>
            </a:r>
            <a:r>
              <a:rPr lang="en-US" sz="3200" dirty="0" smtClean="0">
                <a:hlinkClick r:id="rId6"/>
              </a:rPr>
              <a:t>uroki-html.ru/html/html_meta.php</a:t>
            </a:r>
            <a:endParaRPr lang="en-US" sz="3200" dirty="0" smtClean="0"/>
          </a:p>
          <a:p>
            <a:pPr marL="514350" indent="-514350">
              <a:buFont typeface="+mj-lt"/>
              <a:buAutoNum type="arabicPeriod" startAt="6"/>
            </a:pPr>
            <a:r>
              <a:rPr lang="en-US" sz="3200" dirty="0">
                <a:hlinkClick r:id="rId7"/>
              </a:rPr>
              <a:t>https://</a:t>
            </a:r>
            <a:r>
              <a:rPr lang="en-US" sz="3200" dirty="0" smtClean="0">
                <a:hlinkClick r:id="rId7"/>
              </a:rPr>
              <a:t>www.netmarketshare.com/browser-market-share.aspx?qprid=0&amp;qpcustomd=0&amp;qpct=3</a:t>
            </a:r>
            <a:endParaRPr lang="ru-RU" sz="3200" dirty="0" smtClean="0"/>
          </a:p>
          <a:p>
            <a:pPr marL="514350" indent="-514350">
              <a:buFont typeface="+mj-lt"/>
              <a:buAutoNum type="arabicPeriod" startAt="6"/>
            </a:pPr>
            <a:r>
              <a:rPr lang="en-US" sz="3200" dirty="0">
                <a:hlinkClick r:id="rId8"/>
              </a:rPr>
              <a:t>https://html5book.ru/css-grid/</a:t>
            </a:r>
            <a:endParaRPr lang="en-US" sz="3200" dirty="0"/>
          </a:p>
          <a:p>
            <a:pPr marL="514350" lvl="0" indent="-514350">
              <a:buFont typeface="+mj-lt"/>
              <a:buAutoNum type="arabicPeriod" startAt="6"/>
            </a:pPr>
            <a:endParaRPr lang="en-US" sz="3200" dirty="0" smtClean="0"/>
          </a:p>
          <a:p>
            <a:pPr marL="514350" lvl="0" indent="-514350">
              <a:buFont typeface="+mj-lt"/>
              <a:buAutoNum type="arabicPeriod" startAt="6"/>
            </a:pPr>
            <a:endParaRPr lang="ru-RU" sz="3200" dirty="0" smtClean="0"/>
          </a:p>
          <a:p>
            <a:pPr marL="514350" lvl="0" indent="-514350">
              <a:buFont typeface="+mj-lt"/>
              <a:buAutoNum type="arabicPeriod" startAt="6"/>
            </a:pPr>
            <a:endParaRPr lang="ru-RU" sz="3200" dirty="0"/>
          </a:p>
          <a:p>
            <a:pPr marL="0" indent="0">
              <a:buNone/>
            </a:pPr>
            <a:endParaRPr lang="en-US" sz="3200" dirty="0" smtClean="0"/>
          </a:p>
          <a:p>
            <a:pPr marL="514350" indent="-514350">
              <a:buAutoNum type="arabicPeriod"/>
            </a:pP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244184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DOCTYPE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189307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3200" i="1" dirty="0" smtClean="0"/>
              <a:t>Рекомендуется</a:t>
            </a:r>
            <a:r>
              <a:rPr lang="ru-RU" sz="3200" dirty="0" smtClean="0"/>
              <a:t> начинать </a:t>
            </a:r>
            <a:r>
              <a:rPr lang="en-US" sz="3200" dirty="0"/>
              <a:t>HTML-</a:t>
            </a:r>
            <a:r>
              <a:rPr lang="ru-RU" sz="3200" dirty="0" smtClean="0"/>
              <a:t>документ</a:t>
            </a:r>
            <a:r>
              <a:rPr lang="en-US" sz="3200" dirty="0" smtClean="0"/>
              <a:t> </a:t>
            </a:r>
            <a:r>
              <a:rPr lang="ru-RU" sz="3200" dirty="0" smtClean="0"/>
              <a:t>с элемента </a:t>
            </a:r>
            <a:r>
              <a:rPr lang="ru-RU" sz="28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DOCTYPE</a:t>
            </a:r>
            <a:r>
              <a:rPr lang="ru-RU" sz="3200" dirty="0" smtClean="0"/>
              <a:t> (</a:t>
            </a:r>
            <a:r>
              <a:rPr lang="en-US" sz="3200" dirty="0"/>
              <a:t>Document Type Definition</a:t>
            </a:r>
            <a:r>
              <a:rPr lang="en-US" sz="3200" dirty="0" smtClean="0"/>
              <a:t>)</a:t>
            </a:r>
            <a:r>
              <a:rPr lang="ru-RU" sz="3200" dirty="0" smtClean="0"/>
              <a:t>, который укажет браузеру на используемую версию стандарта.</a:t>
            </a:r>
            <a:endParaRPr lang="en-US" sz="3200" dirty="0" smtClean="0"/>
          </a:p>
          <a:p>
            <a:r>
              <a:rPr lang="ru-RU" sz="3200" dirty="0"/>
              <a:t>Пример </a:t>
            </a:r>
            <a:r>
              <a:rPr lang="ru-RU" sz="3200" dirty="0" smtClean="0"/>
              <a:t>для </a:t>
            </a:r>
            <a:r>
              <a:rPr lang="ru-RU" sz="3200" dirty="0"/>
              <a:t>HTML 5 (обратите внимание на </a:t>
            </a:r>
            <a:r>
              <a:rPr lang="ru-RU" sz="3200" dirty="0" smtClean="0"/>
              <a:t>вид тега):</a:t>
            </a:r>
            <a:endParaRPr lang="ru-RU" sz="3200" dirty="0"/>
          </a:p>
          <a:p>
            <a:r>
              <a:rPr lang="ru-RU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ru-RU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!DOCTYPE </a:t>
            </a:r>
            <a:r>
              <a:rPr lang="ru-RU" sz="2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ru-RU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endParaRPr lang="ru-RU" sz="1600" dirty="0" smtClean="0"/>
          </a:p>
          <a:p>
            <a:r>
              <a:rPr lang="ru-RU" sz="3200" dirty="0" smtClean="0"/>
              <a:t>Список типовых значений </a:t>
            </a:r>
            <a:r>
              <a:rPr lang="ru-RU" sz="28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DOCTYPE</a:t>
            </a:r>
            <a:r>
              <a:rPr lang="ru-RU" sz="3200" dirty="0" smtClean="0"/>
              <a:t>, например, здесь:</a:t>
            </a:r>
            <a:r>
              <a:rPr lang="en-US" sz="3200" dirty="0" smtClean="0"/>
              <a:t> </a:t>
            </a:r>
            <a:r>
              <a:rPr lang="en-US" sz="3200" dirty="0" smtClean="0">
                <a:hlinkClick r:id="rId3"/>
              </a:rPr>
              <a:t>http</a:t>
            </a:r>
            <a:r>
              <a:rPr lang="en-US" sz="3200" dirty="0">
                <a:hlinkClick r:id="rId3"/>
              </a:rPr>
              <a:t>://</a:t>
            </a:r>
            <a:r>
              <a:rPr lang="en-US" sz="3200" dirty="0" smtClean="0">
                <a:hlinkClick r:id="rId3"/>
              </a:rPr>
              <a:t>webdesign.about.com/od/dtds/qt/tipdoctypelist.htm</a:t>
            </a:r>
            <a:endParaRPr lang="en-US" sz="3200" dirty="0" smtClean="0"/>
          </a:p>
          <a:p>
            <a:r>
              <a:rPr lang="ru-RU" sz="32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8495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Варианты DOCTYPE для HTML 4.01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23181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ru-RU" sz="2600" dirty="0" smtClean="0"/>
              <a:t> </a:t>
            </a:r>
            <a:r>
              <a:rPr lang="ru-RU" sz="2400" i="1" dirty="0" smtClean="0"/>
              <a:t>Строгий</a:t>
            </a:r>
            <a:r>
              <a:rPr lang="ru-RU" sz="2400" dirty="0" smtClean="0"/>
              <a:t> </a:t>
            </a:r>
            <a:r>
              <a:rPr lang="ru-RU" sz="2400" dirty="0"/>
              <a:t>(</a:t>
            </a:r>
            <a:r>
              <a:rPr lang="en-US" sz="2400" dirty="0"/>
              <a:t>Strict): </a:t>
            </a:r>
            <a:r>
              <a:rPr lang="ru-RU" sz="2400" dirty="0"/>
              <a:t>не содержит элементов, помеченных как «устаревшие» или «не одобряемые» (</a:t>
            </a:r>
            <a:r>
              <a:rPr lang="en-US" sz="2400" dirty="0"/>
              <a:t>deprecated</a:t>
            </a:r>
            <a:r>
              <a:rPr lang="en-US" sz="2400" dirty="0" smtClean="0"/>
              <a:t>)</a:t>
            </a:r>
            <a:r>
              <a:rPr lang="ru-RU" sz="2400" dirty="0" smtClean="0"/>
              <a:t>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DOCTYPE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"-//W3C//DTD HTML 4.01//EN"</a:t>
            </a:r>
            <a:endParaRPr lang="ru-RU" sz="18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"http://www.w3.org/TR/html4/strict.dtd"&gt;</a:t>
            </a:r>
            <a:endParaRPr lang="ru-RU" sz="18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ru-RU" sz="2800" dirty="0" smtClean="0"/>
              <a:t> </a:t>
            </a:r>
            <a:r>
              <a:rPr lang="ru-RU" sz="2400" i="1" dirty="0" smtClean="0"/>
              <a:t>Переходный</a:t>
            </a:r>
            <a:r>
              <a:rPr lang="ru-RU" sz="2400" dirty="0" smtClean="0"/>
              <a:t> </a:t>
            </a:r>
            <a:r>
              <a:rPr lang="ru-RU" sz="2400" dirty="0"/>
              <a:t>(</a:t>
            </a:r>
            <a:r>
              <a:rPr lang="en-US" sz="2400" dirty="0"/>
              <a:t>Transitional): </a:t>
            </a:r>
            <a:r>
              <a:rPr lang="ru-RU" sz="2400" dirty="0"/>
              <a:t>содержит устаревшие </a:t>
            </a:r>
            <a:r>
              <a:rPr lang="ru-RU" sz="2400" dirty="0" smtClean="0"/>
              <a:t>элементы </a:t>
            </a:r>
            <a:r>
              <a:rPr lang="ru-RU" sz="2400" dirty="0"/>
              <a:t>в целях совместимости и упрощения перехода со старых версий </a:t>
            </a:r>
            <a:r>
              <a:rPr lang="en-US" sz="2400" dirty="0"/>
              <a:t>HTML.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DOCTYPE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"-//W3C//DTD HTML 4.01 Transitional//EN"</a:t>
            </a:r>
            <a:endParaRPr lang="ru-RU" sz="18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None/>
            </a:pPr>
            <a:r>
              <a:rPr lang="ru-RU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"http://www.w3.org/TR/html4/loose.dtd"&gt;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ru-RU" sz="2800" dirty="0" smtClean="0"/>
              <a:t> </a:t>
            </a:r>
            <a:r>
              <a:rPr lang="ru-RU" sz="2400" i="1" dirty="0" smtClean="0"/>
              <a:t>С </a:t>
            </a:r>
            <a:r>
              <a:rPr lang="ru-RU" sz="2400" i="1" dirty="0"/>
              <a:t>фреймами</a:t>
            </a:r>
            <a:r>
              <a:rPr lang="ru-RU" sz="2400" dirty="0"/>
              <a:t> (</a:t>
            </a:r>
            <a:r>
              <a:rPr lang="en-US" sz="2400" dirty="0"/>
              <a:t>Frameset): </a:t>
            </a:r>
            <a:r>
              <a:rPr lang="ru-RU" sz="2400" dirty="0"/>
              <a:t>аналогичен переходному, но содержит также </a:t>
            </a:r>
            <a:r>
              <a:rPr lang="ru-RU" sz="2400" dirty="0" smtClean="0"/>
              <a:t>элементы </a:t>
            </a:r>
            <a:r>
              <a:rPr lang="ru-RU" sz="2400" dirty="0"/>
              <a:t>для создания наборов фреймов.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None/>
            </a:pPr>
            <a:r>
              <a:rPr lang="ru-RU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ru-RU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DOCTYPE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"-//W3C//DTD HTML 4.01 Frameset//EN"</a:t>
            </a:r>
            <a:endParaRPr lang="ru-RU" sz="18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None/>
            </a:pPr>
            <a:r>
              <a:rPr lang="ru-RU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"http://www.w3.org/TR/html4/frameset.dtd"&gt;</a:t>
            </a:r>
            <a:endParaRPr lang="ru-RU" sz="18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44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 </a:t>
            </a:r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607" y="1845733"/>
            <a:ext cx="10556073" cy="418930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3200" dirty="0" smtClean="0"/>
              <a:t>Элемент 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sz="3200" dirty="0" smtClean="0"/>
              <a:t> </a:t>
            </a:r>
            <a:r>
              <a:rPr lang="ru-RU" sz="3200" dirty="0" smtClean="0"/>
              <a:t>называют </a:t>
            </a:r>
            <a:r>
              <a:rPr lang="ru-RU" sz="3200" i="1" dirty="0" smtClean="0"/>
              <a:t>корневым элементом</a:t>
            </a:r>
            <a:r>
              <a:rPr lang="ru-RU" sz="3200" dirty="0" smtClean="0"/>
              <a:t>. Он поддерживает атрибут </a:t>
            </a:r>
            <a:r>
              <a:rPr lang="en-US" sz="28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manifest</a:t>
            </a:r>
            <a:r>
              <a:rPr lang="ru-RU" sz="3200" dirty="0" smtClean="0"/>
              <a:t> </a:t>
            </a:r>
            <a:r>
              <a:rPr lang="en-US" sz="3200" dirty="0" smtClean="0"/>
              <a:t>(</a:t>
            </a:r>
            <a:r>
              <a:rPr lang="ru-RU" sz="3200" dirty="0" smtClean="0"/>
              <a:t>устарел</a:t>
            </a:r>
            <a:r>
              <a:rPr lang="en-US" sz="3200" dirty="0" smtClean="0"/>
              <a:t>) </a:t>
            </a:r>
            <a:r>
              <a:rPr lang="ru-RU" sz="3200" dirty="0" smtClean="0"/>
              <a:t>с </a:t>
            </a:r>
            <a:r>
              <a:rPr lang="ru-RU" sz="3200" dirty="0" smtClean="0"/>
              <a:t>указанием на </a:t>
            </a:r>
            <a:r>
              <a:rPr lang="ru-RU" sz="3200" i="1" dirty="0" smtClean="0"/>
              <a:t>файл манифеста</a:t>
            </a:r>
            <a:r>
              <a:rPr lang="ru-RU" sz="3200" dirty="0" smtClean="0"/>
              <a:t> (это для </a:t>
            </a:r>
            <a:r>
              <a:rPr lang="ru-RU" sz="3200" dirty="0" err="1" smtClean="0"/>
              <a:t>оффлайновых</a:t>
            </a:r>
            <a:r>
              <a:rPr lang="ru-RU" sz="3200" dirty="0" smtClean="0"/>
              <a:t> приложений: </a:t>
            </a:r>
            <a:r>
              <a:rPr lang="en-US" sz="2800" dirty="0" smtClean="0">
                <a:hlinkClick r:id="rId3"/>
              </a:rPr>
              <a:t>http</a:t>
            </a:r>
            <a:r>
              <a:rPr lang="en-US" sz="2800" dirty="0">
                <a:hlinkClick r:id="rId3"/>
              </a:rPr>
              <a:t>://www.html5rocks.com/ru/tutorials/appcache/beginner</a:t>
            </a:r>
            <a:r>
              <a:rPr lang="en-US" sz="2800" dirty="0" smtClean="0">
                <a:hlinkClick r:id="rId3"/>
              </a:rPr>
              <a:t>/</a:t>
            </a:r>
            <a:r>
              <a:rPr lang="ru-RU" sz="3200" dirty="0" smtClean="0"/>
              <a:t>).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endParaRPr lang="en-US" sz="3200" dirty="0" smtClean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3200" dirty="0" smtClean="0"/>
              <a:t>У элемента 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sz="3200" dirty="0" smtClean="0"/>
              <a:t> </a:t>
            </a:r>
            <a:r>
              <a:rPr lang="ru-RU" sz="3200" dirty="0" smtClean="0"/>
              <a:t>рекомендуется указать атрибут </a:t>
            </a:r>
            <a:r>
              <a:rPr lang="en-US" sz="28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lang</a:t>
            </a:r>
            <a:r>
              <a:rPr lang="ru-RU" sz="3200" dirty="0" smtClean="0"/>
              <a:t>  (</a:t>
            </a:r>
            <a:r>
              <a:rPr lang="en-US" sz="2800" dirty="0">
                <a:hlinkClick r:id="rId4"/>
              </a:rPr>
              <a:t>http://</a:t>
            </a:r>
            <a:r>
              <a:rPr lang="en-US" sz="2800" dirty="0" smtClean="0">
                <a:hlinkClick r:id="rId4"/>
              </a:rPr>
              <a:t>www.w3.org/International/questions/qa-lang-why.en.php</a:t>
            </a:r>
            <a:r>
              <a:rPr lang="ru-RU" sz="3200" dirty="0" smtClean="0"/>
              <a:t>):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1CADE4"/>
              </a:buClr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lang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endParaRPr lang="ru-RU" sz="28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40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 </a:t>
            </a:r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18930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3200" dirty="0" smtClean="0"/>
              <a:t>Контейнерный элемент </a:t>
            </a:r>
            <a:r>
              <a:rPr lang="en-US" sz="28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r>
              <a:rPr lang="en-US" sz="3200" dirty="0" smtClean="0"/>
              <a:t> </a:t>
            </a:r>
            <a:r>
              <a:rPr lang="ru-RU" sz="3200" dirty="0" smtClean="0"/>
              <a:t>содержит </a:t>
            </a:r>
            <a:r>
              <a:rPr lang="ru-RU" sz="3200" i="1" dirty="0" smtClean="0"/>
              <a:t>метаданные документа</a:t>
            </a:r>
            <a:r>
              <a:rPr lang="ru-RU" sz="3200" dirty="0" smtClean="0"/>
              <a:t> (заголовок, ссылки на внешние стилевые файлы и скрипты, и тому подобное).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endParaRPr lang="ru-RU" sz="32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3200" dirty="0" smtClean="0"/>
              <a:t>Элемент 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r>
              <a:rPr lang="en-US" sz="3200" dirty="0" smtClean="0"/>
              <a:t> </a:t>
            </a:r>
            <a:r>
              <a:rPr lang="ru-RU" sz="3200" b="1" dirty="0" smtClean="0"/>
              <a:t>должен</a:t>
            </a:r>
            <a:r>
              <a:rPr lang="ru-RU" sz="3200" dirty="0" smtClean="0"/>
              <a:t> содержать единственный элемент 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ru-RU" sz="3200" dirty="0" smtClean="0"/>
              <a:t>, остальные элементы для описания метаданных </a:t>
            </a:r>
            <a:r>
              <a:rPr lang="en-US" sz="3200" dirty="0" smtClean="0"/>
              <a:t>(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en-US" sz="3200" dirty="0" smtClean="0"/>
              <a:t>, 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meta</a:t>
            </a:r>
            <a:r>
              <a:rPr lang="en-US" sz="3200" dirty="0" smtClean="0"/>
              <a:t>, </a:t>
            </a:r>
            <a:r>
              <a:rPr lang="en-US" sz="28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link</a:t>
            </a:r>
            <a:r>
              <a:rPr lang="en-US" sz="3200" dirty="0" smtClean="0"/>
              <a:t>, 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style</a:t>
            </a:r>
            <a:r>
              <a:rPr lang="en-US" sz="3200" dirty="0"/>
              <a:t>, </a:t>
            </a:r>
            <a:r>
              <a:rPr lang="en-US" sz="28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3200" dirty="0" smtClean="0"/>
              <a:t>, </a:t>
            </a:r>
            <a:r>
              <a:rPr lang="en-US" sz="28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noscript</a:t>
            </a:r>
            <a:r>
              <a:rPr lang="en-US" sz="3200" dirty="0" smtClean="0"/>
              <a:t>) </a:t>
            </a:r>
            <a:r>
              <a:rPr lang="ru-RU" sz="3200" dirty="0" smtClean="0"/>
              <a:t>опциональны.</a:t>
            </a:r>
          </a:p>
        </p:txBody>
      </p:sp>
    </p:spTree>
    <p:extLst>
      <p:ext uri="{BB962C8B-B14F-4D97-AF65-F5344CB8AC3E}">
        <p14:creationId xmlns:p14="http://schemas.microsoft.com/office/powerpoint/2010/main" val="88427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 </a:t>
            </a:r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18930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3200" dirty="0"/>
              <a:t>Элемент </a:t>
            </a:r>
            <a:r>
              <a:rPr lang="en-US" sz="28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3200" dirty="0" smtClean="0"/>
              <a:t> </a:t>
            </a:r>
            <a:r>
              <a:rPr lang="ru-RU" sz="3200" dirty="0" smtClean="0"/>
              <a:t>устанавливает заголовок (имя) документа. Содержимое элемента – строка, которая отображается как заголовок окна или вкладки: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endParaRPr lang="ru-RU" sz="3200" dirty="0" smtClean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Простой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HTML-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документ</a:t>
            </a:r>
            <a:r>
              <a:rPr lang="ru-RU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None/>
            </a:pPr>
            <a:r>
              <a:rPr lang="ru-RU" sz="3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 . .</a:t>
            </a:r>
            <a:endParaRPr lang="ru-RU" sz="3000" dirty="0" smtClean="0"/>
          </a:p>
        </p:txBody>
      </p:sp>
    </p:spTree>
    <p:extLst>
      <p:ext uri="{BB962C8B-B14F-4D97-AF65-F5344CB8AC3E}">
        <p14:creationId xmlns:p14="http://schemas.microsoft.com/office/powerpoint/2010/main" val="86687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 </a:t>
            </a:r>
            <a:r>
              <a:rPr lang="en-US" dirty="0" smtClean="0"/>
              <a:t>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18930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3200" dirty="0" smtClean="0"/>
              <a:t>Автономный элемент </a:t>
            </a:r>
            <a:r>
              <a:rPr lang="ru-RU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ru-RU" sz="3200" dirty="0" smtClean="0"/>
              <a:t> выполняет две задачи: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Font typeface="Wingdings" panose="05000000000000000000" pitchFamily="2" charset="2"/>
              <a:buChar char="q"/>
            </a:pPr>
            <a:r>
              <a:rPr lang="ru-RU" sz="3200" dirty="0" smtClean="0"/>
              <a:t> </a:t>
            </a:r>
            <a:r>
              <a:rPr lang="ru-RU" sz="2800" dirty="0" smtClean="0"/>
              <a:t>инструктирует </a:t>
            </a:r>
            <a:r>
              <a:rPr lang="ru-RU" sz="2800" dirty="0"/>
              <a:t>браузер относительно </a:t>
            </a:r>
            <a:r>
              <a:rPr lang="ru-RU" sz="2800" dirty="0" smtClean="0"/>
              <a:t>базового </a:t>
            </a:r>
            <a:r>
              <a:rPr lang="ru-RU" sz="2800" dirty="0"/>
              <a:t>адреса текущего </a:t>
            </a:r>
            <a:r>
              <a:rPr lang="ru-RU" sz="2800" dirty="0" smtClean="0"/>
              <a:t>документа (атрибут </a:t>
            </a:r>
            <a:r>
              <a:rPr lang="en-US" sz="2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href</a:t>
            </a:r>
            <a:r>
              <a:rPr lang="ru-RU" sz="2800" dirty="0" smtClean="0"/>
              <a:t>)</a:t>
            </a:r>
            <a:r>
              <a:rPr lang="en-US" sz="2800" dirty="0" smtClean="0"/>
              <a:t>;</a:t>
            </a:r>
            <a:r>
              <a:rPr lang="ru-RU" sz="2800" dirty="0" smtClean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Font typeface="Wingdings" panose="05000000000000000000" pitchFamily="2" charset="2"/>
              <a:buChar char="q"/>
            </a:pPr>
            <a:r>
              <a:rPr lang="ru-RU" sz="2800" dirty="0" smtClean="0"/>
              <a:t> задаёт целевое окно </a:t>
            </a:r>
            <a:r>
              <a:rPr lang="ru-RU" sz="2800" dirty="0"/>
              <a:t>для всех ссылок на текущей </a:t>
            </a:r>
            <a:r>
              <a:rPr lang="ru-RU" sz="2800" dirty="0" smtClean="0"/>
              <a:t>странице </a:t>
            </a:r>
            <a:r>
              <a:rPr lang="ru-RU" sz="2800" dirty="0"/>
              <a:t>(атрибут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</a:t>
            </a:r>
            <a:r>
              <a:rPr lang="ru-RU" sz="2800" dirty="0" smtClean="0"/>
              <a:t>)</a:t>
            </a:r>
            <a:r>
              <a:rPr lang="en-US" sz="2800" dirty="0" smtClean="0"/>
              <a:t>.</a:t>
            </a:r>
            <a:endParaRPr lang="ru-RU" sz="28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482763" y="4222974"/>
          <a:ext cx="9292814" cy="1981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76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0951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</a:t>
                      </a:r>
                      <a:r>
                        <a:rPr lang="ru-RU" sz="20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blank</a:t>
                      </a:r>
                      <a:endParaRPr lang="en-US" sz="20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 smtClean="0"/>
                        <a:t>Загружает страницу в новое окно браузера</a:t>
                      </a:r>
                      <a:r>
                        <a:rPr lang="en-US" sz="2000" dirty="0" smtClean="0"/>
                        <a:t>.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kern="12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_</a:t>
                      </a:r>
                      <a:r>
                        <a:rPr lang="ru-RU" sz="2000" b="1" kern="12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self</a:t>
                      </a:r>
                      <a:endParaRPr lang="en-US" sz="2000" b="1" kern="12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b="1" dirty="0" smtClean="0"/>
                        <a:t>Загружает страницу в текущее окно</a:t>
                      </a:r>
                      <a:r>
                        <a:rPr lang="en-US" sz="2000" b="1" dirty="0" smtClean="0"/>
                        <a:t>.</a:t>
                      </a:r>
                      <a:endParaRPr 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kern="12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_</a:t>
                      </a:r>
                      <a:r>
                        <a:rPr lang="ru-RU" sz="2000" kern="12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parent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Загружает страницу во фрейм-родитель.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kern="12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_</a:t>
                      </a:r>
                      <a:r>
                        <a:rPr lang="ru-RU" sz="2000" kern="12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top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 smtClean="0"/>
                        <a:t>Отменяет все фреймы и загружает страницу в полном окне браузера.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i="1" kern="12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имя</a:t>
                      </a:r>
                      <a:endParaRPr lang="en-US" sz="2000" i="1" kern="12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 smtClean="0"/>
                        <a:t>Имя окна или фрейма, в</a:t>
                      </a:r>
                      <a:r>
                        <a:rPr lang="ru-RU" sz="2000" baseline="0" dirty="0" smtClean="0"/>
                        <a:t> которое будет загружена страница.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92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 </a:t>
            </a:r>
            <a:r>
              <a:rPr lang="en-US" dirty="0" smtClean="0"/>
              <a:t>base</a:t>
            </a:r>
            <a:r>
              <a:rPr lang="ru-RU" dirty="0" smtClean="0"/>
              <a:t> - пример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18930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!DOCTYPE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Element base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400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&lt;!-- Ссылки открываются в новом окне --&gt;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href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="http://titan/listings/"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="_blank"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400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&lt;!-- Полный адрес </a:t>
            </a:r>
            <a:r>
              <a:rPr lang="en-US" sz="2400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http://titan/listings/page2.html --&gt;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href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="page2.html"&gt;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Page 1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217805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015" y="286603"/>
            <a:ext cx="11230708" cy="1450757"/>
          </a:xfrm>
        </p:spPr>
        <p:txBody>
          <a:bodyPr>
            <a:normAutofit/>
          </a:bodyPr>
          <a:lstStyle/>
          <a:p>
            <a:r>
              <a:rPr lang="ru-RU" dirty="0" smtClean="0"/>
              <a:t>6. Метаданные </a:t>
            </a:r>
            <a:r>
              <a:rPr lang="ru-RU" dirty="0"/>
              <a:t>документа </a:t>
            </a:r>
            <a:r>
              <a:rPr lang="ru-RU" dirty="0" smtClean="0"/>
              <a:t>(элемент </a:t>
            </a:r>
            <a:r>
              <a:rPr lang="en-US" dirty="0"/>
              <a:t>meta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18930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3200" dirty="0" smtClean="0"/>
              <a:t>В элемент 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r>
              <a:rPr lang="en-US" sz="3200" dirty="0" smtClean="0"/>
              <a:t> </a:t>
            </a:r>
            <a:r>
              <a:rPr lang="ru-RU" sz="3200" dirty="0" smtClean="0"/>
              <a:t>может быть вложено ноль и более автономных элементов </a:t>
            </a:r>
            <a:r>
              <a:rPr lang="en-US" sz="28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meta</a:t>
            </a:r>
            <a:r>
              <a:rPr lang="ru-RU" sz="3200" dirty="0" smtClean="0"/>
              <a:t>. С помощью 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meta</a:t>
            </a:r>
            <a:r>
              <a:rPr lang="en-US" sz="3200" dirty="0" smtClean="0"/>
              <a:t> </a:t>
            </a:r>
            <a:r>
              <a:rPr lang="ru-RU" sz="3200" dirty="0" smtClean="0"/>
              <a:t>можно указать кодировку </a:t>
            </a:r>
            <a:r>
              <a:rPr lang="en-US" sz="3200" dirty="0" smtClean="0"/>
              <a:t>HTML-</a:t>
            </a:r>
            <a:r>
              <a:rPr lang="ru-RU" sz="3200" dirty="0" smtClean="0"/>
              <a:t>документа, задать </a:t>
            </a:r>
            <a:r>
              <a:rPr lang="ru-RU" sz="3200" i="1" dirty="0" smtClean="0"/>
              <a:t>некоторые</a:t>
            </a:r>
            <a:r>
              <a:rPr lang="ru-RU" sz="3200" dirty="0" smtClean="0"/>
              <a:t> заголовки для протокола </a:t>
            </a:r>
            <a:r>
              <a:rPr lang="en-US" sz="3200" dirty="0" smtClean="0"/>
              <a:t>HTTP, </a:t>
            </a:r>
            <a:r>
              <a:rPr lang="ru-RU" sz="3200" dirty="0" smtClean="0"/>
              <a:t>описать произвольные метаданные (ключ-значение).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endParaRPr lang="ru-RU" sz="32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3200" dirty="0" smtClean="0"/>
              <a:t>Допустимыми атрибутами элемента 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meta</a:t>
            </a:r>
            <a:r>
              <a:rPr lang="en-US" sz="3200" dirty="0" smtClean="0"/>
              <a:t> </a:t>
            </a:r>
            <a:r>
              <a:rPr lang="ru-RU" sz="3200" dirty="0" smtClean="0"/>
              <a:t>являются</a:t>
            </a:r>
            <a:r>
              <a:rPr lang="en-US" sz="3200" dirty="0" smtClean="0"/>
              <a:t> </a:t>
            </a:r>
            <a:r>
              <a:rPr lang="ru-RU" sz="3200" dirty="0" smtClean="0"/>
              <a:t>(</a:t>
            </a:r>
            <a:r>
              <a:rPr lang="ru-RU" sz="3200" dirty="0"/>
              <a:t>кроме </a:t>
            </a:r>
            <a:r>
              <a:rPr lang="ru-RU" sz="3200" dirty="0" smtClean="0"/>
              <a:t>глобальных)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3200" dirty="0"/>
              <a:t>,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3200" dirty="0"/>
              <a:t>,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charset</a:t>
            </a:r>
            <a:r>
              <a:rPr lang="en-US" sz="3200" dirty="0"/>
              <a:t>,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http-equiv</a:t>
            </a:r>
            <a:r>
              <a:rPr lang="en-US" sz="3200" dirty="0" smtClean="0"/>
              <a:t>.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312120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Задание </a:t>
            </a:r>
            <a:r>
              <a:rPr lang="ru-RU" dirty="0" smtClean="0"/>
              <a:t>кодировки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18930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3200" dirty="0" smtClean="0"/>
              <a:t>Чтобы задать кодировку </a:t>
            </a:r>
            <a:r>
              <a:rPr lang="en-US" sz="3200" dirty="0" smtClean="0"/>
              <a:t>HTML-</a:t>
            </a:r>
            <a:r>
              <a:rPr lang="ru-RU" sz="3200" dirty="0" smtClean="0"/>
              <a:t>документа, используется элемент </a:t>
            </a:r>
            <a:r>
              <a:rPr lang="en-US" sz="28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meta</a:t>
            </a:r>
            <a:r>
              <a:rPr lang="ru-RU" sz="3200" dirty="0" smtClean="0"/>
              <a:t> с атрибутом </a:t>
            </a:r>
            <a:r>
              <a:rPr lang="en-US" sz="28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charset</a:t>
            </a:r>
            <a:r>
              <a:rPr lang="ru-RU" sz="3200" dirty="0" smtClean="0"/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meta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charset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="utf-8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endParaRPr lang="ru-RU" sz="28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91440" lvl="1" indent="-9144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 panose="020F0502020204030204" pitchFamily="34" charset="0"/>
              <a:buChar char=" "/>
            </a:pPr>
            <a:r>
              <a:rPr lang="ru-RU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 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 .</a:t>
            </a:r>
            <a:endParaRPr lang="ru-RU" sz="2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u-RU" sz="28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endParaRPr lang="ru-RU" sz="32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3200" dirty="0" smtClean="0"/>
              <a:t>По стандарту задание кодировки должно происходить в первых 512 байтах документа!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1228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Настройка </a:t>
            </a:r>
            <a:r>
              <a:rPr lang="en-US" dirty="0" smtClean="0"/>
              <a:t>HTTP-</a:t>
            </a:r>
            <a:r>
              <a:rPr lang="ru-RU" dirty="0" smtClean="0"/>
              <a:t>заголовков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18930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3200" dirty="0" smtClean="0"/>
              <a:t>Для настройки </a:t>
            </a:r>
            <a:r>
              <a:rPr lang="en-US" sz="3200" dirty="0" smtClean="0"/>
              <a:t>HTTP</a:t>
            </a:r>
            <a:r>
              <a:rPr lang="ru-RU" sz="3200" dirty="0" smtClean="0"/>
              <a:t>-заголовков используются атрибуты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http-</a:t>
            </a:r>
            <a:r>
              <a:rPr lang="en-US" sz="2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equiv</a:t>
            </a:r>
            <a:r>
              <a:rPr lang="ru-RU" sz="3200" dirty="0" smtClean="0"/>
              <a:t> и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ru-RU" sz="3200" dirty="0" smtClean="0"/>
              <a:t>. В </a:t>
            </a:r>
            <a:r>
              <a:rPr lang="en-US" sz="3200" dirty="0" smtClean="0"/>
              <a:t>HTML5 </a:t>
            </a:r>
            <a:r>
              <a:rPr lang="ru-RU" sz="3200" dirty="0" smtClean="0"/>
              <a:t>атрибут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http-</a:t>
            </a:r>
            <a:r>
              <a:rPr lang="en-US" sz="2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equiv</a:t>
            </a:r>
            <a:r>
              <a:rPr lang="ru-RU" sz="3200" dirty="0" smtClean="0"/>
              <a:t> принимает значения из фиксированного набора: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097278" y="3444240"/>
          <a:ext cx="10058402" cy="2590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2050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937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refresh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</a:pPr>
                      <a:r>
                        <a:rPr lang="ru-RU" sz="2000" dirty="0" smtClean="0"/>
                        <a:t>Период</a:t>
                      </a:r>
                      <a:r>
                        <a:rPr lang="ru-RU" sz="2000" baseline="0" dirty="0" smtClean="0"/>
                        <a:t> в секундах для авто обновления страницы. Можно указать альтернативный </a:t>
                      </a:r>
                      <a:r>
                        <a:rPr lang="en-US" sz="2000" dirty="0" smtClean="0"/>
                        <a:t>URL:</a:t>
                      </a:r>
                      <a:r>
                        <a:rPr lang="ru-RU" sz="2000" dirty="0" smtClean="0"/>
                        <a:t> 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</a:pP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&lt;meta http-</a:t>
                      </a:r>
                      <a:r>
                        <a:rPr lang="en-US" sz="18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equiv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="refresh" </a:t>
                      </a:r>
                      <a:endParaRPr lang="ru-RU" sz="18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</a:pPr>
                      <a:r>
                        <a:rPr lang="ru-RU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content="5; http://www.apress.com"&gt;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default-style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</a:pPr>
                      <a:r>
                        <a:rPr lang="en-US" sz="2000" dirty="0" smtClean="0"/>
                        <a:t>CSS-</a:t>
                      </a:r>
                      <a:r>
                        <a:rPr lang="ru-RU" sz="2000" dirty="0" smtClean="0"/>
                        <a:t>стиль по умолчанию</a:t>
                      </a:r>
                      <a:r>
                        <a:rPr lang="ru-RU" sz="2000" baseline="0" dirty="0" smtClean="0"/>
                        <a:t> для страницы.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content-type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</a:pPr>
                      <a:r>
                        <a:rPr lang="ru-RU" sz="2000" dirty="0" smtClean="0"/>
                        <a:t>Задать</a:t>
                      </a:r>
                      <a:r>
                        <a:rPr lang="ru-RU" sz="2000" baseline="0" dirty="0" smtClean="0"/>
                        <a:t> типа контента и кодировки</a:t>
                      </a:r>
                      <a:r>
                        <a:rPr lang="en-US" sz="2000" dirty="0" smtClean="0"/>
                        <a:t>: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&lt;meta http-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equiv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="content-type" 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</a:pP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 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content="text/html charset=UTF-8"&gt;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64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Инструменты для работы с </a:t>
            </a:r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39913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1. Notepad, Notepad++</a:t>
            </a:r>
            <a:r>
              <a:rPr lang="ru-RU" sz="3200" dirty="0" smtClean="0"/>
              <a:t>;</a:t>
            </a:r>
            <a:endParaRPr lang="en-US" sz="3200" dirty="0" smtClean="0"/>
          </a:p>
          <a:p>
            <a:r>
              <a:rPr lang="en-US" sz="3200" dirty="0"/>
              <a:t>2. Sublime Text </a:t>
            </a:r>
            <a:r>
              <a:rPr lang="en-US" sz="3200" dirty="0" smtClean="0"/>
              <a:t>3 (</a:t>
            </a:r>
            <a:r>
              <a:rPr lang="en-US" sz="3200" dirty="0" smtClean="0">
                <a:hlinkClick r:id="rId2"/>
              </a:rPr>
              <a:t>http</a:t>
            </a:r>
            <a:r>
              <a:rPr lang="en-US" sz="3200" dirty="0">
                <a:hlinkClick r:id="rId2"/>
              </a:rPr>
              <a:t>://</a:t>
            </a:r>
            <a:r>
              <a:rPr lang="en-US" sz="3200" dirty="0" smtClean="0">
                <a:hlinkClick r:id="rId2"/>
              </a:rPr>
              <a:t>www.sublimetext.com/3</a:t>
            </a:r>
            <a:r>
              <a:rPr lang="en-US" sz="3200" dirty="0"/>
              <a:t>)</a:t>
            </a:r>
            <a:endParaRPr lang="en-US" sz="3200" dirty="0" smtClean="0"/>
          </a:p>
          <a:p>
            <a:r>
              <a:rPr lang="en-US" sz="3200" dirty="0" smtClean="0"/>
              <a:t>3. </a:t>
            </a:r>
            <a:r>
              <a:rPr lang="ru-RU" sz="3200" dirty="0" smtClean="0"/>
              <a:t>Различные </a:t>
            </a:r>
            <a:r>
              <a:rPr lang="en-US" sz="3200" dirty="0" smtClean="0"/>
              <a:t>IDE (</a:t>
            </a:r>
            <a:r>
              <a:rPr lang="en-US" sz="3200" dirty="0" err="1" smtClean="0"/>
              <a:t>WebStorm</a:t>
            </a:r>
            <a:r>
              <a:rPr lang="en-US" sz="3200" dirty="0" smtClean="0"/>
              <a:t>, Visual Studio)</a:t>
            </a:r>
            <a:r>
              <a:rPr lang="ru-RU" sz="3200" dirty="0" smtClean="0"/>
              <a:t>;</a:t>
            </a:r>
            <a:endParaRPr lang="en-US" sz="3200" dirty="0" smtClean="0"/>
          </a:p>
          <a:p>
            <a:r>
              <a:rPr lang="en-US" sz="3200" dirty="0" smtClean="0"/>
              <a:t>4. </a:t>
            </a:r>
            <a:r>
              <a:rPr lang="ru-RU" sz="3200" dirty="0" smtClean="0"/>
              <a:t>«Песочницы» (с </a:t>
            </a:r>
            <a:r>
              <a:rPr lang="ru-RU" sz="3200" dirty="0" err="1" smtClean="0"/>
              <a:t>предпросмотром</a:t>
            </a:r>
            <a:r>
              <a:rPr lang="ru-RU" sz="3200" dirty="0" smtClean="0"/>
              <a:t>):</a:t>
            </a:r>
          </a:p>
          <a:p>
            <a:pPr lvl="1"/>
            <a:r>
              <a:rPr lang="en-US" sz="3000" dirty="0" smtClean="0">
                <a:hlinkClick r:id="rId3"/>
              </a:rPr>
              <a:t>http</a:t>
            </a:r>
            <a:r>
              <a:rPr lang="en-US" sz="3000" dirty="0">
                <a:hlinkClick r:id="rId3"/>
              </a:rPr>
              <a:t>://htmlsandbox.com</a:t>
            </a:r>
            <a:r>
              <a:rPr lang="en-US" sz="3000" dirty="0" smtClean="0">
                <a:hlinkClick r:id="rId3"/>
              </a:rPr>
              <a:t>/</a:t>
            </a:r>
            <a:endParaRPr lang="ru-RU" sz="3000" dirty="0" smtClean="0"/>
          </a:p>
          <a:p>
            <a:pPr lvl="1"/>
            <a:r>
              <a:rPr lang="en-US" sz="3000" dirty="0">
                <a:hlinkClick r:id="rId4"/>
              </a:rPr>
              <a:t>https://</a:t>
            </a:r>
            <a:r>
              <a:rPr lang="en-US" sz="3000" dirty="0" smtClean="0">
                <a:hlinkClick r:id="rId4"/>
              </a:rPr>
              <a:t>thimble.webmaker.org/en-US/projects/zoo</a:t>
            </a:r>
            <a:endParaRPr lang="ru-RU" sz="3000" dirty="0" smtClean="0"/>
          </a:p>
          <a:p>
            <a:pPr lvl="1"/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jsbin.com/</a:t>
            </a:r>
            <a:endParaRPr lang="ru-RU" sz="3000" dirty="0" smtClean="0"/>
          </a:p>
          <a:p>
            <a:r>
              <a:rPr lang="en-US" sz="3200" dirty="0" smtClean="0"/>
              <a:t>5. </a:t>
            </a:r>
            <a:r>
              <a:rPr lang="ru-RU" sz="3200" dirty="0" err="1" smtClean="0"/>
              <a:t>Валидаторы</a:t>
            </a:r>
            <a:r>
              <a:rPr lang="ru-RU" sz="3200" dirty="0" smtClean="0"/>
              <a:t> </a:t>
            </a:r>
            <a:r>
              <a:rPr lang="en-US" sz="3200" dirty="0" smtClean="0"/>
              <a:t>HTML</a:t>
            </a:r>
            <a:r>
              <a:rPr lang="ru-RU" sz="3200" dirty="0" smtClean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32118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произвольных метаданных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18930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3200" dirty="0" smtClean="0"/>
              <a:t>Описание метаданных производится при помощи атрибутов </a:t>
            </a:r>
            <a:r>
              <a:rPr lang="en-US" sz="28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ru-RU" sz="3200" dirty="0" smtClean="0"/>
              <a:t> </a:t>
            </a:r>
            <a:r>
              <a:rPr lang="ru-RU" sz="3200" dirty="0"/>
              <a:t>и </a:t>
            </a:r>
            <a:r>
              <a:rPr lang="en-US" sz="28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ru-RU" sz="3200" dirty="0" smtClean="0"/>
              <a:t> </a:t>
            </a:r>
            <a:r>
              <a:rPr lang="en-US" sz="3200" dirty="0" smtClean="0"/>
              <a:t>(</a:t>
            </a:r>
            <a:r>
              <a:rPr lang="ru-RU" sz="3200" i="1" dirty="0" smtClean="0"/>
              <a:t>ключ</a:t>
            </a:r>
            <a:r>
              <a:rPr lang="ru-RU" sz="3200" dirty="0" smtClean="0"/>
              <a:t> и </a:t>
            </a:r>
            <a:r>
              <a:rPr lang="ru-RU" sz="3200" i="1" dirty="0" smtClean="0"/>
              <a:t>значение</a:t>
            </a:r>
            <a:r>
              <a:rPr lang="ru-RU" sz="3200" dirty="0" smtClean="0"/>
              <a:t>). Значение для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ru-RU" sz="3200" dirty="0" smtClean="0"/>
              <a:t> произвольно, но имеются стандартные соглашения. Приведём некоторые: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</a:t>
            </a:r>
            <a:r>
              <a:rPr lang="ru-RU" sz="3200" dirty="0" smtClean="0"/>
              <a:t> – автор страницы</a:t>
            </a: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ru-RU" sz="28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description</a:t>
            </a:r>
            <a:r>
              <a:rPr lang="ru-RU" sz="3200" dirty="0" smtClean="0"/>
              <a:t> – описание страницы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ru-RU" sz="28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keywords</a:t>
            </a:r>
            <a:r>
              <a:rPr lang="en-US" sz="3200" dirty="0" smtClean="0"/>
              <a:t> </a:t>
            </a:r>
            <a:r>
              <a:rPr lang="ru-RU" sz="3200" dirty="0" smtClean="0"/>
              <a:t>– ключевые слова </a:t>
            </a:r>
            <a:r>
              <a:rPr lang="ru-RU" sz="3200" dirty="0" smtClean="0"/>
              <a:t>(</a:t>
            </a:r>
            <a:r>
              <a:rPr lang="ru-RU" sz="3200" dirty="0" smtClean="0"/>
              <a:t>не используются</a:t>
            </a:r>
            <a:r>
              <a:rPr lang="ru-RU" sz="3200" dirty="0" smtClean="0"/>
              <a:t>)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07660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3445" y="1057104"/>
            <a:ext cx="12113060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&lt;meta name="robots" content="index, follow" </a:t>
            </a:r>
            <a:r>
              <a:rPr lang="en-US" sz="2400" dirty="0" smtClean="0"/>
              <a:t>/&gt;</a:t>
            </a:r>
            <a:endParaRPr lang="ru-RU" sz="2400" dirty="0" smtClean="0"/>
          </a:p>
          <a:p>
            <a:endParaRPr lang="ru-RU" sz="2400" dirty="0"/>
          </a:p>
          <a:p>
            <a:endParaRPr lang="ru-RU" sz="2400" dirty="0" smtClean="0"/>
          </a:p>
          <a:p>
            <a:pPr fontAlgn="ctr"/>
            <a:r>
              <a:rPr lang="ru-RU" sz="2400" dirty="0">
                <a:solidFill>
                  <a:srgbClr val="000000"/>
                </a:solidFill>
                <a:latin typeface="Calibri" panose="020F0502020204030204" pitchFamily="34" charset="0"/>
              </a:rPr>
              <a:t>&lt;</a:t>
            </a:r>
            <a:r>
              <a:rPr lang="ru-RU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meta</a:t>
            </a:r>
            <a:r>
              <a:rPr lang="ru-RU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name</a:t>
            </a:r>
            <a:r>
              <a:rPr lang="ru-RU" sz="2400" dirty="0">
                <a:solidFill>
                  <a:srgbClr val="000000"/>
                </a:solidFill>
                <a:latin typeface="Calibri" panose="020F0502020204030204" pitchFamily="34" charset="0"/>
              </a:rPr>
              <a:t>="</a:t>
            </a:r>
            <a:r>
              <a:rPr lang="ru-RU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keywords</a:t>
            </a:r>
            <a:r>
              <a:rPr lang="ru-RU" sz="2400" dirty="0">
                <a:solidFill>
                  <a:srgbClr val="000000"/>
                </a:solidFill>
                <a:latin typeface="Calibri" panose="020F0502020204030204" pitchFamily="34" charset="0"/>
              </a:rPr>
              <a:t>" </a:t>
            </a:r>
            <a:endParaRPr lang="ru-RU" sz="24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ctr"/>
            <a:r>
              <a:rPr lang="ru-RU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        </a:t>
            </a:r>
            <a:r>
              <a:rPr lang="ru-RU" sz="24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content</a:t>
            </a:r>
            <a:r>
              <a:rPr lang="ru-RU" sz="2400" dirty="0">
                <a:solidFill>
                  <a:srgbClr val="000000"/>
                </a:solidFill>
                <a:latin typeface="Calibri" panose="020F0502020204030204" pitchFamily="34" charset="0"/>
              </a:rPr>
              <a:t>="</a:t>
            </a:r>
            <a:r>
              <a:rPr lang="ru-RU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Seo</a:t>
            </a:r>
            <a:r>
              <a:rPr lang="ru-RU" sz="2400" dirty="0">
                <a:solidFill>
                  <a:srgbClr val="000000"/>
                </a:solidFill>
                <a:latin typeface="Calibri" panose="020F0502020204030204" pitchFamily="34" charset="0"/>
              </a:rPr>
              <a:t> продвижение сайтов, поисковая оптимизация, метаданные" </a:t>
            </a:r>
            <a:r>
              <a:rPr lang="ru-RU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/&gt;</a:t>
            </a:r>
          </a:p>
          <a:p>
            <a:pPr fontAlgn="ctr"/>
            <a:endParaRPr lang="ru-RU" sz="2400" dirty="0" smtClean="0">
              <a:latin typeface="Arial" panose="020B0604020202020204" pitchFamily="34" charset="0"/>
            </a:endParaRPr>
          </a:p>
          <a:p>
            <a:pPr fontAlgn="ctr"/>
            <a:endParaRPr lang="ru-RU" sz="2400" dirty="0">
              <a:latin typeface="Arial" panose="020B0604020202020204" pitchFamily="34" charset="0"/>
            </a:endParaRPr>
          </a:p>
          <a:p>
            <a:pPr fontAlgn="ctr"/>
            <a:r>
              <a:rPr lang="ru-RU" sz="2400" dirty="0">
                <a:solidFill>
                  <a:srgbClr val="000000"/>
                </a:solidFill>
                <a:latin typeface="Calibri" panose="020F0502020204030204" pitchFamily="34" charset="0"/>
              </a:rPr>
              <a:t>&lt;</a:t>
            </a:r>
            <a:r>
              <a:rPr lang="ru-RU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meta</a:t>
            </a:r>
            <a:r>
              <a:rPr lang="ru-RU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name</a:t>
            </a:r>
            <a:r>
              <a:rPr lang="ru-RU" sz="2400" dirty="0">
                <a:solidFill>
                  <a:srgbClr val="000000"/>
                </a:solidFill>
                <a:latin typeface="Calibri" panose="020F0502020204030204" pitchFamily="34" charset="0"/>
              </a:rPr>
              <a:t>="</a:t>
            </a:r>
            <a:r>
              <a:rPr lang="ru-RU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description</a:t>
            </a:r>
            <a:r>
              <a:rPr lang="ru-RU" sz="2400" dirty="0">
                <a:solidFill>
                  <a:srgbClr val="000000"/>
                </a:solidFill>
                <a:latin typeface="Calibri" panose="020F0502020204030204" pitchFamily="34" charset="0"/>
              </a:rPr>
              <a:t>" </a:t>
            </a:r>
            <a:endParaRPr lang="ru-RU" sz="24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ctr"/>
            <a:r>
              <a:rPr lang="ru-RU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         </a:t>
            </a:r>
            <a:r>
              <a:rPr lang="ru-RU" sz="24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content</a:t>
            </a:r>
            <a:r>
              <a:rPr lang="ru-RU" sz="2400" dirty="0">
                <a:solidFill>
                  <a:srgbClr val="000000"/>
                </a:solidFill>
                <a:latin typeface="Calibri" panose="020F0502020204030204" pitchFamily="34" charset="0"/>
              </a:rPr>
              <a:t>="поисковая оптимизация сайтов в Москве: Почему важны метаданные?" /&gt;</a:t>
            </a:r>
            <a:endParaRPr lang="ru-RU" sz="2400" dirty="0">
              <a:latin typeface="Arial" panose="020B0604020202020204" pitchFamily="34" charset="0"/>
            </a:endParaRP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6003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 </a:t>
            </a:r>
            <a:r>
              <a:rPr lang="en-US" dirty="0" smtClean="0"/>
              <a:t>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18930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3200" dirty="0" smtClean="0"/>
              <a:t>При помощи элемента 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link</a:t>
            </a:r>
            <a:r>
              <a:rPr lang="en-US" sz="3200" dirty="0" smtClean="0"/>
              <a:t> </a:t>
            </a:r>
            <a:r>
              <a:rPr lang="ru-RU" sz="3200" dirty="0" smtClean="0"/>
              <a:t>документ связывается с внешними ресурсами (как правило, с файлами </a:t>
            </a:r>
            <a:r>
              <a:rPr lang="en-US" sz="3200" dirty="0" smtClean="0"/>
              <a:t>CSS). </a:t>
            </a:r>
            <a:r>
              <a:rPr lang="ru-RU" sz="3200" dirty="0" smtClean="0"/>
              <a:t>Его возможные атрибуты:</a:t>
            </a:r>
            <a:endParaRPr lang="en-US" sz="32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27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ru-RU" sz="2800" dirty="0" smtClean="0"/>
              <a:t> 	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800" dirty="0" smtClean="0"/>
              <a:t>путь </a:t>
            </a:r>
            <a:r>
              <a:rPr lang="ru-RU" sz="2800" dirty="0"/>
              <a:t>к связываемому </a:t>
            </a:r>
            <a:r>
              <a:rPr lang="ru-RU" sz="2800" dirty="0" smtClean="0"/>
              <a:t>ресурсу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27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27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lang="ru-RU" sz="27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7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800" dirty="0" smtClean="0"/>
              <a:t>язык ресурса</a:t>
            </a:r>
            <a:endParaRPr lang="ru-RU" sz="2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27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</a:t>
            </a:r>
            <a:r>
              <a:rPr lang="ru-RU" sz="2800" dirty="0" smtClean="0"/>
              <a:t> 	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800" dirty="0" smtClean="0"/>
              <a:t>устройство</a:t>
            </a:r>
            <a:r>
              <a:rPr lang="ru-RU" sz="2800" dirty="0"/>
              <a:t>, для которого </a:t>
            </a:r>
            <a:r>
              <a:rPr lang="ru-RU" sz="2800" dirty="0" smtClean="0"/>
              <a:t>применяется </a:t>
            </a:r>
            <a:r>
              <a:rPr lang="en-US" sz="2800" dirty="0" smtClean="0"/>
              <a:t>CSS</a:t>
            </a:r>
            <a:endParaRPr lang="ru-RU" sz="2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27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ru-RU" sz="2800" dirty="0" smtClean="0"/>
              <a:t> 		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800" dirty="0" smtClean="0"/>
              <a:t>отношение </a:t>
            </a:r>
            <a:r>
              <a:rPr lang="ru-RU" sz="2800" dirty="0"/>
              <a:t>между текущим документом и </a:t>
            </a:r>
            <a:r>
              <a:rPr lang="ru-RU" sz="2800" dirty="0" smtClean="0"/>
              <a:t>ресурсом</a:t>
            </a:r>
            <a:endParaRPr lang="ru-RU" sz="2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27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sizes</a:t>
            </a:r>
            <a:r>
              <a:rPr lang="ru-RU" sz="2800" dirty="0" smtClean="0"/>
              <a:t> 	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800" dirty="0" smtClean="0"/>
              <a:t>размер иконок (для </a:t>
            </a:r>
            <a:r>
              <a:rPr lang="en-US" sz="27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en-US" sz="27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="icon"</a:t>
            </a:r>
            <a:r>
              <a:rPr lang="en-US" sz="2800" dirty="0" smtClean="0"/>
              <a:t>)</a:t>
            </a:r>
            <a:endParaRPr lang="ru-RU" sz="28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27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ru-RU" sz="2800" dirty="0" smtClean="0"/>
              <a:t> 	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800" dirty="0" smtClean="0"/>
              <a:t>MIME-тип подключаемого файла</a:t>
            </a:r>
          </a:p>
        </p:txBody>
      </p:sp>
    </p:spTree>
    <p:extLst>
      <p:ext uri="{BB962C8B-B14F-4D97-AF65-F5344CB8AC3E}">
        <p14:creationId xmlns:p14="http://schemas.microsoft.com/office/powerpoint/2010/main" val="64562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 </a:t>
            </a:r>
            <a:r>
              <a:rPr lang="en-US" dirty="0" smtClean="0"/>
              <a:t>link</a:t>
            </a:r>
            <a:r>
              <a:rPr lang="ru-RU" dirty="0"/>
              <a:t> – примеры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18930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800" dirty="0" smtClean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&lt;!-- </a:t>
            </a:r>
            <a:r>
              <a:rPr lang="ru-RU" sz="2800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подключаем внешний </a:t>
            </a:r>
            <a:r>
              <a:rPr lang="en-US" sz="2800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CSS --&gt;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link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rel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="stylesheet"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text/</a:t>
            </a:r>
            <a:r>
              <a:rPr lang="en-US" sz="2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css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ru-RU" sz="28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8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href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="styles.css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800" dirty="0" smtClean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&lt;!-- </a:t>
            </a:r>
            <a:r>
              <a:rPr lang="ru-RU" sz="2800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подключаем </a:t>
            </a:r>
            <a:r>
              <a:rPr lang="en-US" sz="2800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favicon --&gt;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link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rel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="shortcut icon"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href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favicon.ico"</a:t>
            </a:r>
            <a:endParaRPr lang="ru-RU" sz="28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91440" lvl="1" indent="-9144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 panose="020F0502020204030204" pitchFamily="34" charset="0"/>
              <a:buChar char=" "/>
            </a:pPr>
            <a:r>
              <a:rPr lang="ru-RU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="image/x-icon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endParaRPr lang="ru-RU" sz="28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91440" lvl="1" indent="-9144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 panose="020F0502020204030204" pitchFamily="34" charset="0"/>
              <a:buChar char=" "/>
            </a:pPr>
            <a:r>
              <a:rPr lang="ru-RU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 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 .</a:t>
            </a:r>
            <a:endParaRPr lang="ru-RU" sz="2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u-RU" sz="2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53426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Элементы </a:t>
            </a:r>
            <a:r>
              <a:rPr lang="en-US" dirty="0"/>
              <a:t>style, script, </a:t>
            </a:r>
            <a:r>
              <a:rPr lang="en-US" dirty="0" err="1" smtClean="0"/>
              <a:t>noscript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18930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Font typeface="Wingdings" panose="05000000000000000000" pitchFamily="2" charset="2"/>
              <a:buChar char="q"/>
            </a:pPr>
            <a:r>
              <a:rPr lang="ru-RU" sz="28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style</a:t>
            </a:r>
            <a:r>
              <a:rPr lang="ru-RU" sz="3200" dirty="0" smtClean="0"/>
              <a:t> </a:t>
            </a:r>
            <a:r>
              <a:rPr lang="en-US" sz="3200" dirty="0" smtClean="0"/>
              <a:t>– </a:t>
            </a:r>
            <a:r>
              <a:rPr lang="ru-RU" sz="3200" dirty="0" smtClean="0"/>
              <a:t>служит </a:t>
            </a:r>
            <a:r>
              <a:rPr lang="ru-RU" sz="3200" dirty="0"/>
              <a:t>для внедрения правил </a:t>
            </a:r>
            <a:r>
              <a:rPr lang="en-US" sz="3200" dirty="0"/>
              <a:t>CSS </a:t>
            </a:r>
            <a:r>
              <a:rPr lang="ru-RU" sz="3200" dirty="0"/>
              <a:t>непосредственно в </a:t>
            </a:r>
            <a:r>
              <a:rPr lang="en-US" sz="3200" dirty="0"/>
              <a:t>HTML-</a:t>
            </a:r>
            <a:r>
              <a:rPr lang="ru-RU" sz="3200" dirty="0" smtClean="0"/>
              <a:t>документ;</a:t>
            </a:r>
            <a:endParaRPr lang="en-US" sz="32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Font typeface="Wingdings" panose="05000000000000000000" pitchFamily="2" charset="2"/>
              <a:buChar char="q"/>
            </a:pPr>
            <a:r>
              <a:rPr lang="ru-RU" sz="28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ru-RU" sz="3200" dirty="0" smtClean="0"/>
              <a:t> </a:t>
            </a:r>
            <a:r>
              <a:rPr lang="en-US" sz="3200" dirty="0"/>
              <a:t>– </a:t>
            </a:r>
            <a:r>
              <a:rPr lang="ru-RU" sz="3200" dirty="0" smtClean="0"/>
              <a:t>подключение или внедрение клиентского скрипта;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Font typeface="Wingdings" panose="05000000000000000000" pitchFamily="2" charset="2"/>
              <a:buChar char="q"/>
            </a:pPr>
            <a:r>
              <a:rPr lang="ru-RU" sz="28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noscript</a:t>
            </a:r>
            <a:r>
              <a:rPr lang="en-US" sz="3200" dirty="0" smtClean="0"/>
              <a:t> </a:t>
            </a:r>
            <a:r>
              <a:rPr lang="ru-RU" sz="3200" dirty="0" smtClean="0"/>
              <a:t> </a:t>
            </a:r>
            <a:r>
              <a:rPr lang="en-US" sz="3200" dirty="0"/>
              <a:t>– </a:t>
            </a:r>
            <a:r>
              <a:rPr lang="ru-RU" sz="3200" dirty="0" smtClean="0"/>
              <a:t>позволяет отобразить контент в случае, если </a:t>
            </a:r>
            <a:r>
              <a:rPr lang="en-US" sz="3200" dirty="0" smtClean="0"/>
              <a:t>JavaScript </a:t>
            </a:r>
            <a:r>
              <a:rPr lang="ru-RU" sz="3200" dirty="0" smtClean="0"/>
              <a:t>отключен или не поддерживается браузером.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182206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Тело </a:t>
            </a:r>
            <a:r>
              <a:rPr lang="en-US" dirty="0" smtClean="0"/>
              <a:t>HTML-</a:t>
            </a:r>
            <a:r>
              <a:rPr lang="ru-RU" dirty="0" smtClean="0"/>
              <a:t>документа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3"/>
            <a:ext cx="10269967" cy="418930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3200" dirty="0" smtClean="0"/>
              <a:t>Тело документа находится в контейнерном элементе 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sz="3200" dirty="0" smtClean="0"/>
              <a:t>. </a:t>
            </a:r>
            <a:r>
              <a:rPr lang="ru-RU" sz="3200" b="1" dirty="0" smtClean="0"/>
              <a:t>В </a:t>
            </a:r>
            <a:r>
              <a:rPr lang="en-US" sz="3200" b="1" dirty="0" smtClean="0"/>
              <a:t>HTML5 </a:t>
            </a:r>
            <a:r>
              <a:rPr lang="ru-RU" sz="3200" b="1" dirty="0" smtClean="0"/>
              <a:t>у этого элемента нет собственных атрибутов (только глобальные).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endParaRPr lang="ru-RU" sz="3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endParaRPr lang="en-US" sz="32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3200" dirty="0" smtClean="0"/>
              <a:t>Атрибуты </a:t>
            </a:r>
            <a:r>
              <a:rPr lang="en-US" sz="2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alink</a:t>
            </a:r>
            <a:r>
              <a:rPr lang="en-US" sz="3200" dirty="0"/>
              <a:t>,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background</a:t>
            </a:r>
            <a:r>
              <a:rPr lang="en-US" sz="3200" dirty="0"/>
              <a:t>, </a:t>
            </a:r>
            <a:r>
              <a:rPr lang="en-US" sz="2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bgcolor</a:t>
            </a:r>
            <a:r>
              <a:rPr lang="en-US" sz="3200" dirty="0"/>
              <a:t>,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link</a:t>
            </a:r>
            <a:r>
              <a:rPr lang="en-US" sz="3200" dirty="0"/>
              <a:t>, </a:t>
            </a:r>
            <a:r>
              <a:rPr lang="en-US" sz="28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margin*</a:t>
            </a:r>
            <a:r>
              <a:rPr lang="en-US" sz="3200" dirty="0" smtClean="0"/>
              <a:t>, </a:t>
            </a:r>
            <a:r>
              <a:rPr lang="en-US" sz="28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r>
              <a:rPr lang="en-US" sz="3200" dirty="0"/>
              <a:t>, </a:t>
            </a:r>
            <a:r>
              <a:rPr lang="en-US" sz="2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vlink</a:t>
            </a:r>
            <a:r>
              <a:rPr lang="en-US" sz="3200" dirty="0" smtClean="0"/>
              <a:t> </a:t>
            </a:r>
            <a:r>
              <a:rPr lang="ru-RU" sz="3200" dirty="0" smtClean="0"/>
              <a:t>объявлены для 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sz="3200" dirty="0" smtClean="0"/>
              <a:t> </a:t>
            </a:r>
            <a:r>
              <a:rPr lang="ru-RU" sz="3200" dirty="0" smtClean="0"/>
              <a:t>устаревшими (эффект их действия достигается при помощи </a:t>
            </a:r>
            <a:r>
              <a:rPr lang="en-US" sz="3200" dirty="0" smtClean="0"/>
              <a:t>CSS).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192995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Валидация</a:t>
            </a:r>
            <a:r>
              <a:rPr lang="ru-RU" dirty="0" smtClean="0"/>
              <a:t> </a:t>
            </a:r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i="1" dirty="0" err="1"/>
              <a:t>Валидация</a:t>
            </a:r>
            <a:r>
              <a:rPr lang="ru-RU" sz="3200" i="1" dirty="0"/>
              <a:t> </a:t>
            </a:r>
            <a:r>
              <a:rPr lang="en-US" sz="3200" i="1" dirty="0" smtClean="0"/>
              <a:t>HTML</a:t>
            </a:r>
            <a:r>
              <a:rPr lang="en-US" sz="3200" dirty="0" smtClean="0"/>
              <a:t> – </a:t>
            </a:r>
            <a:r>
              <a:rPr lang="ru-RU" sz="3200" dirty="0" smtClean="0"/>
              <a:t>проверка разметки на </a:t>
            </a:r>
            <a:r>
              <a:rPr lang="ru-RU" sz="3200" dirty="0"/>
              <a:t>наличие ошибок и </a:t>
            </a:r>
            <a:r>
              <a:rPr lang="ru-RU" sz="3200" dirty="0" smtClean="0"/>
              <a:t>на соответствие указанному стандарту.</a:t>
            </a:r>
          </a:p>
          <a:p>
            <a:r>
              <a:rPr lang="ru-RU" sz="3200" dirty="0" smtClean="0"/>
              <a:t>Общие типы </a:t>
            </a:r>
            <a:r>
              <a:rPr lang="ru-RU" sz="3200" dirty="0" err="1"/>
              <a:t>валидации</a:t>
            </a:r>
            <a:r>
              <a:rPr lang="ru-RU" sz="3200" dirty="0"/>
              <a:t>:</a:t>
            </a:r>
          </a:p>
          <a:p>
            <a:pPr marL="514350" indent="-514350">
              <a:spcBef>
                <a:spcPts val="300"/>
              </a:spcBef>
              <a:buFont typeface="+mj-lt"/>
              <a:buAutoNum type="arabicPeriod"/>
            </a:pPr>
            <a:r>
              <a:rPr lang="ru-RU" sz="3200" dirty="0" err="1"/>
              <a:t>Валидация</a:t>
            </a:r>
            <a:r>
              <a:rPr lang="ru-RU" sz="3200" dirty="0"/>
              <a:t> </a:t>
            </a:r>
            <a:r>
              <a:rPr lang="ru-RU" sz="3200" dirty="0" smtClean="0"/>
              <a:t>синтаксиса – формальное соблюдение синтаксиса </a:t>
            </a:r>
            <a:r>
              <a:rPr lang="en-US" sz="3200" dirty="0" smtClean="0"/>
              <a:t>HTML (</a:t>
            </a:r>
            <a:r>
              <a:rPr lang="ru-RU" sz="3200" dirty="0" smtClean="0"/>
              <a:t>с учётом стандарта</a:t>
            </a:r>
            <a:r>
              <a:rPr lang="en-US" sz="3200" dirty="0" smtClean="0"/>
              <a:t>)</a:t>
            </a:r>
            <a:r>
              <a:rPr lang="ru-RU" sz="3200" dirty="0" smtClean="0"/>
              <a:t>.</a:t>
            </a:r>
            <a:endParaRPr lang="ru-RU" sz="3200" dirty="0"/>
          </a:p>
          <a:p>
            <a:pPr marL="514350" indent="-514350">
              <a:spcBef>
                <a:spcPts val="300"/>
              </a:spcBef>
              <a:buFont typeface="+mj-lt"/>
              <a:buAutoNum type="arabicPeriod"/>
            </a:pPr>
            <a:r>
              <a:rPr lang="ru-RU" sz="3200" dirty="0" err="1" smtClean="0"/>
              <a:t>Валидация</a:t>
            </a:r>
            <a:r>
              <a:rPr lang="ru-RU" sz="3200" dirty="0" smtClean="0"/>
              <a:t> на наличие подозрительных посторонних включений (кодов).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8801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Валидация</a:t>
            </a:r>
            <a:r>
              <a:rPr lang="ru-RU" dirty="0" smtClean="0"/>
              <a:t> </a:t>
            </a:r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dirty="0" err="1" smtClean="0"/>
              <a:t>Валидация</a:t>
            </a:r>
            <a:r>
              <a:rPr lang="ru-RU" sz="3200" dirty="0" smtClean="0"/>
              <a:t> выполняется при помощи отдельной программы или онлайн-сервиса: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hlinkClick r:id="rId2"/>
              </a:rPr>
              <a:t>http://validator.w3.org</a:t>
            </a:r>
            <a:r>
              <a:rPr lang="en-US" sz="3200" dirty="0" smtClean="0">
                <a:hlinkClick r:id="rId2"/>
              </a:rPr>
              <a:t>/</a:t>
            </a: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hlinkClick r:id="rId3"/>
              </a:rPr>
              <a:t>https://html5.validator.nu</a:t>
            </a:r>
            <a:r>
              <a:rPr lang="en-US" sz="3200" dirty="0" smtClean="0">
                <a:hlinkClick r:id="rId3"/>
              </a:rPr>
              <a:t>/</a:t>
            </a: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hlinkClick r:id="rId4"/>
              </a:rPr>
              <a:t>http</a:t>
            </a:r>
            <a:r>
              <a:rPr lang="en-US" sz="3200" dirty="0">
                <a:hlinkClick r:id="rId4"/>
              </a:rPr>
              <a:t>://htmlhelp.com/tools/validator</a:t>
            </a:r>
            <a:r>
              <a:rPr lang="en-US" sz="3200" dirty="0" smtClean="0">
                <a:hlinkClick r:id="rId4"/>
              </a:rPr>
              <a:t>/</a:t>
            </a:r>
            <a:endParaRPr lang="ru-RU" sz="3200" dirty="0" smtClean="0"/>
          </a:p>
          <a:p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63850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4983</TotalTime>
  <Words>4032</Words>
  <Application>Microsoft Office PowerPoint</Application>
  <PresentationFormat>Широкоэкранный</PresentationFormat>
  <Paragraphs>615</Paragraphs>
  <Slides>75</Slides>
  <Notes>37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75</vt:i4>
      </vt:variant>
    </vt:vector>
  </HeadingPairs>
  <TitlesOfParts>
    <vt:vector size="83" baseType="lpstr">
      <vt:lpstr>Arial</vt:lpstr>
      <vt:lpstr>Calibri</vt:lpstr>
      <vt:lpstr>Calibri Light</vt:lpstr>
      <vt:lpstr>Consolas</vt:lpstr>
      <vt:lpstr>Courier New</vt:lpstr>
      <vt:lpstr>Trebuchet MS</vt:lpstr>
      <vt:lpstr>Wingdings</vt:lpstr>
      <vt:lpstr>Retrospect</vt:lpstr>
      <vt:lpstr>СОВРЕМЕННЫЕ ТЕХНОЛОГИИ РАЗРАБОТКИ WEB-ПРИЛОЖЕНИЙ</vt:lpstr>
      <vt:lpstr>Общая характеристика HTML</vt:lpstr>
      <vt:lpstr>Книги по HTML и CSS</vt:lpstr>
      <vt:lpstr>Книги по HTML и CSS</vt:lpstr>
      <vt:lpstr>Полезные ссылки</vt:lpstr>
      <vt:lpstr>Полезные ссылки</vt:lpstr>
      <vt:lpstr>Инструменты для работы с HTML</vt:lpstr>
      <vt:lpstr>Валидация HTML</vt:lpstr>
      <vt:lpstr>Валидация HTML</vt:lpstr>
      <vt:lpstr>Что такое HTML?</vt:lpstr>
      <vt:lpstr>Что такое HTML?</vt:lpstr>
      <vt:lpstr>1. HTML – история и версии</vt:lpstr>
      <vt:lpstr>HTML – история и версии</vt:lpstr>
      <vt:lpstr>HTML – история и версии</vt:lpstr>
      <vt:lpstr>HTML – история и версии</vt:lpstr>
      <vt:lpstr>HTML – история и версии</vt:lpstr>
      <vt:lpstr>HTML – история и версии</vt:lpstr>
      <vt:lpstr>HTML – история и версии</vt:lpstr>
      <vt:lpstr>2. Синтаксис HTML</vt:lpstr>
      <vt:lpstr>Синтаксис HTML</vt:lpstr>
      <vt:lpstr>Синтаксис  HTML</vt:lpstr>
      <vt:lpstr>Синтаксис HTML</vt:lpstr>
      <vt:lpstr>Синтаксис HTML</vt:lpstr>
      <vt:lpstr>Синтаксис HTML</vt:lpstr>
      <vt:lpstr>Синтаксис HTML</vt:lpstr>
      <vt:lpstr>Синтаксис HTML</vt:lpstr>
      <vt:lpstr>Синтаксис HTML</vt:lpstr>
      <vt:lpstr>Синтаксис HTML</vt:lpstr>
      <vt:lpstr>Синтаксис HTML</vt:lpstr>
      <vt:lpstr>Синтаксис HTML</vt:lpstr>
      <vt:lpstr>Спецсимволы в HTML</vt:lpstr>
      <vt:lpstr>Спецсимволы в HTML</vt:lpstr>
      <vt:lpstr>Спецсимволы в HTML – примеры</vt:lpstr>
      <vt:lpstr>3. HTML и XML</vt:lpstr>
      <vt:lpstr>Сравнение HTML и XML</vt:lpstr>
      <vt:lpstr>XHTML</vt:lpstr>
      <vt:lpstr>4. Глобальные атрибуты</vt:lpstr>
      <vt:lpstr>Глобальные атрибуты</vt:lpstr>
      <vt:lpstr>Глобальные атрибуты</vt:lpstr>
      <vt:lpstr>Глобальные атрибуты</vt:lpstr>
      <vt:lpstr>Глобальные атрибуты</vt:lpstr>
      <vt:lpstr>Глобальные атрибуты</vt:lpstr>
      <vt:lpstr>Глобальные атрибуты</vt:lpstr>
      <vt:lpstr>Глобальные атрибуты</vt:lpstr>
      <vt:lpstr>Глобальные атрибуты</vt:lpstr>
      <vt:lpstr>Глобальные атрибуты (HTML5)</vt:lpstr>
      <vt:lpstr>Глобальные атрибуты (HTML5)</vt:lpstr>
      <vt:lpstr>Глобальные атрибуты (HTML5)</vt:lpstr>
      <vt:lpstr>Глобальные атрибуты (HTML5)</vt:lpstr>
      <vt:lpstr>Глобальные атрибуты (HTML5)</vt:lpstr>
      <vt:lpstr>Глобальные атрибуты – сводка</vt:lpstr>
      <vt:lpstr>Глобальные атрибуты</vt:lpstr>
      <vt:lpstr>Глобальные атрибуты (Микроданные )</vt:lpstr>
      <vt:lpstr>Презентация PowerPoint</vt:lpstr>
      <vt:lpstr>Глобальные атрибуты событий</vt:lpstr>
      <vt:lpstr>Глобальные атрибуты событий</vt:lpstr>
      <vt:lpstr>5. Структура HTML-документа</vt:lpstr>
      <vt:lpstr>Пример HTML-документа</vt:lpstr>
      <vt:lpstr>Структура HTML-документа</vt:lpstr>
      <vt:lpstr>DOCTYPE</vt:lpstr>
      <vt:lpstr>Варианты DOCTYPE для HTML 4.01</vt:lpstr>
      <vt:lpstr>Элемент html</vt:lpstr>
      <vt:lpstr>Элемент head</vt:lpstr>
      <vt:lpstr>Элемент title</vt:lpstr>
      <vt:lpstr>Элемент base</vt:lpstr>
      <vt:lpstr>Элемент base - пример</vt:lpstr>
      <vt:lpstr>6. Метаданные документа (элемент meta)</vt:lpstr>
      <vt:lpstr>Задание кодировки</vt:lpstr>
      <vt:lpstr>Настройка HTTP-заголовков</vt:lpstr>
      <vt:lpstr>Описание произвольных метаданных</vt:lpstr>
      <vt:lpstr>Презентация PowerPoint</vt:lpstr>
      <vt:lpstr>Элемент link</vt:lpstr>
      <vt:lpstr>Элемент link – примеры</vt:lpstr>
      <vt:lpstr>Элементы style, script, noscript</vt:lpstr>
      <vt:lpstr>Тело HTML-документа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Zhvakina</dc:creator>
  <cp:lastModifiedBy>ANNA</cp:lastModifiedBy>
  <cp:revision>310</cp:revision>
  <cp:lastPrinted>2016-01-26T13:20:45Z</cp:lastPrinted>
  <dcterms:created xsi:type="dcterms:W3CDTF">2015-03-09T11:51:14Z</dcterms:created>
  <dcterms:modified xsi:type="dcterms:W3CDTF">2023-09-01T17:09:34Z</dcterms:modified>
</cp:coreProperties>
</file>