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30E0D9-ED14-418F-8188-EDFFB01F50EE}">
  <a:tblStyle styleId="{AA30E0D9-ED14-418F-8188-EDFFB01F50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97b808a7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97b808a7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97b808a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97b808a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97b808a7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97b808a7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918015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918015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180154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9180154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9180154b0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59180154b0_1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97b808a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97b808a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9180154b0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59180154b0_1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9180154b0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9180154b0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9180154b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9180154b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9180154b0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9180154b0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85700" y="0"/>
            <a:ext cx="6685200" cy="1339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FF0000"/>
                </a:solidFill>
              </a:rPr>
              <a:t>מסמך STR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50075" y="2229000"/>
            <a:ext cx="583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4280"/>
          </a:p>
          <a:p>
            <a:pPr indent="0" lvl="0" mar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425" y="1429175"/>
            <a:ext cx="33337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553325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w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התפלגות תרחישי בדיקה לפי סטטוס</a:t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11" name="Google Shape;111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836750"/>
            <a:ext cx="6681912" cy="413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w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מסקנות מניתוח תוצאות תרחישי הבדיקה</a:t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24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סה"כ נערכו 216 בדיקות, מתוכן נמצאו 20 תקלות, רובן ברמת חומרה נמוכה.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24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התקלה החמורה ביותר באופן יחסי שזוהתה  הינה רישום עם דואר אלקטרוני לא תקין, אם כי אף היא רחוקה מלהיות תקלה קריטית.</a:t>
            </a:r>
            <a:endParaRPr sz="14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24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עברו בהצלחה 196 בדיקות.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15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w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מסקנות כלליות לאחר בדיקת האתר</a:t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20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במהלך סבבי בדיקות התגלו תקלות ברמות חומרה שונות אולם אף אחת מהן לא ברמת חומרה קריטית.</a:t>
            </a:r>
            <a:endParaRPr sz="200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20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רמת החומרה של תקלה רישום עם דואר אלקטרוני לא תקין</a:t>
            </a:r>
            <a:r>
              <a:rPr lang="iw" sz="24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" sz="20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הוערכה כגבוהה ולא קריטית מכיוון שתקלה זו אינה מכשילה את תהליך רישום ורכישה.</a:t>
            </a:r>
            <a:endParaRPr sz="200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w" sz="20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רוב הבעיות שהתגלו הקשורות לתנאים של הזנת טקסט/מספרים בשדות שונים.</a:t>
            </a:r>
            <a:endParaRPr sz="2000">
              <a:solidFill>
                <a:schemeClr val="dk1"/>
              </a:solidFill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2000">
                <a:solidFill>
                  <a:schemeClr val="dk1"/>
                </a:solidFill>
              </a:rPr>
              <a:t>האתר נוח לרכישה וחיפוש המוצרים,עיצוב ומיקום הפקדים של התחברות/הרשמה לא נוח, הוא מקשה על מציאתם</a:t>
            </a:r>
            <a:r>
              <a:rPr lang="iw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w" sz="3820">
                <a:solidFill>
                  <a:srgbClr val="FF0000"/>
                </a:solidFill>
              </a:rPr>
              <a:t>תיאור האתר</a:t>
            </a:r>
            <a:endParaRPr b="1" sz="3820"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6775"/>
            <a:ext cx="85206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900"/>
              <a:t>.</a:t>
            </a:r>
            <a:r>
              <a:rPr b="1" lang="iw" sz="1900">
                <a:solidFill>
                  <a:schemeClr val="dk1"/>
                </a:solidFill>
              </a:rPr>
              <a:t>אתר באג הינו אתר רכישות ציוד מחשבים ,תקשורת ,גאדג’טים ,וסלולר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900">
                <a:solidFill>
                  <a:schemeClr val="dk1"/>
                </a:solidFill>
              </a:rPr>
              <a:t>אתר זה נותן אפשרות לחיפוש מוצרים וקבלת מידע מפורט עליהם, מכיל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w" sz="1900">
                <a:solidFill>
                  <a:schemeClr val="dk1"/>
                </a:solidFill>
              </a:rPr>
              <a:t>. מידע ויזואלי והמחשה לצורך רכישה של מוצרי אלקטרוניקה שונים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1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900">
                <a:solidFill>
                  <a:schemeClr val="dk1"/>
                </a:solidFill>
              </a:rPr>
              <a:t>ההרשמה/הצטרפות לאתר אינה מחייבת אלא מיועדת להקל על תהליך רכישת 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1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w" sz="1900">
                <a:solidFill>
                  <a:schemeClr val="dk1"/>
                </a:solidFill>
              </a:rPr>
              <a:t>המוצרים באתר</a:t>
            </a:r>
            <a:r>
              <a:rPr lang="iw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820">
                <a:solidFill>
                  <a:srgbClr val="FF0000"/>
                </a:solidFill>
              </a:rPr>
              <a:t>תהליך הבדיקות</a:t>
            </a:r>
            <a:endParaRPr sz="3820">
              <a:solidFill>
                <a:srgbClr val="FF00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50600" y="31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1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CCCCCC"/>
              </a:highlight>
            </a:endParaRPr>
          </a:p>
          <a:p>
            <a:pPr indent="-349250" lvl="0" marL="457200" rtl="1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🐞"/>
            </a:pPr>
            <a:r>
              <a:rPr b="1" lang="iw" sz="1900">
                <a:solidFill>
                  <a:schemeClr val="dk1"/>
                </a:solidFill>
              </a:rPr>
              <a:t>כתיבת מסמך STP ובו הוגדרו מטרת הבדיקות, לו"ז, סביבות הבדיקה, כלי הבדיקה, עץ הנושאים וכו'.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🐞"/>
            </a:pPr>
            <a:r>
              <a:rPr b="1" lang="iw" sz="1900">
                <a:solidFill>
                  <a:schemeClr val="dk1"/>
                </a:solidFill>
              </a:rPr>
              <a:t>כתיבת מסמך STD שבו פורטו תרחישי הבדיקות לפי סוגי בדיקות.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🐞"/>
            </a:pPr>
            <a:r>
              <a:rPr b="1" lang="iw" sz="1900">
                <a:solidFill>
                  <a:schemeClr val="dk1"/>
                </a:solidFill>
              </a:rPr>
              <a:t>הזנת הבדיקות והרצתן בJIRA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🐞"/>
            </a:pPr>
            <a:r>
              <a:rPr b="1" lang="iw" sz="1900">
                <a:solidFill>
                  <a:schemeClr val="dk1"/>
                </a:solidFill>
              </a:rPr>
              <a:t>סיכום וכתיבת מסמך STR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6"/>
          <p:cNvGraphicFramePr/>
          <p:nvPr/>
        </p:nvGraphicFramePr>
        <p:xfrm>
          <a:off x="1171064" y="1514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{AA30E0D9-ED14-418F-8188-EDFFB01F50EE}</a:tableStyleId>
              </a:tblPr>
              <a:tblGrid>
                <a:gridCol w="3337000"/>
                <a:gridCol w="3464850"/>
              </a:tblGrid>
              <a:tr h="235000"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 u="none" cap="none" strike="noStrike"/>
                        <a:t>תכנון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200" u="none" cap="none" strike="noStrike"/>
                        <a:t>ביצוע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20750"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300" u="none" cap="none" strike="noStrike"/>
                        <a:t>בדיקות GUI</a:t>
                      </a:r>
                      <a:endParaRPr b="1" sz="13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20750"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300" u="none" cap="none" strike="noStrike"/>
                        <a:t>בדיקות E2E</a:t>
                      </a:r>
                      <a:endParaRPr b="1" sz="13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20750"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300" u="none" cap="none" strike="noStrike"/>
                        <a:t>CRUD</a:t>
                      </a:r>
                      <a:endParaRPr b="1" sz="13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20750"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300" u="none" cap="none" strike="noStrike"/>
                        <a:t>ביצועים (עומסים)</a:t>
                      </a:r>
                      <a:endParaRPr b="1" sz="13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b="1" sz="1100">
                        <a:solidFill>
                          <a:srgbClr val="00B050"/>
                        </a:solidFill>
                      </a:endParaRPr>
                    </a:p>
                  </a:txBody>
                  <a:tcPr marT="34300" marB="34300" marR="68600" marL="68600"/>
                </a:tc>
              </a:tr>
              <a:tr h="220750"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300" u="none" cap="none" strike="noStrike"/>
                        <a:t>נגישות</a:t>
                      </a:r>
                      <a:endParaRPr b="1" sz="13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 u="none" cap="none" strike="noStrike">
                          <a:solidFill>
                            <a:srgbClr val="FFC000"/>
                          </a:solidFill>
                        </a:rPr>
                        <a:t>בוצע חלקית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20750"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300" u="none" cap="none" strike="noStrike"/>
                        <a:t>תאימות</a:t>
                      </a:r>
                      <a:endParaRPr b="1" sz="13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20750"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300" u="none" cap="none" strike="noStrike"/>
                        <a:t>אבטחה</a:t>
                      </a:r>
                      <a:endParaRPr b="1" sz="13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24300"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300" u="none" cap="none" strike="noStrike"/>
                        <a:t>שימושיות</a:t>
                      </a:r>
                      <a:endParaRPr b="1" sz="13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1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 sz="1100" u="none" cap="none" strike="noStrike">
                          <a:solidFill>
                            <a:srgbClr val="00B050"/>
                          </a:solidFill>
                        </a:rPr>
                        <a:t>בוצע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74" name="Google Shape;74;p16"/>
          <p:cNvSpPr/>
          <p:nvPr/>
        </p:nvSpPr>
        <p:spPr>
          <a:xfrm>
            <a:off x="2489491" y="555067"/>
            <a:ext cx="3730800" cy="762000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1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4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תכנון מול ביצוע</a:t>
            </a:r>
            <a:endParaRPr b="1" sz="4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1298889" y="-2"/>
            <a:ext cx="642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4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מהלך סבב הבדיקות</a:t>
            </a:r>
            <a:endParaRPr b="1" sz="4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736434" y="765455"/>
            <a:ext cx="77769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400">
                <a:solidFill>
                  <a:srgbClr val="000000"/>
                </a:solidFill>
                <a:latin typeface="David"/>
                <a:ea typeface="David"/>
                <a:cs typeface="David"/>
                <a:sym typeface="David"/>
              </a:rPr>
              <a:t>סבב בדיקות לא פונקציונליות:</a:t>
            </a:r>
            <a:endParaRPr sz="2400"/>
          </a:p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🐞"/>
            </a:pPr>
            <a:r>
              <a:rPr b="1" lang="iw" sz="1800">
                <a:solidFill>
                  <a:srgbClr val="000000"/>
                </a:solidFill>
              </a:rPr>
              <a:t>נגישות</a:t>
            </a:r>
            <a:endParaRPr sz="1800"/>
          </a:p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🐞"/>
            </a:pPr>
            <a:r>
              <a:rPr b="1" lang="iw" sz="1800">
                <a:solidFill>
                  <a:srgbClr val="000000"/>
                </a:solidFill>
              </a:rPr>
              <a:t>שימושיות</a:t>
            </a:r>
            <a:r>
              <a:rPr lang="iw" sz="1800">
                <a:solidFill>
                  <a:srgbClr val="000000"/>
                </a:solidFill>
              </a:rPr>
              <a:t> </a:t>
            </a:r>
            <a:r>
              <a:rPr lang="iw" sz="1800">
                <a:solidFill>
                  <a:srgbClr val="000000"/>
                </a:solidFill>
              </a:rPr>
              <a:t>– </a:t>
            </a:r>
            <a:r>
              <a:rPr lang="iw" sz="1800">
                <a:solidFill>
                  <a:srgbClr val="000000"/>
                </a:solidFill>
              </a:rPr>
              <a:t>חווית המשתמש ונוחיותו בשימוש </a:t>
            </a:r>
            <a:r>
              <a:rPr lang="iw" sz="1800"/>
              <a:t>ה</a:t>
            </a:r>
            <a:r>
              <a:rPr lang="iw" sz="1800">
                <a:solidFill>
                  <a:srgbClr val="000000"/>
                </a:solidFill>
              </a:rPr>
              <a:t>א</a:t>
            </a:r>
            <a:r>
              <a:rPr lang="iw" sz="1800"/>
              <a:t>תר.</a:t>
            </a:r>
            <a:endParaRPr sz="1800"/>
          </a:p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🐞"/>
            </a:pPr>
            <a:r>
              <a:rPr b="1" lang="iw" sz="1800"/>
              <a:t>אבטחה</a:t>
            </a:r>
            <a:r>
              <a:rPr lang="iw" sz="1800"/>
              <a:t> - פרטיות משתמש ואבטחת אמצעי התשלום.</a:t>
            </a:r>
            <a:endParaRPr sz="1800"/>
          </a:p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🐞"/>
            </a:pPr>
            <a:r>
              <a:rPr b="1" lang="iw" sz="1800"/>
              <a:t>תאימות</a:t>
            </a:r>
            <a:r>
              <a:rPr lang="iw" sz="1800"/>
              <a:t> - הפעלת האתר בדפדפנים שונים.</a:t>
            </a:r>
            <a:endParaRPr sz="1800"/>
          </a:p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🐞"/>
            </a:pPr>
            <a:r>
              <a:rPr b="1" lang="iw" sz="1800"/>
              <a:t>בדיקת עומסים</a:t>
            </a:r>
            <a:r>
              <a:rPr lang="iw" sz="1800"/>
              <a:t> - בדיקת עומס משתמשים בזמן קצוב.</a:t>
            </a:r>
            <a:endParaRPr sz="1800"/>
          </a:p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🐞"/>
            </a:pPr>
            <a:r>
              <a:rPr b="1" lang="iw" sz="1800"/>
              <a:t>קישוריות </a:t>
            </a:r>
            <a:r>
              <a:rPr lang="iw" sz="1800"/>
              <a:t>- בדיקת לינקים שבורים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2135468" y="360296"/>
            <a:ext cx="4817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4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מהלך סבב הבדיקות</a:t>
            </a:r>
            <a:endParaRPr b="1" sz="4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1156855" y="1196266"/>
            <a:ext cx="6366300" cy="3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21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סבב בדיקות פונקציונליות :</a:t>
            </a:r>
            <a:endParaRPr sz="1100">
              <a:solidFill>
                <a:schemeClr val="dk1"/>
              </a:solidFill>
            </a:endParaRPr>
          </a:p>
          <a:p>
            <a:pPr indent="-3365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avid"/>
              <a:buChar char="🐞"/>
            </a:pPr>
            <a:r>
              <a:rPr b="1" lang="iw" sz="1800" u="sng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E2E </a:t>
            </a:r>
            <a:r>
              <a:rPr b="1" lang="iw" sz="17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–</a:t>
            </a:r>
            <a:r>
              <a:rPr b="1" lang="iw" sz="1700">
                <a:solidFill>
                  <a:schemeClr val="dk1"/>
                </a:solidFill>
                <a:highlight>
                  <a:schemeClr val="lt1"/>
                </a:highlight>
                <a:latin typeface="David"/>
                <a:ea typeface="David"/>
                <a:cs typeface="David"/>
                <a:sym typeface="David"/>
              </a:rPr>
              <a:t>  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David"/>
              <a:ea typeface="David"/>
              <a:cs typeface="David"/>
              <a:sym typeface="David"/>
            </a:endParaRPr>
          </a:p>
          <a:p>
            <a:pPr indent="0" lvl="0" marL="4572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7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       </a:t>
            </a:r>
            <a:r>
              <a:rPr b="1" lang="iw" sz="18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 </a:t>
            </a:r>
            <a:r>
              <a:rPr lang="iw" sz="1800">
                <a:solidFill>
                  <a:schemeClr val="dk1"/>
                </a:solidFill>
              </a:rPr>
              <a:t>*הרשמה והתחברות</a:t>
            </a:r>
            <a:endParaRPr sz="1800"/>
          </a:p>
          <a:p>
            <a:pPr indent="0" lvl="0" marL="9144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</a:rPr>
              <a:t>* חיפוש מוצר</a:t>
            </a:r>
            <a:endParaRPr sz="1800"/>
          </a:p>
          <a:p>
            <a:pPr indent="0" lvl="0" marL="9144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</a:rPr>
              <a:t>* הוספה לסל קניות</a:t>
            </a:r>
            <a:endParaRPr sz="1800"/>
          </a:p>
          <a:p>
            <a:pPr indent="0" lvl="0" marL="9144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</a:rPr>
              <a:t>* רכישה</a:t>
            </a:r>
            <a:endParaRPr sz="1800"/>
          </a:p>
          <a:p>
            <a:pPr indent="-34290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avid"/>
              <a:buChar char="🐞"/>
            </a:pPr>
            <a:r>
              <a:rPr b="1" lang="iw" sz="1800" u="sng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CRUD -</a:t>
            </a:r>
            <a:r>
              <a:rPr b="1" lang="iw" sz="1800" u="sng">
                <a:solidFill>
                  <a:schemeClr val="dk1"/>
                </a:solidFill>
                <a:highlight>
                  <a:schemeClr val="lt1"/>
                </a:highlight>
                <a:latin typeface="David"/>
                <a:ea typeface="David"/>
                <a:cs typeface="David"/>
                <a:sym typeface="David"/>
              </a:rPr>
              <a:t> </a:t>
            </a:r>
            <a:endParaRPr b="1" sz="1800" u="sng">
              <a:solidFill>
                <a:schemeClr val="dk1"/>
              </a:solidFill>
              <a:highlight>
                <a:schemeClr val="lt1"/>
              </a:highlight>
              <a:latin typeface="David"/>
              <a:ea typeface="David"/>
              <a:cs typeface="David"/>
              <a:sym typeface="David"/>
            </a:endParaRPr>
          </a:p>
          <a:p>
            <a:pPr indent="0" lvl="0" marL="4572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        </a:t>
            </a:r>
            <a:r>
              <a:rPr lang="iw" sz="18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 </a:t>
            </a:r>
            <a:r>
              <a:rPr lang="iw" sz="18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* יצירה ועדכון פרטים אישיים</a:t>
            </a:r>
            <a:endParaRPr sz="1800"/>
          </a:p>
          <a:p>
            <a:pPr indent="0" lvl="0" marL="9144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* עדכון הוספה והסרה סל קניות</a:t>
            </a:r>
            <a:endParaRPr sz="1800"/>
          </a:p>
          <a:p>
            <a:pPr indent="0" lvl="0" marL="9144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endParaRPr sz="1700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-336550" lvl="0" marL="4572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avid"/>
              <a:buChar char="🐞"/>
            </a:pPr>
            <a:r>
              <a:rPr b="1" lang="iw" sz="1800" u="sng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GUI </a:t>
            </a:r>
            <a:r>
              <a:rPr b="1" lang="iw" sz="17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– </a:t>
            </a:r>
            <a:r>
              <a:rPr lang="iw" sz="1800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אפשרות הזנת נתונים בשדות השונים, פתיחה תקינה של חלוניות קופצות ובדיקת תקינות הפקדים</a:t>
            </a:r>
            <a:endParaRPr sz="1800"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44875" y="231775"/>
            <a:ext cx="888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בעיות במהלך ביצוע הבדיקות</a:t>
            </a:r>
            <a:endParaRPr b="1" sz="6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545750" y="1313700"/>
            <a:ext cx="7961700" cy="3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1" algn="r">
              <a:spcBef>
                <a:spcPts val="0"/>
              </a:spcBef>
              <a:spcAft>
                <a:spcPts val="0"/>
              </a:spcAft>
              <a:buSzPts val="1900"/>
              <a:buChar char="🐞"/>
            </a:pPr>
            <a:r>
              <a:rPr b="1" lang="iw" sz="1900">
                <a:solidFill>
                  <a:srgbClr val="000000"/>
                </a:solidFill>
              </a:rPr>
              <a:t>התמודדות עם אתגר של עבודה מרחוק ואינטראקציה באמצעות WhatsApp </a:t>
            </a:r>
            <a:r>
              <a:rPr b="1" lang="iw" sz="1900"/>
              <a:t>Google Meet</a:t>
            </a:r>
            <a:r>
              <a:rPr b="1" lang="iw" sz="1900">
                <a:solidFill>
                  <a:srgbClr val="000000"/>
                </a:solidFill>
              </a:rPr>
              <a:t>,Zoom.</a:t>
            </a:r>
            <a:endParaRPr b="1" sz="1900"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marR="0" rtl="1" algn="r">
              <a:spcBef>
                <a:spcPts val="0"/>
              </a:spcBef>
              <a:spcAft>
                <a:spcPts val="0"/>
              </a:spcAft>
              <a:buSzPts val="1900"/>
              <a:buChar char="🐞"/>
            </a:pPr>
            <a:r>
              <a:rPr b="1" lang="iw" sz="1900"/>
              <a:t>עזיבה של אחד מחמשת אנשי הצוות מיד עם תחילת הפרויקט. </a:t>
            </a:r>
            <a:endParaRPr b="1" sz="1900"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marR="0" rtl="1" algn="r">
              <a:spcBef>
                <a:spcPts val="0"/>
              </a:spcBef>
              <a:spcAft>
                <a:spcPts val="0"/>
              </a:spcAft>
              <a:buSzPts val="1900"/>
              <a:buChar char="🐞"/>
            </a:pPr>
            <a:r>
              <a:rPr b="1" lang="iw" sz="1900"/>
              <a:t> קושי בשילוב הפרויקט עם העבודה השוטפת של כל אחד מאנשי הצוות, וקושי במציאת זמן עבודה משותף שמתאים לכולם</a:t>
            </a:r>
            <a:endParaRPr b="1" sz="1900"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w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תיאור סביבת הבדיקות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95250" y="122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🐞"/>
            </a:pPr>
            <a:r>
              <a:rPr b="1" lang="iw" sz="1300" u="sng">
                <a:solidFill>
                  <a:schemeClr val="dk1"/>
                </a:solidFill>
              </a:rPr>
              <a:t>האתר נבדק בדפדפנים הבאים: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300">
                <a:solidFill>
                  <a:schemeClr val="dk1"/>
                </a:solidFill>
              </a:rPr>
              <a:t>G</a:t>
            </a:r>
            <a:r>
              <a:rPr lang="iw" sz="1300">
                <a:solidFill>
                  <a:schemeClr val="dk1"/>
                </a:solidFill>
              </a:rPr>
              <a:t>oogle Chrome,Microsoft Edge,Opera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🐞"/>
            </a:pPr>
            <a:r>
              <a:rPr b="1" lang="iw" sz="1300" u="sng">
                <a:solidFill>
                  <a:schemeClr val="dk1"/>
                </a:solidFill>
              </a:rPr>
              <a:t>מערכת הפעלה: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300">
                <a:solidFill>
                  <a:schemeClr val="dk1"/>
                </a:solidFill>
              </a:rPr>
              <a:t>W</a:t>
            </a:r>
            <a:r>
              <a:rPr lang="iw" sz="1300">
                <a:solidFill>
                  <a:schemeClr val="dk1"/>
                </a:solidFill>
              </a:rPr>
              <a:t>indows 10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🐞"/>
            </a:pPr>
            <a:r>
              <a:rPr b="1" lang="iw" sz="1300" u="sng">
                <a:solidFill>
                  <a:schemeClr val="dk1"/>
                </a:solidFill>
              </a:rPr>
              <a:t>כלי הבדיקה: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300">
                <a:solidFill>
                  <a:schemeClr val="dk1"/>
                </a:solidFill>
              </a:rPr>
              <a:t>JIRA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300">
                <a:solidFill>
                  <a:schemeClr val="dk1"/>
                </a:solidFill>
              </a:rPr>
              <a:t>JMETER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300">
                <a:solidFill>
                  <a:schemeClr val="dk1"/>
                </a:solidFill>
              </a:rPr>
              <a:t>DEADLINKCHECKER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300">
                <a:solidFill>
                  <a:schemeClr val="dk1"/>
                </a:solidFill>
              </a:rPr>
              <a:t>Microsoft Office,Google Docs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14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iw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כמות תקלות לפי סוגי בדיקה</a:t>
            </a:r>
            <a:endParaRPr b="1" sz="3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7675"/>
            <a:ext cx="8520600" cy="40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