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77" r:id="rId3"/>
    <p:sldId id="258" r:id="rId4"/>
    <p:sldId id="259" r:id="rId5"/>
    <p:sldId id="266" r:id="rId6"/>
    <p:sldId id="260" r:id="rId7"/>
    <p:sldId id="264" r:id="rId8"/>
    <p:sldId id="265" r:id="rId9"/>
    <p:sldId id="261" r:id="rId10"/>
    <p:sldId id="262" r:id="rId11"/>
    <p:sldId id="267" r:id="rId12"/>
    <p:sldId id="268" r:id="rId13"/>
    <p:sldId id="275" r:id="rId14"/>
    <p:sldId id="272" r:id="rId15"/>
    <p:sldId id="276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6CCF6-2FAA-47D5-97E2-231EF1209B8B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78F2C-499B-4E94-A657-69F445238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771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5D347-9DCD-4174-BD88-BA9C55E0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F321EB-8C64-4A69-B608-75075C010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4CE3A7-E8C9-4F02-AD4D-66F6855A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80DA-2D8F-4115-81DD-0B40C1A226A5}" type="datetime1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20DE9B-74EB-4DEF-8044-55DC14D8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735A40-5509-40B8-AD38-99097A88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1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8A7EA-10B1-4BBC-8C51-57012BE1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E2219-D31B-43C7-8DF5-88B92789E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932519-903E-45AA-A336-CEEDD888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F36C-1DE1-432E-B0B1-865B3053486F}" type="datetime1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789967-BCC3-428D-8A3F-C4BA8E82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DF69A-4EF0-4ACA-94A7-71CF0E1B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0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6CB706-F076-484C-923F-8FA67CC30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DE9581-8E5C-4803-8344-38E24D930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9E5803-FB2A-49E5-B44B-D36ED1DD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CCA9-2F0B-4D40-BAEE-0BD91CFEDA48}" type="datetime1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986E3D-62FA-4E11-BE2F-200B911D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DAFD5-12DA-409D-89D2-9A87DE22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6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F8E19-04DC-4F60-B7BC-DD4FF7AE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879C37-480D-40C9-92A7-D6EE56D9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D415CA-514C-401F-ACD4-F3065100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E407-4CCA-4A6F-9B6D-93E8441589FB}" type="datetime1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D40BD6-B713-4739-8CDE-577EB1AD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3CD648-36CC-45B1-B132-BDC0C013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83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EEACE-C96F-4EE7-B1DE-C2BDBEF0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B8118D-AE39-4C3A-B723-DC779D488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57F41E-2717-4E7D-9281-F940083D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1F29-2CE4-4F22-BCE7-4880A15993C7}" type="datetime1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C5DA59-E500-4E44-9706-D04291A3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E8F6D8-C4BF-489D-831A-5C851E9B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18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D6FE2-EEA2-41E1-AE62-F220C56A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8BD1B-5FF8-44E8-86A6-4C2D09F68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975863-E441-4E3D-AA2B-1587B4305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A426D0-51C4-468D-A710-7E8875A1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5F81-625B-4E5D-BCF5-717866366FBB}" type="datetime1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BE0C8C-98B0-4F92-95C5-614524C2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A7E645-F014-48C0-9DFB-6B1C3045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1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E6C8-A92C-478D-B010-2E4BADE2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368FA6-E222-4CBE-B3C0-78B0AD5A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2B2960-D438-400C-A122-C1495931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88B584-E22C-4E26-90F5-2DA95E88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7C6C32-4E1C-4158-B029-B3C74946E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6E5B2D-0552-4047-9274-06F3CB8D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D157-8A9C-443B-9B21-A8AF3972653F}" type="datetime1">
              <a:rPr lang="ru-RU" smtClean="0"/>
              <a:t>23.05.2023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A43A03-951A-44FE-8E68-E008DBD5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B88F91-819B-4DB3-B99E-48A2935C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53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D69FC-437F-47BF-BAAA-C872CABB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4C8A70-84BD-4D8A-8FB1-01ED7957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3347-C808-4924-A4B9-6076FBD0A763}" type="datetime1">
              <a:rPr lang="ru-RU" smtClean="0"/>
              <a:t>23.05.2023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183622-EE92-478F-A643-3DF5478E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C8D7C3-F065-4B48-8FA3-B2506970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7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1CBA60-BAC1-4185-B563-3FF5FE50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5773-CC8E-44FC-B769-6143026CFB21}" type="datetime1">
              <a:rPr lang="ru-RU" smtClean="0"/>
              <a:t>23.05.2023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00FD0D-420D-4452-8EC4-5D2FCED5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2FFB4F-0FEC-4006-8563-B376DE5E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77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2811E-BCB3-43C9-9912-99824CB5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E39109-9767-45EC-AFC7-461A1DE21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C22BE7-37F7-4C54-9789-DDA79D225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3FCB91-6814-4368-B8F4-9A902E3B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50AD-785C-4FF3-BA63-C708002913DB}" type="datetime1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0D3438-976E-4577-9EBB-76886F11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3C6FF7-BDF7-45D0-BC97-6AFFF9A0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2A2D9-3010-448F-BB16-B0701CF9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DEE9F3-5FFA-4F9D-8903-1BFC687D1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5AC9DD-067B-485F-800F-F80FFEB8F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5C966-5A68-4B0F-AD16-379A9848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AB58-93C8-4A19-A110-541D334D5F1C}" type="datetime1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7E120F-C1C0-41BA-A1EA-7F8D2A99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32146C-DA3D-4A12-A03A-5A50BB99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81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D0482-291D-49D7-BD05-35FFEC81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755BA-0B14-4D7C-99A4-9494860E8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D2854A-10C4-412F-80CC-6FD6EFB44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7893-98B0-4770-A1D0-7CAA1996898B}" type="datetime1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2B46E4-CD6B-4BA9-B005-91C001DD2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1253C9-E2C2-48DE-B784-4F9AD1B44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CBA8-3DE1-4C39-9F03-5575CBEFE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96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6A11B-EC0F-4A18-8FEA-48CED7DF7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магнетосопротивления полупроводниковых микроструктур, обусловленные эффектом магнитной фокусировки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3E6085-4B35-4ACF-A94B-7777887E8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Егоров Дмитрий, 20344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 Похабов Дмитрий Александрович</a:t>
            </a:r>
          </a:p>
          <a:p>
            <a:endParaRPr lang="ru-RU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4017B4-EFD4-4CEF-91CB-6E93B547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93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9312D-DF22-4B69-9A27-5C41ED43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измерений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0C745-69F5-407D-835E-7177947F06D0}"/>
              </a:ext>
            </a:extLst>
          </p:cNvPr>
          <p:cNvSpPr txBox="1"/>
          <p:nvPr/>
        </p:nvSpPr>
        <p:spPr>
          <a:xfrm>
            <a:off x="6007845" y="5711430"/>
            <a:ext cx="539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7. Схема экспериментальной установки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7009A6-485D-4739-A52A-E3D78A7C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10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7CBD0-7D03-4B65-B360-5B5436FA27ED}"/>
              </a:ext>
            </a:extLst>
          </p:cNvPr>
          <p:cNvSpPr txBox="1"/>
          <p:nvPr/>
        </p:nvSpPr>
        <p:spPr>
          <a:xfrm>
            <a:off x="457201" y="2305615"/>
            <a:ext cx="50545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j-lt"/>
              </a:rPr>
              <a:t>Установка позволяет устанавливать </a:t>
            </a:r>
          </a:p>
          <a:p>
            <a:r>
              <a:rPr lang="ru-RU" sz="2800" dirty="0">
                <a:latin typeface="+mj-lt"/>
              </a:rPr>
              <a:t>температуру до </a:t>
            </a:r>
            <a:r>
              <a:rPr lang="en-US" sz="2800" b="1" dirty="0">
                <a:latin typeface="+mj-lt"/>
              </a:rPr>
              <a:t>T = </a:t>
            </a:r>
            <a:r>
              <a:rPr lang="ru-RU" sz="2800" b="1" dirty="0">
                <a:latin typeface="+mj-lt"/>
              </a:rPr>
              <a:t>1,6 К </a:t>
            </a:r>
            <a:r>
              <a:rPr lang="ru-RU" sz="2800" dirty="0">
                <a:latin typeface="+mj-lt"/>
              </a:rPr>
              <a:t>и задавать поперечное магнитное</a:t>
            </a:r>
          </a:p>
          <a:p>
            <a:r>
              <a:rPr lang="ru-RU" sz="2800" dirty="0">
                <a:latin typeface="+mj-lt"/>
              </a:rPr>
              <a:t>поле величиной до </a:t>
            </a:r>
            <a:r>
              <a:rPr lang="en-US" sz="2800" b="1" dirty="0">
                <a:latin typeface="+mj-lt"/>
              </a:rPr>
              <a:t>B = </a:t>
            </a:r>
            <a:r>
              <a:rPr lang="ru-RU" sz="2800" b="1" dirty="0">
                <a:latin typeface="+mj-lt"/>
              </a:rPr>
              <a:t>12 Т</a:t>
            </a:r>
            <a:r>
              <a:rPr lang="ru-RU" sz="2800" dirty="0">
                <a:latin typeface="+mj-lt"/>
              </a:rPr>
              <a:t>.</a:t>
            </a:r>
            <a:endParaRPr lang="ru-RU" sz="2800" b="1" dirty="0">
              <a:latin typeface="+mj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D6640C-89DF-47E5-A1FB-DD756E78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345" y="1752893"/>
            <a:ext cx="5622556" cy="38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8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7F5C9-69F9-46D0-9FAA-8848056B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Нелокальное сопротивление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6374B-B2B3-41F1-96BD-5B10B95F89F6}"/>
              </a:ext>
            </a:extLst>
          </p:cNvPr>
          <p:cNvSpPr txBox="1"/>
          <p:nvPr/>
        </p:nvSpPr>
        <p:spPr>
          <a:xfrm>
            <a:off x="6777911" y="5812156"/>
            <a:ext cx="301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8. Схема образца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3DA65A-84DB-4743-AB3D-591808C1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11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43A0ED-C1F2-427C-8E9C-676C11DB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668" y="1628540"/>
            <a:ext cx="6138132" cy="4089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DC524EA-B40E-420B-ADAF-502B189DB363}"/>
                  </a:ext>
                </a:extLst>
              </p:cNvPr>
              <p:cNvSpPr/>
              <p:nvPr/>
            </p:nvSpPr>
            <p:spPr>
              <a:xfrm>
                <a:off x="-324848" y="3114913"/>
                <a:ext cx="5746630" cy="1220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ru-RU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3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3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DC524EA-B40E-420B-ADAF-502B189DB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4848" y="3114913"/>
                <a:ext cx="5746630" cy="1220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99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D413A-7901-4236-8959-36FCD27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Экспериментальные данные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12DF65-42E2-426C-ADA5-B537A37D8E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25" y="1355684"/>
            <a:ext cx="5999750" cy="4751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6FCD3E-279E-42B6-B36C-CB002832F04B}"/>
              </a:ext>
            </a:extLst>
          </p:cNvPr>
          <p:cNvSpPr txBox="1"/>
          <p:nvPr/>
        </p:nvSpPr>
        <p:spPr>
          <a:xfrm>
            <a:off x="2380688" y="6107552"/>
            <a:ext cx="743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9. Зависимость магнетосопротивления от магнитного поля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691147-9F11-48C8-BCAA-611994A0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50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F351C-C778-460A-9036-9F639F5A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Вклады баллистических траекторий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A008B7-B7EB-4CE0-BAF6-77DBDBC9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983900-19CF-47C7-9746-BB37279B8C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25" y="1346200"/>
            <a:ext cx="6258150" cy="4919508"/>
          </a:xfrm>
          <a:prstGeom prst="rect">
            <a:avLst/>
          </a:prstGeom>
        </p:spPr>
      </p:pic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63952A7-803A-427B-9786-F2D7D19ECE2C}"/>
              </a:ext>
            </a:extLst>
          </p:cNvPr>
          <p:cNvGrpSpPr/>
          <p:nvPr/>
        </p:nvGrpSpPr>
        <p:grpSpPr>
          <a:xfrm>
            <a:off x="5692314" y="3537219"/>
            <a:ext cx="1544222" cy="1692006"/>
            <a:chOff x="6622893" y="3066755"/>
            <a:chExt cx="1302676" cy="1427344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10B39972-7D2A-43C7-BFCB-BF0181E58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064" y="3066755"/>
              <a:ext cx="1291934" cy="857392"/>
            </a:xfrm>
            <a:prstGeom prst="rect">
              <a:avLst/>
            </a:prstGeom>
          </p:spPr>
        </p:pic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C4A8B8E-F712-4A04-9327-72BC691420B3}"/>
                </a:ext>
              </a:extLst>
            </p:cNvPr>
            <p:cNvSpPr/>
            <p:nvPr/>
          </p:nvSpPr>
          <p:spPr>
            <a:xfrm>
              <a:off x="6622893" y="3066755"/>
              <a:ext cx="1302676" cy="865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36148B4F-317F-40A4-BAAE-FDFD7B57BA80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7164312" y="3932731"/>
              <a:ext cx="109919" cy="561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E117338-0331-4F8E-992B-BCAD03A6B94A}"/>
              </a:ext>
            </a:extLst>
          </p:cNvPr>
          <p:cNvGrpSpPr/>
          <p:nvPr/>
        </p:nvGrpSpPr>
        <p:grpSpPr>
          <a:xfrm>
            <a:off x="7844856" y="2469673"/>
            <a:ext cx="1531488" cy="2065503"/>
            <a:chOff x="9367010" y="3053820"/>
            <a:chExt cx="1317821" cy="1648994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9584929B-1763-4946-8DEC-7CB8D04E74E8}"/>
                </a:ext>
              </a:extLst>
            </p:cNvPr>
            <p:cNvGrpSpPr/>
            <p:nvPr/>
          </p:nvGrpSpPr>
          <p:grpSpPr>
            <a:xfrm>
              <a:off x="9367010" y="3053820"/>
              <a:ext cx="1317821" cy="880534"/>
              <a:chOff x="9367010" y="3053820"/>
              <a:chExt cx="1317821" cy="880534"/>
            </a:xfrm>
          </p:grpSpPr>
          <p:pic>
            <p:nvPicPr>
              <p:cNvPr id="6" name="Рисунок 5">
                <a:extLst>
                  <a:ext uri="{FF2B5EF4-FFF2-40B4-BE49-F238E27FC236}">
                    <a16:creationId xmlns:a16="http://schemas.microsoft.com/office/drawing/2014/main" id="{201E964C-5371-41DF-AEF0-0656D0A9C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67010" y="3053820"/>
                <a:ext cx="1317820" cy="880534"/>
              </a:xfrm>
              <a:prstGeom prst="rect">
                <a:avLst/>
              </a:prstGeom>
            </p:spPr>
          </p:pic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8733079-3E23-4708-B43F-F715996334ED}"/>
                  </a:ext>
                </a:extLst>
              </p:cNvPr>
              <p:cNvSpPr/>
              <p:nvPr/>
            </p:nvSpPr>
            <p:spPr>
              <a:xfrm>
                <a:off x="9378013" y="3053820"/>
                <a:ext cx="1306818" cy="88053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A0EFBB09-F76B-435E-93C8-060C250970BA}"/>
                </a:ext>
              </a:extLst>
            </p:cNvPr>
            <p:cNvCxnSpPr>
              <a:cxnSpLocks/>
            </p:cNvCxnSpPr>
            <p:nvPr/>
          </p:nvCxnSpPr>
          <p:spPr>
            <a:xfrm>
              <a:off x="10031422" y="3934354"/>
              <a:ext cx="232469" cy="7684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C637C0F7-23E7-4B5F-A0BF-6D558E5B4FAC}"/>
              </a:ext>
            </a:extLst>
          </p:cNvPr>
          <p:cNvGrpSpPr/>
          <p:nvPr/>
        </p:nvGrpSpPr>
        <p:grpSpPr>
          <a:xfrm>
            <a:off x="2842179" y="2975403"/>
            <a:ext cx="1682758" cy="2304622"/>
            <a:chOff x="2815658" y="3021143"/>
            <a:chExt cx="1682758" cy="2304622"/>
          </a:xfrm>
        </p:grpSpPr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5A924449-BCA0-44BD-9928-6C5093380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5658" y="4301002"/>
              <a:ext cx="1539006" cy="1021360"/>
            </a:xfrm>
            <a:prstGeom prst="rect">
              <a:avLst/>
            </a:prstGeom>
          </p:spPr>
        </p:pic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B5556B6B-ED1B-4B28-B067-99FD9288E2B8}"/>
                </a:ext>
              </a:extLst>
            </p:cNvPr>
            <p:cNvGrpSpPr/>
            <p:nvPr/>
          </p:nvGrpSpPr>
          <p:grpSpPr>
            <a:xfrm>
              <a:off x="2815658" y="3021143"/>
              <a:ext cx="1682758" cy="2304622"/>
              <a:chOff x="6622893" y="1988595"/>
              <a:chExt cx="1419542" cy="1944136"/>
            </a:xfrm>
          </p:grpSpPr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6C122FAF-91E1-4829-9F14-74A1A823B58B}"/>
                  </a:ext>
                </a:extLst>
              </p:cNvPr>
              <p:cNvSpPr/>
              <p:nvPr/>
            </p:nvSpPr>
            <p:spPr>
              <a:xfrm>
                <a:off x="6622893" y="3066755"/>
                <a:ext cx="1302676" cy="865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45" name="Прямая со стрелкой 44">
                <a:extLst>
                  <a:ext uri="{FF2B5EF4-FFF2-40B4-BE49-F238E27FC236}">
                    <a16:creationId xmlns:a16="http://schemas.microsoft.com/office/drawing/2014/main" id="{F033D32B-EF19-40D3-9770-DD42DE2F7D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2031" y="1988595"/>
                <a:ext cx="770404" cy="1078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D273C734-FF78-43F9-B990-07E9FCFBEC89}"/>
              </a:ext>
            </a:extLst>
          </p:cNvPr>
          <p:cNvGrpSpPr/>
          <p:nvPr/>
        </p:nvGrpSpPr>
        <p:grpSpPr>
          <a:xfrm>
            <a:off x="5105399" y="1835278"/>
            <a:ext cx="2221522" cy="1026547"/>
            <a:chOff x="5105399" y="1835278"/>
            <a:chExt cx="2221522" cy="1026547"/>
          </a:xfrm>
        </p:grpSpPr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BF82A62D-BCB1-45D3-915D-DE1237D9F186}"/>
                </a:ext>
              </a:extLst>
            </p:cNvPr>
            <p:cNvGrpSpPr/>
            <p:nvPr/>
          </p:nvGrpSpPr>
          <p:grpSpPr>
            <a:xfrm>
              <a:off x="5105399" y="1835278"/>
              <a:ext cx="2221522" cy="1026547"/>
              <a:chOff x="6051536" y="3066755"/>
              <a:chExt cx="1874033" cy="865976"/>
            </a:xfrm>
          </p:grpSpPr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491FB050-A201-47DF-82A4-C1EBEBF0C042}"/>
                  </a:ext>
                </a:extLst>
              </p:cNvPr>
              <p:cNvSpPr/>
              <p:nvPr/>
            </p:nvSpPr>
            <p:spPr>
              <a:xfrm>
                <a:off x="6622893" y="3066755"/>
                <a:ext cx="1302676" cy="865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38" name="Прямая со стрелкой 37">
                <a:extLst>
                  <a:ext uri="{FF2B5EF4-FFF2-40B4-BE49-F238E27FC236}">
                    <a16:creationId xmlns:a16="http://schemas.microsoft.com/office/drawing/2014/main" id="{ECA2C370-57F6-40A8-A304-FE30526D72A5}"/>
                  </a:ext>
                </a:extLst>
              </p:cNvPr>
              <p:cNvCxnSpPr>
                <a:cxnSpLocks/>
                <a:stCxn id="37" idx="1"/>
              </p:cNvCxnSpPr>
              <p:nvPr/>
            </p:nvCxnSpPr>
            <p:spPr>
              <a:xfrm flipH="1" flipV="1">
                <a:off x="6051536" y="3299130"/>
                <a:ext cx="571357" cy="2006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9" name="Рисунок 48">
              <a:extLst>
                <a:ext uri="{FF2B5EF4-FFF2-40B4-BE49-F238E27FC236}">
                  <a16:creationId xmlns:a16="http://schemas.microsoft.com/office/drawing/2014/main" id="{2A255C00-94D6-4650-B2F2-86D76E68F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95486" y="1842026"/>
              <a:ext cx="1521868" cy="101305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D4FBE58-5BAD-4AD6-8715-3030067C2C34}"/>
              </a:ext>
            </a:extLst>
          </p:cNvPr>
          <p:cNvSpPr txBox="1"/>
          <p:nvPr/>
        </p:nvSpPr>
        <p:spPr>
          <a:xfrm>
            <a:off x="2380688" y="6204551"/>
            <a:ext cx="755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10. Зависимость магнетосопротивления от магнитного поля</a:t>
            </a:r>
          </a:p>
        </p:txBody>
      </p:sp>
    </p:spTree>
    <p:extLst>
      <p:ext uri="{BB962C8B-B14F-4D97-AF65-F5344CB8AC3E}">
        <p14:creationId xmlns:p14="http://schemas.microsoft.com/office/powerpoint/2010/main" val="336974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78E87-AE9B-4AF6-9173-BB364C0D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Температурная зависимость траекторий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3436F8-ED3F-433E-9616-D48CF00A890B}"/>
              </a:ext>
            </a:extLst>
          </p:cNvPr>
          <p:cNvSpPr/>
          <p:nvPr/>
        </p:nvSpPr>
        <p:spPr>
          <a:xfrm>
            <a:off x="3048000" y="61235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Рисунок 11. Температурная зависимость траекторий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2FB9BE-3E75-4F47-9402-5DBA6DE1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14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E2BA11-2568-4242-8230-EEB28808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1468707"/>
            <a:ext cx="5740400" cy="47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2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260C158-E3D2-4454-AB69-C51A004BAB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Оценка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𝑒𝑒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260C158-E3D2-4454-AB69-C51A004BA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7F1678-DCC1-466E-86AB-9F6EFA730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𝑒𝑒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𝑒𝑒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7 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К.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𝑒𝑒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𝑒𝑒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𝑒𝑒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6,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/>
                  <a:t> </a:t>
                </a:r>
                <a:r>
                  <a:rPr lang="en-US" dirty="0">
                    <a:latin typeface="+mj-lt"/>
                  </a:rPr>
                  <a:t>[</a:t>
                </a:r>
                <a:r>
                  <a:rPr lang="ru-RU" dirty="0">
                    <a:latin typeface="+mj-lt"/>
                  </a:rPr>
                  <a:t>мкм</a:t>
                </a:r>
                <a:r>
                  <a:rPr lang="en-US" dirty="0">
                    <a:latin typeface="+mj-lt"/>
                  </a:rPr>
                  <a:t>]</a:t>
                </a:r>
                <a:endParaRPr lang="ru-RU" dirty="0">
                  <a:latin typeface="+mj-lt"/>
                </a:endParaRPr>
              </a:p>
              <a:p>
                <a:r>
                  <a:rPr lang="ru-RU" dirty="0">
                    <a:latin typeface="+mj-lt"/>
                  </a:rPr>
                  <a:t>При 1</a:t>
                </a:r>
                <a:r>
                  <a:rPr lang="en-US" dirty="0">
                    <a:latin typeface="+mj-lt"/>
                  </a:rPr>
                  <a:t>,6</a:t>
                </a:r>
                <a:r>
                  <a:rPr lang="ru-RU" dirty="0">
                    <a:latin typeface="+mj-lt"/>
                  </a:rPr>
                  <a:t> К</a:t>
                </a:r>
                <a:r>
                  <a:rPr lang="en-US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𝑒𝑒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мкм.</m:t>
                    </m:r>
                  </m:oMath>
                </a14:m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7F1678-DCC1-466E-86AB-9F6EFA730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C62FFA-696B-4797-94A8-E6266AC9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15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887C36-A213-423B-A599-ED845FA03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213961"/>
            <a:ext cx="5257802" cy="443007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4C05DF5-3F87-497F-AE0E-AC87A4132D68}"/>
              </a:ext>
            </a:extLst>
          </p:cNvPr>
          <p:cNvSpPr/>
          <p:nvPr/>
        </p:nvSpPr>
        <p:spPr>
          <a:xfrm>
            <a:off x="5676899" y="58377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Рисунок 12. Зависимость высоты пика от температуры в логарифмическом масштабе</a:t>
            </a:r>
          </a:p>
        </p:txBody>
      </p:sp>
    </p:spTree>
    <p:extLst>
      <p:ext uri="{BB962C8B-B14F-4D97-AF65-F5344CB8AC3E}">
        <p14:creationId xmlns:p14="http://schemas.microsoft.com/office/powerpoint/2010/main" val="127653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F0172-EB5A-4FA3-B0DE-44FBF8A3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768D2F-8BFF-490D-87F4-0FECD1AA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Выполнение данной работы позволило </a:t>
            </a:r>
            <a:endParaRPr lang="en-US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Познакомиться с измерениями малых сигналов.</a:t>
            </a:r>
            <a:endParaRPr lang="en-US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Освоить технику низкотемпературного эксперимента.</a:t>
            </a:r>
          </a:p>
          <a:p>
            <a:r>
              <a:rPr lang="ru-RU" sz="2400" dirty="0">
                <a:latin typeface="+mj-lt"/>
              </a:rPr>
              <a:t>Изучить методы создания полупроводниковых гетероструктур.</a:t>
            </a:r>
          </a:p>
          <a:p>
            <a:r>
              <a:rPr lang="ru-RU" sz="2400" dirty="0">
                <a:latin typeface="+mj-lt"/>
              </a:rPr>
              <a:t>Удалось разработать дизайн собственных микроструктур в ДЭГ и использовать их для изучения эффекта магнитной фокусировки.</a:t>
            </a:r>
          </a:p>
          <a:p>
            <a:r>
              <a:rPr lang="ru-RU" sz="2400" dirty="0">
                <a:latin typeface="+mj-lt"/>
              </a:rPr>
              <a:t>Были экспериментально обнаружены баллистические пики, вызванные эффектом магнитной фокусировки.</a:t>
            </a:r>
          </a:p>
          <a:p>
            <a:r>
              <a:rPr lang="ru-RU" sz="2400" dirty="0">
                <a:latin typeface="+mj-lt"/>
              </a:rPr>
              <a:t>Объяснено расположение пиков и их смещение с температурой.</a:t>
            </a:r>
          </a:p>
          <a:p>
            <a:r>
              <a:rPr lang="ru-RU" sz="2400" dirty="0">
                <a:latin typeface="+mj-lt"/>
              </a:rPr>
              <a:t>Сделана оценка для длины е-е рассеяния.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2CF2E8-D835-457C-8003-3DB363BA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3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1F4C42-AB8F-46E9-A268-B8C9563F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2</a:t>
            </a:fld>
            <a:endParaRPr lang="ru-RU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12DF6B1-46EB-4DC2-B04D-0D4D5860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15E70-927F-4039-A1EB-D3C3187F0E98}"/>
              </a:ext>
            </a:extLst>
          </p:cNvPr>
          <p:cNvSpPr txBox="1"/>
          <p:nvPr/>
        </p:nvSpPr>
        <p:spPr>
          <a:xfrm>
            <a:off x="4104301" y="5739236"/>
            <a:ext cx="398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1. Магнитная фокусировка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F4E3520-6118-4298-A5E8-9672425D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06" y="1816920"/>
            <a:ext cx="6742188" cy="36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5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D4CBE-FB70-4E8B-AD1C-FDC2CEE9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6" y="2057200"/>
            <a:ext cx="10710333" cy="62708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D8746-22A7-4183-B5B5-BFAA1D31D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1" y="2684286"/>
            <a:ext cx="8906936" cy="3140581"/>
          </a:xfrm>
        </p:spPr>
        <p:txBody>
          <a:bodyPr>
            <a:noAutofit/>
          </a:bodyPr>
          <a:lstStyle/>
          <a:p>
            <a:pPr lvl="0"/>
            <a:r>
              <a:rPr lang="ru-RU" sz="2000" dirty="0">
                <a:latin typeface="+mj-lt"/>
              </a:rPr>
              <a:t>Познакомиться с техникой низкотемпературного эксперимента.</a:t>
            </a:r>
          </a:p>
          <a:p>
            <a:pPr lvl="0"/>
            <a:r>
              <a:rPr lang="ru-RU" sz="2000" dirty="0">
                <a:latin typeface="+mj-lt"/>
              </a:rPr>
              <a:t>Освоить методику измерения малых сигналов методом синхронного детектирования.</a:t>
            </a:r>
          </a:p>
          <a:p>
            <a:pPr lvl="0"/>
            <a:r>
              <a:rPr lang="ru-RU" sz="2000" dirty="0">
                <a:latin typeface="+mj-lt"/>
              </a:rPr>
              <a:t>Познакомиться со строением гетероструктур.</a:t>
            </a:r>
          </a:p>
          <a:p>
            <a:pPr lvl="0"/>
            <a:r>
              <a:rPr lang="ru-RU" sz="2000" dirty="0">
                <a:latin typeface="+mj-lt"/>
              </a:rPr>
              <a:t>Изучить методы создания микроструктур в двумерном электронном газе.</a:t>
            </a:r>
          </a:p>
          <a:p>
            <a:pPr lvl="0"/>
            <a:r>
              <a:rPr lang="ru-RU" sz="2000" dirty="0">
                <a:latin typeface="+mj-lt"/>
              </a:rPr>
              <a:t>Создать собственный дизайн микроструктур.</a:t>
            </a:r>
          </a:p>
          <a:p>
            <a:pPr lvl="0"/>
            <a:r>
              <a:rPr lang="ru-RU" sz="2000" dirty="0">
                <a:latin typeface="+mj-lt"/>
              </a:rPr>
              <a:t>Изготовить образцы.</a:t>
            </a:r>
          </a:p>
          <a:p>
            <a:pPr lvl="0"/>
            <a:r>
              <a:rPr lang="ru-RU" sz="2000" dirty="0">
                <a:latin typeface="+mj-lt"/>
              </a:rPr>
              <a:t>Провести серии измерений магнетосопротивления при различных температурах.</a:t>
            </a:r>
          </a:p>
          <a:p>
            <a:pPr lvl="0"/>
            <a:r>
              <a:rPr lang="ru-RU" sz="2000" dirty="0">
                <a:latin typeface="+mj-lt"/>
              </a:rPr>
              <a:t>Проанализировать полученные экспериментальные данные.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D7293F-A704-45B8-8965-C17793C4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42CE17C-6DE3-431E-A24D-17FCCED4E600}"/>
              </a:ext>
            </a:extLst>
          </p:cNvPr>
          <p:cNvSpPr txBox="1">
            <a:spLocks/>
          </p:cNvSpPr>
          <p:nvPr/>
        </p:nvSpPr>
        <p:spPr>
          <a:xfrm>
            <a:off x="677331" y="457445"/>
            <a:ext cx="10710333" cy="837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34B6A-8FA9-43C1-9BE1-03B255B397C8}"/>
              </a:ext>
            </a:extLst>
          </p:cNvPr>
          <p:cNvSpPr txBox="1"/>
          <p:nvPr/>
        </p:nvSpPr>
        <p:spPr>
          <a:xfrm>
            <a:off x="804336" y="1209209"/>
            <a:ext cx="100245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являлось наблюдение фокусировочного пика в магнетосопротивлении и изучение температурной зависимости его высоты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4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80D53-C735-416B-8E8C-4C712464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Баллистический транспорт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5C12F30-A330-473C-A449-29F7BFEFD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5315" y="1782034"/>
            <a:ext cx="3941370" cy="4057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0DFE76-46CA-48F1-A56A-E92EE78F8CBE}"/>
              </a:ext>
            </a:extLst>
          </p:cNvPr>
          <p:cNvSpPr txBox="1"/>
          <p:nvPr/>
        </p:nvSpPr>
        <p:spPr>
          <a:xfrm>
            <a:off x="2632039" y="5930672"/>
            <a:ext cx="69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2. Режимы транспорта в двумерном электронном газе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5511A08-3E69-4785-903E-2B5AABC5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89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CC729-4CF8-400E-84F9-C8C29DB7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диаметров траекторий и величины магнитного поля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FEC95A-9144-41A3-A99B-6527234B4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𝑒𝐵𝑣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𝑒𝐵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𝑒𝐵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FEC95A-9144-41A3-A99B-6527234B4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C0B2DE-31C8-4A80-A4BD-61AF6B4D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40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6304B-632E-4B04-B107-CEDEA73D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Образцы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4772721-4442-4107-841A-32BBA5EDFD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68" y="1469641"/>
            <a:ext cx="7186864" cy="4487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1365FB-4816-45DF-89BB-53E919D7A3D2}"/>
              </a:ext>
            </a:extLst>
          </p:cNvPr>
          <p:cNvSpPr txBox="1"/>
          <p:nvPr/>
        </p:nvSpPr>
        <p:spPr>
          <a:xfrm>
            <a:off x="4527333" y="6060414"/>
            <a:ext cx="313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3. Гетероструктура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AC5E49-D120-4D00-B0CC-01A19A6A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91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29A7E-48FA-4567-8E59-D41AA9A2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0663" cy="1325563"/>
          </a:xfrm>
        </p:spPr>
        <p:txBody>
          <a:bodyPr/>
          <a:lstStyle/>
          <a:p>
            <a:r>
              <a:rPr lang="ru-RU" dirty="0"/>
              <a:t>Определение концентрации и подвижности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DE781B-20ED-4C94-BFE1-7D2C5DA81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Метод ван дер Пау</m:t>
                    </m:r>
                  </m:oMath>
                </a14:m>
                <a:endParaRPr lang="ru-RU" i="1" dirty="0"/>
              </a:p>
              <a:p>
                <a:endParaRPr lang="ru-R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𝜋𝜎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12,34</m:t>
                              </m:r>
                            </m:sub>
                          </m:sSub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𝜋𝜎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23,41</m:t>
                              </m:r>
                            </m:sub>
                          </m:sSub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=8∗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см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В∗с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=7∗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с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м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DE781B-20ED-4C94-BFE1-7D2C5DA81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14F6B85-E026-4BA0-823E-DF7F185E6F1A}"/>
              </a:ext>
            </a:extLst>
          </p:cNvPr>
          <p:cNvSpPr txBox="1"/>
          <p:nvPr/>
        </p:nvSpPr>
        <p:spPr>
          <a:xfrm>
            <a:off x="6715040" y="3572606"/>
            <a:ext cx="342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Рисунок 4. Метод ван дер Пау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FECB4B-B307-474F-B0C1-ABE603B2E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394" y="1743001"/>
            <a:ext cx="5228166" cy="1866306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2A2160-B0F4-49B9-AE18-46857E20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747B36-6158-4B35-8363-55DBE68C2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543" y="4001294"/>
            <a:ext cx="2319866" cy="2247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606B47-12EB-4A1B-843B-0FC379ACE7A2}"/>
              </a:ext>
            </a:extLst>
          </p:cNvPr>
          <p:cNvSpPr txBox="1"/>
          <p:nvPr/>
        </p:nvSpPr>
        <p:spPr>
          <a:xfrm>
            <a:off x="5391953" y="6123570"/>
            <a:ext cx="606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Рисунок 5. Схема образца для измерений ван дер Пау</a:t>
            </a:r>
          </a:p>
        </p:txBody>
      </p:sp>
    </p:spTree>
    <p:extLst>
      <p:ext uri="{BB962C8B-B14F-4D97-AF65-F5344CB8AC3E}">
        <p14:creationId xmlns:p14="http://schemas.microsoft.com/office/powerpoint/2010/main" val="379843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54B0C-0605-463D-A59E-AE720F05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длины свободного пробега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757584A-F208-44F2-8133-441C63A7F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ru-RU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sSup>
                            <m:sSup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4000" dirty="0"/>
              </a:p>
              <a:p>
                <a:pPr marL="0" indent="0">
                  <a:buNone/>
                </a:pPr>
                <a:endParaRPr lang="ru-RU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sSup>
                            <m:sSup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4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4000" i="1">
                          <a:latin typeface="Cambria Math" panose="02040503050406030204" pitchFamily="18" charset="0"/>
                        </a:rPr>
                        <m:t>=10,5 мкм</m:t>
                      </m:r>
                    </m:oMath>
                  </m:oMathPara>
                </a14:m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757584A-F208-44F2-8133-441C63A7F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64F796-33AE-427A-890B-7D33344D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38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757CC-BB63-443F-A2FE-67F2D894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Микроструктуры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F7119-BB0B-4F95-A16A-9449D31C04DF}"/>
              </a:ext>
            </a:extLst>
          </p:cNvPr>
          <p:cNvSpPr txBox="1"/>
          <p:nvPr/>
        </p:nvSpPr>
        <p:spPr>
          <a:xfrm>
            <a:off x="1133936" y="5530632"/>
            <a:ext cx="992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Рисунок 6. Геометрии образцов, белым цветом отмечены непроводящие области, </a:t>
            </a:r>
            <a:r>
              <a:rPr lang="ru-RU" i="1" dirty="0"/>
              <a:t>синим</a:t>
            </a:r>
            <a:r>
              <a:rPr lang="ru-RU" dirty="0"/>
              <a:t> – </a:t>
            </a:r>
          </a:p>
          <a:p>
            <a:pPr algn="ctr"/>
            <a:r>
              <a:rPr lang="ru-RU" dirty="0"/>
              <a:t>ДЭГ: a - в виде холловских мостиков, b - в виде перекрестка</a:t>
            </a:r>
            <a:endParaRPr lang="ru-RU" i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45A74C2-A80F-4AAA-9166-2501D7AF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BA8-3DE1-4C39-9F03-5575CBEFE92D}" type="slidenum">
              <a:rPr lang="ru-RU" smtClean="0"/>
              <a:t>9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D8E107-1F27-40E3-95F8-5C8854D2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32" y="1692441"/>
            <a:ext cx="10550136" cy="347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50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434</Words>
  <Application>Microsoft Office PowerPoint</Application>
  <PresentationFormat>Широкоэкранный</PresentationFormat>
  <Paragraphs>88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Тема Office</vt:lpstr>
      <vt:lpstr>Особенности магнетосопротивления полупроводниковых микроструктур, обусловленные эффектом магнитной фокусировки</vt:lpstr>
      <vt:lpstr>Введение</vt:lpstr>
      <vt:lpstr>Задачи</vt:lpstr>
      <vt:lpstr>Баллистический транспорт</vt:lpstr>
      <vt:lpstr>Связь диаметров траекторий и величины магнитного поля</vt:lpstr>
      <vt:lpstr>Образцы</vt:lpstr>
      <vt:lpstr>Определение концентрации и подвижности</vt:lpstr>
      <vt:lpstr>Определение длины свободного пробега</vt:lpstr>
      <vt:lpstr>Микроструктуры</vt:lpstr>
      <vt:lpstr>Методика измерений</vt:lpstr>
      <vt:lpstr>Нелокальное сопротивление</vt:lpstr>
      <vt:lpstr>Экспериментальные данные</vt:lpstr>
      <vt:lpstr>Вклады баллистических траекторий</vt:lpstr>
      <vt:lpstr>Температурная зависимость траекторий</vt:lpstr>
      <vt:lpstr>Оценка l_ee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магнетосопротивления полупроводниковых микроструктур, обусловленные эффектом магнитной фокусировки</dc:title>
  <dc:creator>User</dc:creator>
  <cp:lastModifiedBy>a a</cp:lastModifiedBy>
  <cp:revision>24</cp:revision>
  <dcterms:created xsi:type="dcterms:W3CDTF">2023-05-14T05:56:12Z</dcterms:created>
  <dcterms:modified xsi:type="dcterms:W3CDTF">2023-05-23T15:39:48Z</dcterms:modified>
</cp:coreProperties>
</file>