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1"/>
  </p:notesMasterIdLst>
  <p:handoutMasterIdLst>
    <p:handoutMasterId r:id="rId22"/>
  </p:handoutMasterIdLst>
  <p:sldIdLst>
    <p:sldId id="306" r:id="rId6"/>
    <p:sldId id="376" r:id="rId7"/>
    <p:sldId id="377" r:id="rId8"/>
    <p:sldId id="378" r:id="rId9"/>
    <p:sldId id="381" r:id="rId10"/>
    <p:sldId id="379" r:id="rId11"/>
    <p:sldId id="380" r:id="rId12"/>
    <p:sldId id="382" r:id="rId13"/>
    <p:sldId id="383" r:id="rId14"/>
    <p:sldId id="384" r:id="rId15"/>
    <p:sldId id="385" r:id="rId16"/>
    <p:sldId id="388" r:id="rId17"/>
    <p:sldId id="386" r:id="rId18"/>
    <p:sldId id="387" r:id="rId19"/>
    <p:sldId id="320" r:id="rId20"/>
  </p:sldIdLst>
  <p:sldSz cx="10693400" cy="7561263"/>
  <p:notesSz cx="6761163" cy="9942513"/>
  <p:defaultTextStyle>
    <a:defPPr>
      <a:defRPr lang="fr-FR"/>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35">
          <p15:clr>
            <a:srgbClr val="A4A3A4"/>
          </p15:clr>
        </p15:guide>
        <p15:guide id="2" orient="horz" pos="3742">
          <p15:clr>
            <a:srgbClr val="A4A3A4"/>
          </p15:clr>
        </p15:guide>
        <p15:guide id="3" orient="horz" pos="1111">
          <p15:clr>
            <a:srgbClr val="A4A3A4"/>
          </p15:clr>
        </p15:guide>
        <p15:guide id="4" orient="horz" pos="2517">
          <p15:clr>
            <a:srgbClr val="A4A3A4"/>
          </p15:clr>
        </p15:guide>
        <p15:guide id="5" orient="horz" pos="567">
          <p15:clr>
            <a:srgbClr val="A4A3A4"/>
          </p15:clr>
        </p15:guide>
        <p15:guide id="6" orient="horz" pos="4513">
          <p15:clr>
            <a:srgbClr val="A4A3A4"/>
          </p15:clr>
        </p15:guide>
        <p15:guide id="7" orient="horz" pos="3878">
          <p15:clr>
            <a:srgbClr val="A4A3A4"/>
          </p15:clr>
        </p15:guide>
        <p15:guide id="8" pos="4457">
          <p15:clr>
            <a:srgbClr val="A4A3A4"/>
          </p15:clr>
        </p15:guide>
        <p15:guide id="9" pos="465">
          <p15:clr>
            <a:srgbClr val="A4A3A4"/>
          </p15:clr>
        </p15:guide>
        <p15:guide id="10" pos="6158">
          <p15:clr>
            <a:srgbClr val="A4A3A4"/>
          </p15:clr>
        </p15:guide>
        <p15:guide id="11" pos="692">
          <p15:clr>
            <a:srgbClr val="A4A3A4"/>
          </p15:clr>
        </p15:guide>
        <p15:guide id="12" pos="3595">
          <p15:clr>
            <a:srgbClr val="A4A3A4"/>
          </p15:clr>
        </p15:guide>
        <p15:guide id="13" pos="329">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2F8B6"/>
    <a:srgbClr val="3B3BFF"/>
    <a:srgbClr val="0000CC"/>
    <a:srgbClr val="3399FF"/>
    <a:srgbClr val="0000FF"/>
    <a:srgbClr val="66CCFF"/>
    <a:srgbClr val="EEFCE4"/>
    <a:srgbClr val="EBF8FF"/>
    <a:srgbClr val="000000"/>
    <a:srgbClr val="BEE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6" autoAdjust="0"/>
    <p:restoredTop sz="95289" autoAdjust="0"/>
  </p:normalViewPr>
  <p:slideViewPr>
    <p:cSldViewPr showGuides="1">
      <p:cViewPr varScale="1">
        <p:scale>
          <a:sx n="96" d="100"/>
          <a:sy n="96" d="100"/>
        </p:scale>
        <p:origin x="1866" y="96"/>
      </p:cViewPr>
      <p:guideLst>
        <p:guide orient="horz" pos="2835"/>
        <p:guide orient="horz" pos="3742"/>
        <p:guide orient="horz" pos="1111"/>
        <p:guide orient="horz" pos="2517"/>
        <p:guide orient="horz" pos="567"/>
        <p:guide orient="horz" pos="4513"/>
        <p:guide orient="horz" pos="3878"/>
        <p:guide pos="4457"/>
        <p:guide pos="465"/>
        <p:guide pos="6158"/>
        <p:guide pos="692"/>
        <p:guide pos="3595"/>
        <p:guide pos="32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1" d="100"/>
          <a:sy n="81" d="100"/>
        </p:scale>
        <p:origin x="-4008"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30574" cy="49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11267" name="Rectangle 3"/>
          <p:cNvSpPr>
            <a:spLocks noGrp="1" noChangeArrowheads="1"/>
          </p:cNvSpPr>
          <p:nvPr>
            <p:ph type="dt" sz="quarter" idx="1"/>
          </p:nvPr>
        </p:nvSpPr>
        <p:spPr bwMode="auto">
          <a:xfrm>
            <a:off x="3829010" y="0"/>
            <a:ext cx="2930574" cy="49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268" name="Rectangle 4"/>
          <p:cNvSpPr>
            <a:spLocks noGrp="1" noChangeArrowheads="1"/>
          </p:cNvSpPr>
          <p:nvPr>
            <p:ph type="ftr" sz="quarter" idx="2"/>
          </p:nvPr>
        </p:nvSpPr>
        <p:spPr bwMode="auto">
          <a:xfrm>
            <a:off x="0" y="9443241"/>
            <a:ext cx="2930574" cy="497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11269" name="Rectangle 5"/>
          <p:cNvSpPr>
            <a:spLocks noGrp="1" noChangeArrowheads="1"/>
          </p:cNvSpPr>
          <p:nvPr>
            <p:ph type="sldNum" sz="quarter" idx="3"/>
          </p:nvPr>
        </p:nvSpPr>
        <p:spPr bwMode="auto">
          <a:xfrm>
            <a:off x="3829010" y="9443241"/>
            <a:ext cx="2930574" cy="497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E3941E0-6D98-4278-86FC-CBA2912483EB}" type="slidenum">
              <a:rPr lang="fr-FR"/>
              <a:pPr>
                <a:defRPr/>
              </a:pPr>
              <a:t>‹#›</a:t>
            </a:fld>
            <a:endParaRPr lang="fr-FR"/>
          </a:p>
        </p:txBody>
      </p:sp>
    </p:spTree>
    <p:extLst>
      <p:ext uri="{BB962C8B-B14F-4D97-AF65-F5344CB8AC3E}">
        <p14:creationId xmlns:p14="http://schemas.microsoft.com/office/powerpoint/2010/main" val="883901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30574" cy="497683"/>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idx="1"/>
          </p:nvPr>
        </p:nvSpPr>
        <p:spPr>
          <a:xfrm>
            <a:off x="3829010" y="0"/>
            <a:ext cx="2930574" cy="497683"/>
          </a:xfrm>
          <a:prstGeom prst="rect">
            <a:avLst/>
          </a:prstGeom>
        </p:spPr>
        <p:txBody>
          <a:bodyPr vert="horz" lIns="91440" tIns="45720" rIns="91440" bIns="45720" rtlCol="0"/>
          <a:lstStyle>
            <a:lvl1pPr algn="r">
              <a:defRPr sz="1200"/>
            </a:lvl1pPr>
          </a:lstStyle>
          <a:p>
            <a:pPr>
              <a:defRPr/>
            </a:pPr>
            <a:fld id="{22D805D6-0AB0-4E34-8721-8E3414A79D28}" type="datetimeFigureOut">
              <a:rPr lang="fr-FR"/>
              <a:pPr>
                <a:defRPr/>
              </a:pPr>
              <a:t>28/12/2018</a:t>
            </a:fld>
            <a:endParaRPr lang="fr-FR"/>
          </a:p>
        </p:txBody>
      </p:sp>
      <p:sp>
        <p:nvSpPr>
          <p:cNvPr id="4" name="Espace réservé de l'image des diapositives 3"/>
          <p:cNvSpPr>
            <a:spLocks noGrp="1" noRot="1" noChangeAspect="1"/>
          </p:cNvSpPr>
          <p:nvPr>
            <p:ph type="sldImg" idx="2"/>
          </p:nvPr>
        </p:nvSpPr>
        <p:spPr>
          <a:xfrm>
            <a:off x="744538" y="746125"/>
            <a:ext cx="5272087" cy="3729038"/>
          </a:xfrm>
          <a:prstGeom prst="rect">
            <a:avLst/>
          </a:prstGeom>
          <a:noFill/>
          <a:ln w="12700">
            <a:solidFill>
              <a:prstClr val="black"/>
            </a:solidFill>
          </a:ln>
        </p:spPr>
        <p:txBody>
          <a:bodyPr vert="horz" lIns="91440" tIns="45720" rIns="91440" bIns="45720" rtlCol="0" anchor="ctr"/>
          <a:lstStyle/>
          <a:p>
            <a:pPr lvl="0"/>
            <a:endParaRPr lang="fr-FR" noProof="0" smtClean="0"/>
          </a:p>
        </p:txBody>
      </p:sp>
      <p:sp>
        <p:nvSpPr>
          <p:cNvPr id="5" name="Espace réservé des commentaires 4"/>
          <p:cNvSpPr>
            <a:spLocks noGrp="1"/>
          </p:cNvSpPr>
          <p:nvPr>
            <p:ph type="body" sz="quarter" idx="3"/>
          </p:nvPr>
        </p:nvSpPr>
        <p:spPr>
          <a:xfrm>
            <a:off x="675801" y="4722416"/>
            <a:ext cx="5409562" cy="4474369"/>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0" y="9443241"/>
            <a:ext cx="2930574" cy="497682"/>
          </a:xfrm>
          <a:prstGeom prst="rect">
            <a:avLst/>
          </a:prstGeom>
        </p:spPr>
        <p:txBody>
          <a:bodyPr vert="horz" lIns="91440" tIns="45720" rIns="91440" bIns="45720" rtlCol="0" anchor="b"/>
          <a:lstStyle>
            <a:lvl1pPr algn="l">
              <a:defRPr sz="1200"/>
            </a:lvl1pPr>
          </a:lstStyle>
          <a:p>
            <a:pPr>
              <a:defRPr/>
            </a:pPr>
            <a:endParaRPr lang="fr-FR"/>
          </a:p>
        </p:txBody>
      </p:sp>
      <p:sp>
        <p:nvSpPr>
          <p:cNvPr id="7" name="Espace réservé du numéro de diapositive 6"/>
          <p:cNvSpPr>
            <a:spLocks noGrp="1"/>
          </p:cNvSpPr>
          <p:nvPr>
            <p:ph type="sldNum" sz="quarter" idx="5"/>
          </p:nvPr>
        </p:nvSpPr>
        <p:spPr>
          <a:xfrm>
            <a:off x="3829010" y="9443241"/>
            <a:ext cx="2930574" cy="497682"/>
          </a:xfrm>
          <a:prstGeom prst="rect">
            <a:avLst/>
          </a:prstGeom>
        </p:spPr>
        <p:txBody>
          <a:bodyPr vert="horz" lIns="91440" tIns="45720" rIns="91440" bIns="45720" rtlCol="0" anchor="b"/>
          <a:lstStyle>
            <a:lvl1pPr algn="r">
              <a:defRPr sz="1200"/>
            </a:lvl1pPr>
          </a:lstStyle>
          <a:p>
            <a:pPr>
              <a:defRPr/>
            </a:pPr>
            <a:fld id="{97F85CB7-608A-40C6-933B-5752EE380A02}" type="slidenum">
              <a:rPr lang="fr-FR"/>
              <a:pPr>
                <a:defRPr/>
              </a:pPr>
              <a:t>‹#›</a:t>
            </a:fld>
            <a:endParaRPr lang="fr-FR"/>
          </a:p>
        </p:txBody>
      </p:sp>
    </p:spTree>
    <p:extLst>
      <p:ext uri="{BB962C8B-B14F-4D97-AF65-F5344CB8AC3E}">
        <p14:creationId xmlns:p14="http://schemas.microsoft.com/office/powerpoint/2010/main" val="2324602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5325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2412C236-CC0A-460D-96BE-0144923B3D24}" type="slidenum">
              <a:rPr lang="fr-FR" sz="1200" smtClean="0"/>
              <a:pPr eaLnBrk="1" hangingPunct="1"/>
              <a:t>1</a:t>
            </a:fld>
            <a:endParaRPr lang="fr-FR" sz="12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10</a:t>
            </a:fld>
            <a:endParaRPr lang="fr-FR" sz="1200" dirty="0" smtClean="0"/>
          </a:p>
        </p:txBody>
      </p:sp>
    </p:spTree>
    <p:extLst>
      <p:ext uri="{BB962C8B-B14F-4D97-AF65-F5344CB8AC3E}">
        <p14:creationId xmlns:p14="http://schemas.microsoft.com/office/powerpoint/2010/main" val="597350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11</a:t>
            </a:fld>
            <a:endParaRPr lang="fr-FR" sz="1200" dirty="0" smtClean="0"/>
          </a:p>
        </p:txBody>
      </p:sp>
    </p:spTree>
    <p:extLst>
      <p:ext uri="{BB962C8B-B14F-4D97-AF65-F5344CB8AC3E}">
        <p14:creationId xmlns:p14="http://schemas.microsoft.com/office/powerpoint/2010/main" val="1946128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12</a:t>
            </a:fld>
            <a:endParaRPr lang="fr-FR" sz="1200" dirty="0" smtClean="0"/>
          </a:p>
        </p:txBody>
      </p:sp>
    </p:spTree>
    <p:extLst>
      <p:ext uri="{BB962C8B-B14F-4D97-AF65-F5344CB8AC3E}">
        <p14:creationId xmlns:p14="http://schemas.microsoft.com/office/powerpoint/2010/main" val="1346089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13</a:t>
            </a:fld>
            <a:endParaRPr lang="fr-FR" sz="1200" dirty="0" smtClean="0"/>
          </a:p>
        </p:txBody>
      </p:sp>
    </p:spTree>
    <p:extLst>
      <p:ext uri="{BB962C8B-B14F-4D97-AF65-F5344CB8AC3E}">
        <p14:creationId xmlns:p14="http://schemas.microsoft.com/office/powerpoint/2010/main" val="3253152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14</a:t>
            </a:fld>
            <a:endParaRPr lang="fr-FR" sz="1200" dirty="0" smtClean="0"/>
          </a:p>
        </p:txBody>
      </p:sp>
    </p:spTree>
    <p:extLst>
      <p:ext uri="{BB962C8B-B14F-4D97-AF65-F5344CB8AC3E}">
        <p14:creationId xmlns:p14="http://schemas.microsoft.com/office/powerpoint/2010/main" val="238730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2</a:t>
            </a:fld>
            <a:endParaRPr lang="fr-FR" sz="12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3</a:t>
            </a:fld>
            <a:endParaRPr lang="fr-FR" sz="1200" dirty="0" smtClean="0"/>
          </a:p>
        </p:txBody>
      </p:sp>
    </p:spTree>
    <p:extLst>
      <p:ext uri="{BB962C8B-B14F-4D97-AF65-F5344CB8AC3E}">
        <p14:creationId xmlns:p14="http://schemas.microsoft.com/office/powerpoint/2010/main" val="273155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4</a:t>
            </a:fld>
            <a:endParaRPr lang="fr-FR" sz="1200" dirty="0" smtClean="0"/>
          </a:p>
        </p:txBody>
      </p:sp>
    </p:spTree>
    <p:extLst>
      <p:ext uri="{BB962C8B-B14F-4D97-AF65-F5344CB8AC3E}">
        <p14:creationId xmlns:p14="http://schemas.microsoft.com/office/powerpoint/2010/main" val="3118633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5</a:t>
            </a:fld>
            <a:endParaRPr lang="fr-FR" sz="1200" dirty="0" smtClean="0"/>
          </a:p>
        </p:txBody>
      </p:sp>
    </p:spTree>
    <p:extLst>
      <p:ext uri="{BB962C8B-B14F-4D97-AF65-F5344CB8AC3E}">
        <p14:creationId xmlns:p14="http://schemas.microsoft.com/office/powerpoint/2010/main" val="15920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6</a:t>
            </a:fld>
            <a:endParaRPr lang="fr-FR" sz="1200" dirty="0" smtClean="0"/>
          </a:p>
        </p:txBody>
      </p:sp>
    </p:spTree>
    <p:extLst>
      <p:ext uri="{BB962C8B-B14F-4D97-AF65-F5344CB8AC3E}">
        <p14:creationId xmlns:p14="http://schemas.microsoft.com/office/powerpoint/2010/main" val="3097087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7</a:t>
            </a:fld>
            <a:endParaRPr lang="fr-FR" sz="1200" dirty="0" smtClean="0"/>
          </a:p>
        </p:txBody>
      </p:sp>
    </p:spTree>
    <p:extLst>
      <p:ext uri="{BB962C8B-B14F-4D97-AF65-F5344CB8AC3E}">
        <p14:creationId xmlns:p14="http://schemas.microsoft.com/office/powerpoint/2010/main" val="1071817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8</a:t>
            </a:fld>
            <a:endParaRPr lang="fr-FR" sz="1200" dirty="0" smtClean="0"/>
          </a:p>
        </p:txBody>
      </p:sp>
    </p:spTree>
    <p:extLst>
      <p:ext uri="{BB962C8B-B14F-4D97-AF65-F5344CB8AC3E}">
        <p14:creationId xmlns:p14="http://schemas.microsoft.com/office/powerpoint/2010/main" val="2428753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D0D5399-BFED-4375-B828-B27C566BEE20}" type="slidenum">
              <a:rPr lang="fr-FR" sz="1200" smtClean="0"/>
              <a:pPr eaLnBrk="1" hangingPunct="1"/>
              <a:t>9</a:t>
            </a:fld>
            <a:endParaRPr lang="fr-FR" sz="1200" dirty="0" smtClean="0"/>
          </a:p>
        </p:txBody>
      </p:sp>
    </p:spTree>
    <p:extLst>
      <p:ext uri="{BB962C8B-B14F-4D97-AF65-F5344CB8AC3E}">
        <p14:creationId xmlns:p14="http://schemas.microsoft.com/office/powerpoint/2010/main" val="123355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801688" y="2349500"/>
            <a:ext cx="9090025" cy="1620838"/>
          </a:xfrm>
        </p:spPr>
        <p:txBody>
          <a:bodyPr/>
          <a:lstStyle/>
          <a:p>
            <a:r>
              <a:rPr lang="fr-FR" smtClean="0"/>
              <a:t>Modifiez le style du titre</a:t>
            </a:r>
            <a:endParaRPr lang="fr-FR"/>
          </a:p>
        </p:txBody>
      </p:sp>
      <p:sp>
        <p:nvSpPr>
          <p:cNvPr id="3" name="Sous-titre 2"/>
          <p:cNvSpPr>
            <a:spLocks noGrp="1"/>
          </p:cNvSpPr>
          <p:nvPr>
            <p:ph type="subTitle" idx="1"/>
          </p:nvPr>
        </p:nvSpPr>
        <p:spPr>
          <a:xfrm>
            <a:off x="1603375" y="4284663"/>
            <a:ext cx="7486650"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FR"/>
          </a:p>
        </p:txBody>
      </p:sp>
    </p:spTree>
    <p:extLst>
      <p:ext uri="{BB962C8B-B14F-4D97-AF65-F5344CB8AC3E}">
        <p14:creationId xmlns:p14="http://schemas.microsoft.com/office/powerpoint/2010/main" val="1065522831"/>
      </p:ext>
    </p:extLst>
  </p:cSld>
  <p:clrMapOvr>
    <a:masterClrMapping/>
  </p:clrMapOvr>
  <p:transition spd="slow">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534988" y="1763713"/>
            <a:ext cx="9623425" cy="4991100"/>
          </a:xfrm>
          <a:prstGeom prst="rect">
            <a:avLst/>
          </a:prstGeo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175255143"/>
      </p:ext>
    </p:extLst>
  </p:cSld>
  <p:clrMapOvr>
    <a:masterClrMapping/>
  </p:clrMapOvr>
  <p:transition spd="slow">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753350" y="127000"/>
            <a:ext cx="2405063" cy="6627813"/>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534988" y="127000"/>
            <a:ext cx="7065962" cy="6627813"/>
          </a:xfrm>
          <a:prstGeom prst="rect">
            <a:avLst/>
          </a:prstGeo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634680435"/>
      </p:ext>
    </p:extLst>
  </p:cSld>
  <p:clrMapOvr>
    <a:masterClrMapping/>
  </p:clrMapOvr>
  <p:transition spd="slow">
    <p:randomBa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sp>
        <p:nvSpPr>
          <p:cNvPr id="5" name="Sous-titre 2"/>
          <p:cNvSpPr>
            <a:spLocks noGrp="1"/>
          </p:cNvSpPr>
          <p:nvPr>
            <p:ph type="subTitle" idx="1"/>
          </p:nvPr>
        </p:nvSpPr>
        <p:spPr>
          <a:xfrm>
            <a:off x="810198" y="4140673"/>
            <a:ext cx="9433048" cy="2004331"/>
          </a:xfrm>
          <a:prstGeom prst="rect">
            <a:avLst/>
          </a:prstGeom>
        </p:spPr>
        <p:txBody>
          <a:bodyPr lIns="91418" tIns="45709" rIns="91418" bIns="45709"/>
          <a:lstStyle>
            <a:lvl1pPr marL="0" indent="0" algn="l">
              <a:buNone/>
              <a:defRPr sz="900">
                <a:solidFill>
                  <a:schemeClr val="tx1">
                    <a:lumMod val="75000"/>
                    <a:lumOff val="25000"/>
                  </a:schemeClr>
                </a:solidFill>
                <a:latin typeface="Trebuchet MS" pitchFamily="34" charset="0"/>
              </a:defRPr>
            </a:lvl1pPr>
            <a:lvl2pPr marL="521405" indent="0" algn="ctr">
              <a:buNone/>
              <a:defRPr>
                <a:solidFill>
                  <a:schemeClr val="tx1">
                    <a:tint val="75000"/>
                  </a:schemeClr>
                </a:solidFill>
              </a:defRPr>
            </a:lvl2pPr>
            <a:lvl3pPr marL="1042810" indent="0" algn="ctr">
              <a:buNone/>
              <a:defRPr>
                <a:solidFill>
                  <a:schemeClr val="tx1">
                    <a:tint val="75000"/>
                  </a:schemeClr>
                </a:solidFill>
              </a:defRPr>
            </a:lvl3pPr>
            <a:lvl4pPr marL="1564215" indent="0" algn="ctr">
              <a:buNone/>
              <a:defRPr>
                <a:solidFill>
                  <a:schemeClr val="tx1">
                    <a:tint val="75000"/>
                  </a:schemeClr>
                </a:solidFill>
              </a:defRPr>
            </a:lvl4pPr>
            <a:lvl5pPr marL="2085620" indent="0" algn="ctr">
              <a:buNone/>
              <a:defRPr>
                <a:solidFill>
                  <a:schemeClr val="tx1">
                    <a:tint val="75000"/>
                  </a:schemeClr>
                </a:solidFill>
              </a:defRPr>
            </a:lvl5pPr>
            <a:lvl6pPr marL="2607025" indent="0" algn="ctr">
              <a:buNone/>
              <a:defRPr>
                <a:solidFill>
                  <a:schemeClr val="tx1">
                    <a:tint val="75000"/>
                  </a:schemeClr>
                </a:solidFill>
              </a:defRPr>
            </a:lvl6pPr>
            <a:lvl7pPr marL="3128432" indent="0" algn="ctr">
              <a:buNone/>
              <a:defRPr>
                <a:solidFill>
                  <a:schemeClr val="tx1">
                    <a:tint val="75000"/>
                  </a:schemeClr>
                </a:solidFill>
              </a:defRPr>
            </a:lvl7pPr>
            <a:lvl8pPr marL="3649836" indent="0" algn="ctr">
              <a:buNone/>
              <a:defRPr>
                <a:solidFill>
                  <a:schemeClr val="tx1">
                    <a:tint val="75000"/>
                  </a:schemeClr>
                </a:solidFill>
              </a:defRPr>
            </a:lvl8pPr>
            <a:lvl9pPr marL="4171242" indent="0" algn="ctr">
              <a:buNone/>
              <a:defRPr>
                <a:solidFill>
                  <a:schemeClr val="tx1">
                    <a:tint val="75000"/>
                  </a:schemeClr>
                </a:solidFill>
              </a:defRPr>
            </a:lvl9pPr>
          </a:lstStyle>
          <a:p>
            <a:r>
              <a:rPr lang="fr-FR" dirty="0" smtClean="0"/>
              <a:t>Modifiez le style des sous-titres du masque</a:t>
            </a:r>
            <a:endParaRPr lang="fr-FR" dirty="0"/>
          </a:p>
        </p:txBody>
      </p:sp>
    </p:spTree>
    <p:extLst>
      <p:ext uri="{BB962C8B-B14F-4D97-AF65-F5344CB8AC3E}">
        <p14:creationId xmlns:p14="http://schemas.microsoft.com/office/powerpoint/2010/main" val="382440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Modifiez le style du titre</a:t>
            </a:r>
            <a:endParaRPr lang="fr-FR" dirty="0"/>
          </a:p>
        </p:txBody>
      </p:sp>
      <p:sp>
        <p:nvSpPr>
          <p:cNvPr id="3" name="Espace réservé du contenu 2"/>
          <p:cNvSpPr>
            <a:spLocks noGrp="1"/>
          </p:cNvSpPr>
          <p:nvPr>
            <p:ph idx="1"/>
          </p:nvPr>
        </p:nvSpPr>
        <p:spPr>
          <a:xfrm>
            <a:off x="534988" y="1763713"/>
            <a:ext cx="9623425" cy="4991100"/>
          </a:xfrm>
          <a:prstGeom prst="rect">
            <a:avLst/>
          </a:prstGeo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60432062"/>
      </p:ext>
    </p:extLst>
  </p:cSld>
  <p:clrMapOvr>
    <a:masterClrMapping/>
  </p:clrMapOvr>
  <p:transition spd="slow">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44550" y="4859338"/>
            <a:ext cx="9090025" cy="15017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844550" y="3205163"/>
            <a:ext cx="9090025"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2745052265"/>
      </p:ext>
    </p:extLst>
  </p:cSld>
  <p:clrMapOvr>
    <a:masterClrMapping/>
  </p:clrMapOvr>
  <p:transition spd="slow">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Modifiez le style du titre</a:t>
            </a:r>
            <a:endParaRPr lang="fr-FR" dirty="0"/>
          </a:p>
        </p:txBody>
      </p:sp>
      <p:sp>
        <p:nvSpPr>
          <p:cNvPr id="3" name="Espace réservé du contenu 2"/>
          <p:cNvSpPr>
            <a:spLocks noGrp="1"/>
          </p:cNvSpPr>
          <p:nvPr>
            <p:ph sz="half" idx="1"/>
          </p:nvPr>
        </p:nvSpPr>
        <p:spPr>
          <a:xfrm>
            <a:off x="534988" y="1763713"/>
            <a:ext cx="4735512"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422900" y="1763713"/>
            <a:ext cx="4735513"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073714533"/>
      </p:ext>
    </p:extLst>
  </p:cSld>
  <p:clrMapOvr>
    <a:masterClrMapping/>
  </p:clrMapOvr>
  <p:transition spd="slow">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4988" y="303213"/>
            <a:ext cx="9623425" cy="1260475"/>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534988" y="1692275"/>
            <a:ext cx="4724400"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534988" y="2397125"/>
            <a:ext cx="4724400"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432425" y="1692275"/>
            <a:ext cx="472598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5432425" y="2397125"/>
            <a:ext cx="4725988"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593933265"/>
      </p:ext>
    </p:extLst>
  </p:cSld>
  <p:clrMapOvr>
    <a:masterClrMapping/>
  </p:clrMapOvr>
  <p:transition spd="slow">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687976309"/>
      </p:ext>
    </p:extLst>
  </p:cSld>
  <p:clrMapOvr>
    <a:masterClrMapping/>
  </p:clrMapOvr>
  <p:transition spd="slow">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5065307"/>
      </p:ext>
    </p:extLst>
  </p:cSld>
  <p:clrMapOvr>
    <a:masterClrMapping/>
  </p:clrMapOvr>
  <p:transition spd="slow">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4988" y="301625"/>
            <a:ext cx="3517900" cy="1281113"/>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4181475" y="301625"/>
            <a:ext cx="5976938"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534988" y="1582738"/>
            <a:ext cx="3517900"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3853839388"/>
      </p:ext>
    </p:extLst>
  </p:cSld>
  <p:clrMapOvr>
    <a:masterClrMapping/>
  </p:clrMapOvr>
  <p:transition spd="slow">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095500" y="5292725"/>
            <a:ext cx="6416675" cy="625475"/>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2095500" y="676275"/>
            <a:ext cx="6416675"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095500" y="5918200"/>
            <a:ext cx="6416675"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904254479"/>
      </p:ext>
    </p:extLst>
  </p:cSld>
  <p:clrMapOvr>
    <a:masterClrMapping/>
  </p:clrMapOvr>
  <p:transition spd="slow">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38" y="0"/>
            <a:ext cx="10693162" cy="7561431"/>
          </a:xfrm>
          <a:prstGeom prst="rect">
            <a:avLst/>
          </a:prstGeom>
        </p:spPr>
      </p:pic>
      <p:sp>
        <p:nvSpPr>
          <p:cNvPr id="1027" name="Rectangle 2"/>
          <p:cNvSpPr>
            <a:spLocks noGrp="1" noChangeArrowheads="1"/>
          </p:cNvSpPr>
          <p:nvPr>
            <p:ph type="title"/>
          </p:nvPr>
        </p:nvSpPr>
        <p:spPr bwMode="auto">
          <a:xfrm>
            <a:off x="1560513" y="127000"/>
            <a:ext cx="580231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562" tIns="49782" rIns="99562" bIns="49782" numCol="1" anchor="ctr" anchorCtr="0" compatLnSpc="1">
            <a:prstTxWarp prst="textNoShape">
              <a:avLst/>
            </a:prstTxWarp>
          </a:bodyPr>
          <a:lstStyle/>
          <a:p>
            <a:pPr lvl="0"/>
            <a:r>
              <a:rPr lang="fr-FR" smtClean="0"/>
              <a:t>Titre Trebuchet size 34</a:t>
            </a:r>
          </a:p>
        </p:txBody>
      </p:sp>
      <p:sp>
        <p:nvSpPr>
          <p:cNvPr id="1028" name="Rectangle 14"/>
          <p:cNvSpPr>
            <a:spLocks noChangeArrowheads="1"/>
          </p:cNvSpPr>
          <p:nvPr/>
        </p:nvSpPr>
        <p:spPr bwMode="auto">
          <a:xfrm>
            <a:off x="9018588" y="7237413"/>
            <a:ext cx="1368425" cy="323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ZoneTexte 2"/>
          <p:cNvSpPr txBox="1">
            <a:spLocks noChangeArrowheads="1"/>
          </p:cNvSpPr>
          <p:nvPr userDrawn="1"/>
        </p:nvSpPr>
        <p:spPr bwMode="auto">
          <a:xfrm rot="-5400000">
            <a:off x="-705644" y="6579395"/>
            <a:ext cx="16160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r>
              <a:rPr lang="fr-FR" sz="500" smtClean="0">
                <a:solidFill>
                  <a:srgbClr val="A6A6A6"/>
                </a:solidFill>
                <a:latin typeface="Trebuchet MS" pitchFamily="34" charset="0"/>
              </a:rPr>
              <a:t>© Raygroup SASU Communication   2014/03</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randomBar/>
  </p:transition>
  <p:txStyles>
    <p:titleStyle>
      <a:lvl1pPr algn="l" defTabSz="995363" rtl="0" eaLnBrk="0" fontAlgn="base" hangingPunct="0">
        <a:spcBef>
          <a:spcPct val="0"/>
        </a:spcBef>
        <a:spcAft>
          <a:spcPct val="0"/>
        </a:spcAft>
        <a:defRPr sz="3300">
          <a:solidFill>
            <a:srgbClr val="0063BE"/>
          </a:solidFill>
          <a:latin typeface="Trebuchet MS" pitchFamily="34" charset="0"/>
          <a:ea typeface="+mj-ea"/>
          <a:cs typeface="+mj-cs"/>
        </a:defRPr>
      </a:lvl1pPr>
      <a:lvl2pPr algn="l" defTabSz="995363" rtl="0" eaLnBrk="0" fontAlgn="base" hangingPunct="0">
        <a:spcBef>
          <a:spcPct val="0"/>
        </a:spcBef>
        <a:spcAft>
          <a:spcPct val="0"/>
        </a:spcAft>
        <a:defRPr sz="3300">
          <a:solidFill>
            <a:srgbClr val="0063BE"/>
          </a:solidFill>
          <a:latin typeface="Trebuchet MS" pitchFamily="34" charset="0"/>
        </a:defRPr>
      </a:lvl2pPr>
      <a:lvl3pPr algn="l" defTabSz="995363" rtl="0" eaLnBrk="0" fontAlgn="base" hangingPunct="0">
        <a:spcBef>
          <a:spcPct val="0"/>
        </a:spcBef>
        <a:spcAft>
          <a:spcPct val="0"/>
        </a:spcAft>
        <a:defRPr sz="3300">
          <a:solidFill>
            <a:srgbClr val="0063BE"/>
          </a:solidFill>
          <a:latin typeface="Trebuchet MS" pitchFamily="34" charset="0"/>
        </a:defRPr>
      </a:lvl3pPr>
      <a:lvl4pPr algn="l" defTabSz="995363" rtl="0" eaLnBrk="0" fontAlgn="base" hangingPunct="0">
        <a:spcBef>
          <a:spcPct val="0"/>
        </a:spcBef>
        <a:spcAft>
          <a:spcPct val="0"/>
        </a:spcAft>
        <a:defRPr sz="3300">
          <a:solidFill>
            <a:srgbClr val="0063BE"/>
          </a:solidFill>
          <a:latin typeface="Trebuchet MS" pitchFamily="34" charset="0"/>
        </a:defRPr>
      </a:lvl4pPr>
      <a:lvl5pPr algn="l" defTabSz="995363" rtl="0" eaLnBrk="0" fontAlgn="base" hangingPunct="0">
        <a:spcBef>
          <a:spcPct val="0"/>
        </a:spcBef>
        <a:spcAft>
          <a:spcPct val="0"/>
        </a:spcAft>
        <a:defRPr sz="3300">
          <a:solidFill>
            <a:srgbClr val="0063BE"/>
          </a:solidFill>
          <a:latin typeface="Trebuchet MS" pitchFamily="34" charset="0"/>
        </a:defRPr>
      </a:lvl5pPr>
      <a:lvl6pPr marL="457200" algn="l" defTabSz="995363" rtl="0" fontAlgn="base">
        <a:spcBef>
          <a:spcPct val="0"/>
        </a:spcBef>
        <a:spcAft>
          <a:spcPct val="0"/>
        </a:spcAft>
        <a:defRPr sz="3300">
          <a:solidFill>
            <a:srgbClr val="0063BE"/>
          </a:solidFill>
          <a:latin typeface="AvantGarde Md BT" pitchFamily="34" charset="0"/>
        </a:defRPr>
      </a:lvl6pPr>
      <a:lvl7pPr marL="914400" algn="l" defTabSz="995363" rtl="0" fontAlgn="base">
        <a:spcBef>
          <a:spcPct val="0"/>
        </a:spcBef>
        <a:spcAft>
          <a:spcPct val="0"/>
        </a:spcAft>
        <a:defRPr sz="3300">
          <a:solidFill>
            <a:srgbClr val="0063BE"/>
          </a:solidFill>
          <a:latin typeface="AvantGarde Md BT" pitchFamily="34" charset="0"/>
        </a:defRPr>
      </a:lvl7pPr>
      <a:lvl8pPr marL="1371600" algn="l" defTabSz="995363" rtl="0" fontAlgn="base">
        <a:spcBef>
          <a:spcPct val="0"/>
        </a:spcBef>
        <a:spcAft>
          <a:spcPct val="0"/>
        </a:spcAft>
        <a:defRPr sz="3300">
          <a:solidFill>
            <a:srgbClr val="0063BE"/>
          </a:solidFill>
          <a:latin typeface="AvantGarde Md BT" pitchFamily="34" charset="0"/>
        </a:defRPr>
      </a:lvl8pPr>
      <a:lvl9pPr marL="1828800" algn="l" defTabSz="995363" rtl="0" fontAlgn="base">
        <a:spcBef>
          <a:spcPct val="0"/>
        </a:spcBef>
        <a:spcAft>
          <a:spcPct val="0"/>
        </a:spcAft>
        <a:defRPr sz="3300">
          <a:solidFill>
            <a:srgbClr val="0063BE"/>
          </a:solidFill>
          <a:latin typeface="AvantGarde Md BT" pitchFamily="34" charset="0"/>
        </a:defRPr>
      </a:lvl9pPr>
    </p:titleStyle>
    <p:bodyStyle>
      <a:lvl1pPr marL="373063" indent="-373063" algn="l" defTabSz="995363" rtl="0" eaLnBrk="0" fontAlgn="base" hangingPunct="0">
        <a:spcBef>
          <a:spcPct val="60000"/>
        </a:spcBef>
        <a:spcAft>
          <a:spcPct val="0"/>
        </a:spcAft>
        <a:defRPr b="1">
          <a:solidFill>
            <a:schemeClr val="tx1"/>
          </a:solidFill>
          <a:latin typeface="+mn-lt"/>
          <a:ea typeface="+mn-ea"/>
          <a:cs typeface="+mn-cs"/>
        </a:defRPr>
      </a:lvl1pPr>
      <a:lvl2pPr marL="809625" indent="-311150" algn="l" defTabSz="995363" rtl="0" eaLnBrk="0" fontAlgn="base" hangingPunct="0">
        <a:lnSpc>
          <a:spcPct val="40000"/>
        </a:lnSpc>
        <a:spcBef>
          <a:spcPct val="50000"/>
        </a:spcBef>
        <a:spcAft>
          <a:spcPct val="0"/>
        </a:spcAft>
        <a:defRPr>
          <a:solidFill>
            <a:schemeClr val="tx1"/>
          </a:solidFill>
          <a:latin typeface="+mn-lt"/>
        </a:defRPr>
      </a:lvl2pPr>
      <a:lvl3pPr marL="1244600" indent="-249238" algn="l" defTabSz="995363" rtl="0" eaLnBrk="0" fontAlgn="base" hangingPunct="0">
        <a:spcBef>
          <a:spcPct val="20000"/>
        </a:spcBef>
        <a:spcAft>
          <a:spcPct val="0"/>
        </a:spcAft>
        <a:buChar char="•"/>
        <a:defRPr>
          <a:solidFill>
            <a:schemeClr val="tx1"/>
          </a:solidFill>
          <a:latin typeface="+mn-lt"/>
        </a:defRPr>
      </a:lvl3pPr>
      <a:lvl4pPr marL="1743075" indent="-249238" algn="l" defTabSz="995363" rtl="0" eaLnBrk="0" fontAlgn="base" hangingPunct="0">
        <a:spcBef>
          <a:spcPct val="20000"/>
        </a:spcBef>
        <a:spcAft>
          <a:spcPct val="0"/>
        </a:spcAft>
        <a:buChar char="–"/>
        <a:defRPr sz="2200">
          <a:solidFill>
            <a:schemeClr val="tx1"/>
          </a:solidFill>
          <a:latin typeface="Arial" charset="0"/>
        </a:defRPr>
      </a:lvl4pPr>
      <a:lvl5pPr marL="2239963" indent="-249238" algn="l" defTabSz="995363" rtl="0" eaLnBrk="0" fontAlgn="base" hangingPunct="0">
        <a:spcBef>
          <a:spcPct val="20000"/>
        </a:spcBef>
        <a:spcAft>
          <a:spcPct val="0"/>
        </a:spcAft>
        <a:buChar char="»"/>
        <a:defRPr sz="2200">
          <a:solidFill>
            <a:schemeClr val="tx1"/>
          </a:solidFill>
          <a:latin typeface="Arial" charset="0"/>
        </a:defRPr>
      </a:lvl5pPr>
      <a:lvl6pPr marL="2697163" indent="-249238" algn="l" defTabSz="995363" rtl="0" fontAlgn="base">
        <a:spcBef>
          <a:spcPct val="20000"/>
        </a:spcBef>
        <a:spcAft>
          <a:spcPct val="0"/>
        </a:spcAft>
        <a:buChar char="»"/>
        <a:defRPr sz="2200">
          <a:solidFill>
            <a:schemeClr val="tx1"/>
          </a:solidFill>
          <a:latin typeface="Arial" charset="0"/>
        </a:defRPr>
      </a:lvl6pPr>
      <a:lvl7pPr marL="3154363" indent="-249238" algn="l" defTabSz="995363" rtl="0" fontAlgn="base">
        <a:spcBef>
          <a:spcPct val="20000"/>
        </a:spcBef>
        <a:spcAft>
          <a:spcPct val="0"/>
        </a:spcAft>
        <a:buChar char="»"/>
        <a:defRPr sz="2200">
          <a:solidFill>
            <a:schemeClr val="tx1"/>
          </a:solidFill>
          <a:latin typeface="Arial" charset="0"/>
        </a:defRPr>
      </a:lvl7pPr>
      <a:lvl8pPr marL="3611563" indent="-249238" algn="l" defTabSz="995363" rtl="0" fontAlgn="base">
        <a:spcBef>
          <a:spcPct val="20000"/>
        </a:spcBef>
        <a:spcAft>
          <a:spcPct val="0"/>
        </a:spcAft>
        <a:buChar char="»"/>
        <a:defRPr sz="2200">
          <a:solidFill>
            <a:schemeClr val="tx1"/>
          </a:solidFill>
          <a:latin typeface="Arial" charset="0"/>
        </a:defRPr>
      </a:lvl8pPr>
      <a:lvl9pPr marL="4068763" indent="-249238" algn="l" defTabSz="995363" rtl="0" fontAlgn="base">
        <a:spcBef>
          <a:spcPct val="20000"/>
        </a:spcBef>
        <a:spcAft>
          <a:spcPct val="0"/>
        </a:spcAft>
        <a:buChar char="»"/>
        <a:defRPr sz="2200">
          <a:solidFill>
            <a:schemeClr val="tx1"/>
          </a:solidFill>
          <a:latin typeface="Arial"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araymond.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hyperlink" Target="http://www.araymond.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hyperlink" Target="http://www.araymond.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araymond.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Imag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0694988" cy="755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4"/>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b="1" dirty="0">
                <a:latin typeface="Trebuchet MS" pitchFamily="34" charset="0"/>
                <a:hlinkClick r:id="rId4"/>
              </a:rPr>
              <a:t>www.araymond.com</a:t>
            </a:r>
            <a:endParaRPr lang="fr-FR" b="1" dirty="0">
              <a:latin typeface="Trebuchet MS" pitchFamily="34" charset="0"/>
            </a:endParaRPr>
          </a:p>
        </p:txBody>
      </p:sp>
      <p:sp>
        <p:nvSpPr>
          <p:cNvPr id="16389" name="Text Box 7"/>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b="1" dirty="0">
                <a:latin typeface="Trebuchet MS" pitchFamily="34" charset="0"/>
                <a:hlinkClick r:id="rId4"/>
              </a:rPr>
              <a:t>www.araymond.com</a:t>
            </a:r>
            <a:endParaRPr lang="fr-FR" b="1" dirty="0">
              <a:latin typeface="Trebuchet MS" pitchFamily="34" charset="0"/>
            </a:endParaRPr>
          </a:p>
        </p:txBody>
      </p:sp>
      <p:sp>
        <p:nvSpPr>
          <p:cNvPr id="6" name="ZoneTexte 5"/>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sp>
        <p:nvSpPr>
          <p:cNvPr id="9" name="Text Box 4"/>
          <p:cNvSpPr txBox="1">
            <a:spLocks noChangeArrowheads="1"/>
          </p:cNvSpPr>
          <p:nvPr/>
        </p:nvSpPr>
        <p:spPr bwMode="auto">
          <a:xfrm>
            <a:off x="810005" y="3357973"/>
            <a:ext cx="74169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r>
              <a:rPr lang="en-US" sz="3600" dirty="0" smtClean="0">
                <a:solidFill>
                  <a:schemeClr val="bg1"/>
                </a:solidFill>
                <a:latin typeface="Trebuchet MS" pitchFamily="34" charset="0"/>
              </a:rPr>
              <a:t>SAP –</a:t>
            </a:r>
            <a:r>
              <a:rPr lang="ru-RU" sz="3600" dirty="0" smtClean="0">
                <a:solidFill>
                  <a:schemeClr val="bg1"/>
                </a:solidFill>
                <a:latin typeface="Trebuchet MS" pitchFamily="34" charset="0"/>
              </a:rPr>
              <a:t>основные принципы</a:t>
            </a:r>
            <a:endParaRPr lang="fr-FR" sz="3600" dirty="0">
              <a:solidFill>
                <a:schemeClr val="bg1"/>
              </a:solidFill>
              <a:latin typeface="Trebuchet MS" pitchFamily="34" charset="0"/>
            </a:endParaRPr>
          </a:p>
        </p:txBody>
      </p:sp>
    </p:spTree>
  </p:cSld>
  <p:clrMapOvr>
    <a:masterClrMapping/>
  </p:clrMapOvr>
  <p:transition spd="slow">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3526069134"/>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План счетов</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627983" y="1332359"/>
            <a:ext cx="7679158" cy="523220"/>
          </a:xfrm>
          <a:prstGeom prst="rect">
            <a:avLst/>
          </a:prstGeom>
          <a:noFill/>
        </p:spPr>
        <p:txBody>
          <a:bodyPr wrap="square" rtlCol="0">
            <a:spAutoFit/>
          </a:bodyPr>
          <a:lstStyle/>
          <a:p>
            <a:pPr algn="just"/>
            <a:r>
              <a:rPr lang="ru-RU" sz="1400" dirty="0" smtClean="0"/>
              <a:t>Транзакция </a:t>
            </a:r>
            <a:r>
              <a:rPr lang="en-US" sz="1400" dirty="0" smtClean="0"/>
              <a:t>SQ01:</a:t>
            </a:r>
          </a:p>
          <a:p>
            <a:pPr algn="just"/>
            <a:endParaRPr lang="ru-RU" sz="1400" dirty="0"/>
          </a:p>
        </p:txBody>
      </p:sp>
      <p:pic>
        <p:nvPicPr>
          <p:cNvPr id="3" name="Рисунок 2"/>
          <p:cNvPicPr>
            <a:picLocks noChangeAspect="1"/>
          </p:cNvPicPr>
          <p:nvPr/>
        </p:nvPicPr>
        <p:blipFill>
          <a:blip r:embed="rId4"/>
          <a:stretch>
            <a:fillRect/>
          </a:stretch>
        </p:blipFill>
        <p:spPr>
          <a:xfrm>
            <a:off x="1490319" y="1692399"/>
            <a:ext cx="7954485" cy="3038899"/>
          </a:xfrm>
          <a:prstGeom prst="rect">
            <a:avLst/>
          </a:prstGeom>
        </p:spPr>
      </p:pic>
    </p:spTree>
    <p:extLst>
      <p:ext uri="{BB962C8B-B14F-4D97-AF65-F5344CB8AC3E}">
        <p14:creationId xmlns:p14="http://schemas.microsoft.com/office/powerpoint/2010/main" val="3764376711"/>
      </p:ext>
    </p:extLst>
  </p:cSld>
  <p:clrMapOvr>
    <a:masterClrMapping/>
  </p:clrMapOvr>
  <p:transition spd="slow">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3526069134"/>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План счетов</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627983" y="1332359"/>
            <a:ext cx="7679158" cy="523220"/>
          </a:xfrm>
          <a:prstGeom prst="rect">
            <a:avLst/>
          </a:prstGeom>
          <a:noFill/>
        </p:spPr>
        <p:txBody>
          <a:bodyPr wrap="square" rtlCol="0">
            <a:spAutoFit/>
          </a:bodyPr>
          <a:lstStyle/>
          <a:p>
            <a:pPr algn="just"/>
            <a:r>
              <a:rPr lang="ru-RU" sz="1400" dirty="0" smtClean="0"/>
              <a:t>Транзакция </a:t>
            </a:r>
            <a:r>
              <a:rPr lang="en-US" sz="1400" dirty="0" smtClean="0"/>
              <a:t>SQ01:</a:t>
            </a:r>
          </a:p>
          <a:p>
            <a:pPr algn="just"/>
            <a:endParaRPr lang="ru-RU" sz="1400" dirty="0"/>
          </a:p>
        </p:txBody>
      </p:sp>
      <p:pic>
        <p:nvPicPr>
          <p:cNvPr id="4" name="Рисунок 3"/>
          <p:cNvPicPr>
            <a:picLocks noChangeAspect="1"/>
          </p:cNvPicPr>
          <p:nvPr/>
        </p:nvPicPr>
        <p:blipFill>
          <a:blip r:embed="rId4"/>
          <a:stretch>
            <a:fillRect/>
          </a:stretch>
        </p:blipFill>
        <p:spPr>
          <a:xfrm>
            <a:off x="1626669" y="900311"/>
            <a:ext cx="6816376" cy="5472608"/>
          </a:xfrm>
          <a:prstGeom prst="rect">
            <a:avLst/>
          </a:prstGeom>
        </p:spPr>
      </p:pic>
    </p:spTree>
    <p:extLst>
      <p:ext uri="{BB962C8B-B14F-4D97-AF65-F5344CB8AC3E}">
        <p14:creationId xmlns:p14="http://schemas.microsoft.com/office/powerpoint/2010/main" val="2505174211"/>
      </p:ext>
    </p:extLst>
  </p:cSld>
  <p:clrMapOvr>
    <a:masterClrMapping/>
  </p:clrMapOvr>
  <p:transition spd="slow">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3852224556"/>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Основные транзакции модуля </a:t>
                      </a:r>
                      <a:r>
                        <a:rPr lang="en-US" sz="3000" b="1" baseline="0" dirty="0" smtClean="0">
                          <a:solidFill>
                            <a:srgbClr val="0070C0"/>
                          </a:solidFill>
                        </a:rPr>
                        <a:t>MM</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TextBox 8"/>
          <p:cNvSpPr txBox="1"/>
          <p:nvPr/>
        </p:nvSpPr>
        <p:spPr>
          <a:xfrm>
            <a:off x="1458268" y="1332359"/>
            <a:ext cx="7679158" cy="2246769"/>
          </a:xfrm>
          <a:prstGeom prst="rect">
            <a:avLst/>
          </a:prstGeom>
          <a:noFill/>
        </p:spPr>
        <p:txBody>
          <a:bodyPr wrap="square" rtlCol="0">
            <a:spAutoFit/>
          </a:bodyPr>
          <a:lstStyle/>
          <a:p>
            <a:pPr algn="just"/>
            <a:endParaRPr lang="ru-RU" sz="1400" dirty="0" smtClean="0"/>
          </a:p>
          <a:p>
            <a:pPr algn="just"/>
            <a:r>
              <a:rPr lang="ru-RU" sz="1400" dirty="0" smtClean="0"/>
              <a:t>Просмотр номенклатуры (материала) – </a:t>
            </a:r>
            <a:r>
              <a:rPr lang="en-US" sz="1400" b="1" dirty="0" smtClean="0"/>
              <a:t>MM03</a:t>
            </a:r>
          </a:p>
          <a:p>
            <a:pPr algn="just"/>
            <a:endParaRPr lang="en-US" sz="1400" dirty="0"/>
          </a:p>
          <a:p>
            <a:pPr algn="just"/>
            <a:r>
              <a:rPr lang="ru-RU" sz="1400" dirty="0" smtClean="0"/>
              <a:t>Остатки по складу – </a:t>
            </a:r>
            <a:r>
              <a:rPr lang="en-US" sz="1400" b="1" dirty="0" smtClean="0"/>
              <a:t>MB5L, MB5B</a:t>
            </a:r>
          </a:p>
          <a:p>
            <a:pPr algn="just"/>
            <a:endParaRPr lang="en-US" sz="1400" dirty="0" smtClean="0"/>
          </a:p>
          <a:p>
            <a:pPr algn="just"/>
            <a:r>
              <a:rPr lang="ru-RU" sz="1400" dirty="0" smtClean="0"/>
              <a:t>Документы движения материала – </a:t>
            </a:r>
            <a:r>
              <a:rPr lang="en-US" sz="1400" b="1" dirty="0" smtClean="0"/>
              <a:t>MB51</a:t>
            </a:r>
            <a:endParaRPr lang="ru-RU" sz="1400" b="1" dirty="0" smtClean="0"/>
          </a:p>
          <a:p>
            <a:pPr algn="just"/>
            <a:endParaRPr lang="ru-RU" sz="1400" dirty="0" smtClean="0"/>
          </a:p>
          <a:p>
            <a:pPr algn="just"/>
            <a:r>
              <a:rPr lang="ru-RU" sz="1400" dirty="0" smtClean="0"/>
              <a:t>Просмотр входящих/исходящих поставок-</a:t>
            </a:r>
            <a:r>
              <a:rPr lang="en-US" sz="1400" b="1" dirty="0" smtClean="0"/>
              <a:t>VL06</a:t>
            </a:r>
            <a:endParaRPr lang="ru-RU" sz="1400" b="1" dirty="0" smtClean="0"/>
          </a:p>
          <a:p>
            <a:pPr algn="just"/>
            <a:endParaRPr lang="ru-RU" sz="1400" dirty="0" smtClean="0"/>
          </a:p>
          <a:p>
            <a:pPr algn="just"/>
            <a:endParaRPr lang="ru-RU" sz="1400" dirty="0"/>
          </a:p>
        </p:txBody>
      </p:sp>
    </p:spTree>
    <p:extLst>
      <p:ext uri="{BB962C8B-B14F-4D97-AF65-F5344CB8AC3E}">
        <p14:creationId xmlns:p14="http://schemas.microsoft.com/office/powerpoint/2010/main" val="2884352829"/>
      </p:ext>
    </p:extLst>
  </p:cSld>
  <p:clrMapOvr>
    <a:masterClrMapping/>
  </p:clrMapOvr>
  <p:transition spd="slow">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3241832997"/>
              </p:ext>
            </p:extLst>
          </p:nvPr>
        </p:nvGraphicFramePr>
        <p:xfrm>
          <a:off x="1643633" y="468263"/>
          <a:ext cx="6943427" cy="11887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Приход материалов на основании </a:t>
                      </a:r>
                      <a:r>
                        <a:rPr lang="en-US" sz="3000" b="1" baseline="0" dirty="0" smtClean="0">
                          <a:solidFill>
                            <a:srgbClr val="0070C0"/>
                          </a:solidFill>
                        </a:rPr>
                        <a:t>Purchase order</a:t>
                      </a: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TextBox 7"/>
          <p:cNvSpPr txBox="1"/>
          <p:nvPr/>
        </p:nvSpPr>
        <p:spPr>
          <a:xfrm>
            <a:off x="1458268" y="1332359"/>
            <a:ext cx="7679158" cy="4185761"/>
          </a:xfrm>
          <a:prstGeom prst="rect">
            <a:avLst/>
          </a:prstGeom>
          <a:noFill/>
        </p:spPr>
        <p:txBody>
          <a:bodyPr wrap="square" rtlCol="0">
            <a:spAutoFit/>
          </a:bodyPr>
          <a:lstStyle/>
          <a:p>
            <a:pPr algn="just"/>
            <a:endParaRPr lang="ru-RU" sz="1400" dirty="0" smtClean="0"/>
          </a:p>
          <a:p>
            <a:pPr algn="just"/>
            <a:r>
              <a:rPr lang="ru-RU" sz="1400" dirty="0" smtClean="0"/>
              <a:t>Основные принципы:</a:t>
            </a:r>
          </a:p>
          <a:p>
            <a:pPr algn="just"/>
            <a:r>
              <a:rPr lang="ru-RU" sz="1400" dirty="0" smtClean="0"/>
              <a:t>1/ Использование транзакции </a:t>
            </a:r>
            <a:r>
              <a:rPr lang="en-US" sz="1400" dirty="0" smtClean="0"/>
              <a:t>MIRO/MIGO</a:t>
            </a:r>
            <a:endParaRPr lang="ru-RU" sz="1400" dirty="0" smtClean="0"/>
          </a:p>
          <a:p>
            <a:pPr algn="just"/>
            <a:endParaRPr lang="ru-RU" sz="1400" dirty="0" smtClean="0"/>
          </a:p>
          <a:p>
            <a:pPr algn="just"/>
            <a:r>
              <a:rPr lang="en-US" sz="1400" dirty="0" smtClean="0"/>
              <a:t>2/ </a:t>
            </a:r>
            <a:r>
              <a:rPr lang="ru-RU" sz="1400" dirty="0" smtClean="0"/>
              <a:t>Создание </a:t>
            </a:r>
            <a:r>
              <a:rPr lang="en-US" sz="1400" dirty="0" smtClean="0"/>
              <a:t>IR (Invoice receipt) </a:t>
            </a:r>
            <a:r>
              <a:rPr lang="ru-RU" sz="1400" dirty="0" smtClean="0"/>
              <a:t>на основании </a:t>
            </a:r>
            <a:r>
              <a:rPr lang="en-US" sz="1400" dirty="0" smtClean="0"/>
              <a:t>GR(Goods receipt)</a:t>
            </a:r>
            <a:endParaRPr lang="ru-RU" sz="1400" dirty="0" smtClean="0"/>
          </a:p>
          <a:p>
            <a:pPr algn="just"/>
            <a:endParaRPr lang="en-US" sz="1400" dirty="0" smtClean="0"/>
          </a:p>
          <a:p>
            <a:pPr algn="just"/>
            <a:r>
              <a:rPr lang="en-US" sz="1400" dirty="0" smtClean="0"/>
              <a:t>3/</a:t>
            </a:r>
            <a:r>
              <a:rPr lang="ru-RU" sz="1400" dirty="0" smtClean="0"/>
              <a:t>Дата </a:t>
            </a:r>
            <a:r>
              <a:rPr lang="en-US" sz="1400" dirty="0" smtClean="0"/>
              <a:t>IR</a:t>
            </a:r>
            <a:r>
              <a:rPr lang="ru-RU" sz="1400" dirty="0" smtClean="0"/>
              <a:t> должна соответствовать </a:t>
            </a:r>
            <a:r>
              <a:rPr lang="ru-RU" sz="1400" b="1" u="sng" dirty="0" smtClean="0"/>
              <a:t>дате перехода права собственности</a:t>
            </a:r>
            <a:r>
              <a:rPr lang="ru-RU" sz="1400" dirty="0" smtClean="0"/>
              <a:t> : для иностранного поставщика она должна быть раньше, чем дата </a:t>
            </a:r>
            <a:r>
              <a:rPr lang="en-US" sz="1400" dirty="0" smtClean="0"/>
              <a:t>GR</a:t>
            </a:r>
            <a:endParaRPr lang="ru-RU" sz="1400" dirty="0" smtClean="0"/>
          </a:p>
          <a:p>
            <a:pPr algn="just"/>
            <a:endParaRPr lang="ru-RU" sz="1400" dirty="0" smtClean="0"/>
          </a:p>
          <a:p>
            <a:pPr algn="just"/>
            <a:r>
              <a:rPr lang="ru-RU" sz="1400" dirty="0" smtClean="0"/>
              <a:t>4/ </a:t>
            </a:r>
            <a:r>
              <a:rPr lang="ru-RU" sz="1400" b="1" u="sng" dirty="0" smtClean="0"/>
              <a:t>курс валюты </a:t>
            </a:r>
            <a:r>
              <a:rPr lang="ru-RU" sz="1400" dirty="0" smtClean="0"/>
              <a:t>в документе должен быть на дату перехода права собственности</a:t>
            </a:r>
          </a:p>
          <a:p>
            <a:pPr algn="just"/>
            <a:endParaRPr lang="ru-RU" sz="1400" dirty="0" smtClean="0"/>
          </a:p>
          <a:p>
            <a:pPr algn="just"/>
            <a:r>
              <a:rPr lang="ru-RU" sz="1400" dirty="0" smtClean="0"/>
              <a:t>5/ Работа со счетом </a:t>
            </a:r>
            <a:r>
              <a:rPr lang="en-US" sz="1400" dirty="0" smtClean="0"/>
              <a:t>GR/IR</a:t>
            </a:r>
            <a:r>
              <a:rPr lang="ru-RU" sz="1400" dirty="0" smtClean="0"/>
              <a:t> (счет 15)–баланс счета на конец месяца </a:t>
            </a:r>
            <a:r>
              <a:rPr lang="ru-RU" sz="1400" b="1" u="sng" dirty="0" smtClean="0"/>
              <a:t>должен быть равен 0</a:t>
            </a:r>
          </a:p>
          <a:p>
            <a:pPr algn="just"/>
            <a:endParaRPr lang="ru-RU" sz="1400" b="1" u="sng" dirty="0" smtClean="0"/>
          </a:p>
          <a:p>
            <a:pPr algn="just"/>
            <a:r>
              <a:rPr lang="ru-RU" sz="1400" dirty="0" smtClean="0"/>
              <a:t>6/ «Журнальная проводка» по товарам в пути на конец месяца</a:t>
            </a:r>
            <a:endParaRPr lang="ru-RU" sz="1400" dirty="0"/>
          </a:p>
          <a:p>
            <a:pPr algn="just"/>
            <a:endParaRPr lang="ru-RU" sz="1400" dirty="0" smtClean="0"/>
          </a:p>
          <a:p>
            <a:pPr algn="just"/>
            <a:endParaRPr lang="ru-RU" sz="1400" dirty="0" smtClean="0"/>
          </a:p>
          <a:p>
            <a:pPr algn="just"/>
            <a:endParaRPr lang="ru-RU" sz="1400" dirty="0" smtClean="0"/>
          </a:p>
          <a:p>
            <a:pPr algn="just"/>
            <a:endParaRPr lang="ru-RU" sz="1400" dirty="0" smtClean="0"/>
          </a:p>
          <a:p>
            <a:pPr algn="just"/>
            <a:endParaRPr lang="ru-RU" sz="1400" dirty="0"/>
          </a:p>
        </p:txBody>
      </p:sp>
    </p:spTree>
    <p:extLst>
      <p:ext uri="{BB962C8B-B14F-4D97-AF65-F5344CB8AC3E}">
        <p14:creationId xmlns:p14="http://schemas.microsoft.com/office/powerpoint/2010/main" val="3632675922"/>
      </p:ext>
    </p:extLst>
  </p:cSld>
  <p:clrMapOvr>
    <a:masterClrMapping/>
  </p:clrMapOvr>
  <p:transition spd="slow">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4"/>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2303010738"/>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Товары в пути</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TextBox 7"/>
          <p:cNvSpPr txBox="1"/>
          <p:nvPr/>
        </p:nvSpPr>
        <p:spPr>
          <a:xfrm>
            <a:off x="1458268" y="1332359"/>
            <a:ext cx="7679158" cy="1169551"/>
          </a:xfrm>
          <a:prstGeom prst="rect">
            <a:avLst/>
          </a:prstGeom>
          <a:noFill/>
        </p:spPr>
        <p:txBody>
          <a:bodyPr wrap="square" rtlCol="0">
            <a:spAutoFit/>
          </a:bodyPr>
          <a:lstStyle/>
          <a:p>
            <a:pPr algn="just"/>
            <a:endParaRPr lang="ru-RU" sz="1400" dirty="0" smtClean="0"/>
          </a:p>
          <a:p>
            <a:pPr algn="just"/>
            <a:endParaRPr lang="ru-RU" sz="1400" dirty="0" smtClean="0"/>
          </a:p>
          <a:p>
            <a:pPr algn="just"/>
            <a:endParaRPr lang="ru-RU" sz="1400" dirty="0" smtClean="0"/>
          </a:p>
          <a:p>
            <a:pPr algn="just"/>
            <a:endParaRPr lang="ru-RU" sz="1400" dirty="0" smtClean="0"/>
          </a:p>
          <a:p>
            <a:pPr algn="just"/>
            <a:endParaRPr lang="ru-RU" sz="1400"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78306928"/>
              </p:ext>
            </p:extLst>
          </p:nvPr>
        </p:nvGraphicFramePr>
        <p:xfrm>
          <a:off x="1733909" y="1222205"/>
          <a:ext cx="7127875" cy="4157663"/>
        </p:xfrm>
        <a:graphic>
          <a:graphicData uri="http://schemas.openxmlformats.org/presentationml/2006/ole">
            <mc:AlternateContent xmlns:mc="http://schemas.openxmlformats.org/markup-compatibility/2006">
              <mc:Choice xmlns:v="urn:schemas-microsoft-com:vml" Requires="v">
                <p:oleObj spid="_x0000_s2056" name="Worksheet" r:id="rId5" imgW="12068304" imgH="7039162" progId="Excel.Sheet.12">
                  <p:embed/>
                </p:oleObj>
              </mc:Choice>
              <mc:Fallback>
                <p:oleObj name="Worksheet" r:id="rId5" imgW="12068304" imgH="7039162" progId="Excel.Sheet.12">
                  <p:embed/>
                  <p:pic>
                    <p:nvPicPr>
                      <p:cNvPr id="0" name=""/>
                      <p:cNvPicPr/>
                      <p:nvPr/>
                    </p:nvPicPr>
                    <p:blipFill>
                      <a:blip r:embed="rId6"/>
                      <a:stretch>
                        <a:fillRect/>
                      </a:stretch>
                    </p:blipFill>
                    <p:spPr>
                      <a:xfrm>
                        <a:off x="1733909" y="1222205"/>
                        <a:ext cx="7127875" cy="4157663"/>
                      </a:xfrm>
                      <a:prstGeom prst="rect">
                        <a:avLst/>
                      </a:prstGeom>
                    </p:spPr>
                  </p:pic>
                </p:oleObj>
              </mc:Fallback>
            </mc:AlternateContent>
          </a:graphicData>
        </a:graphic>
      </p:graphicFrame>
    </p:spTree>
    <p:extLst>
      <p:ext uri="{BB962C8B-B14F-4D97-AF65-F5344CB8AC3E}">
        <p14:creationId xmlns:p14="http://schemas.microsoft.com/office/powerpoint/2010/main" val="1218529787"/>
      </p:ext>
    </p:extLst>
  </p:cSld>
  <p:clrMapOvr>
    <a:masterClrMapping/>
  </p:clrMapOvr>
  <p:transition spd="slow">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p:cNvSpPr>
            <a:spLocks noGrp="1"/>
          </p:cNvSpPr>
          <p:nvPr>
            <p:ph type="subTitle" idx="1"/>
          </p:nvPr>
        </p:nvSpPr>
        <p:spPr>
          <a:xfrm>
            <a:off x="810213" y="4355446"/>
            <a:ext cx="9432682" cy="1790134"/>
          </a:xfrm>
        </p:spPr>
        <p:txBody>
          <a:bodyPr/>
          <a:lstStyle/>
          <a:p>
            <a:pPr defTabSz="1042866">
              <a:spcBef>
                <a:spcPct val="50000"/>
              </a:spcBef>
              <a:defRPr/>
            </a:pPr>
            <a:r>
              <a:rPr lang="fr-FR" sz="1100" dirty="0">
                <a:ea typeface="Arial Unicode MS" pitchFamily="34" charset="-128"/>
                <a:cs typeface="Arial Unicode MS" pitchFamily="34" charset="-128"/>
              </a:rPr>
              <a:t>DISCLAIMER</a:t>
            </a:r>
          </a:p>
          <a:p>
            <a:pPr defTabSz="1042866">
              <a:defRPr/>
            </a:pPr>
            <a:r>
              <a:rPr lang="en-US" dirty="0"/>
              <a:t>© </a:t>
            </a:r>
            <a:r>
              <a:rPr lang="en-US" dirty="0" err="1"/>
              <a:t>Raylink</a:t>
            </a:r>
            <a:r>
              <a:rPr lang="en-US" dirty="0"/>
              <a:t> SASU</a:t>
            </a:r>
          </a:p>
          <a:p>
            <a:pPr defTabSz="1042866">
              <a:defRPr/>
            </a:pPr>
            <a:r>
              <a:rPr lang="en-US" sz="800" dirty="0"/>
              <a:t>* “</a:t>
            </a:r>
            <a:r>
              <a:rPr lang="en-US" sz="800" dirty="0" err="1"/>
              <a:t>ARaymond</a:t>
            </a:r>
            <a:r>
              <a:rPr lang="en-US" sz="800" dirty="0"/>
              <a:t>” means A. Raymond RUS LLC - Legal address - </a:t>
            </a:r>
            <a:r>
              <a:rPr lang="en-US" sz="800" dirty="0" err="1"/>
              <a:t>Dzerzhinsk</a:t>
            </a:r>
            <a:r>
              <a:rPr lang="en-US" sz="800" dirty="0"/>
              <a:t>, </a:t>
            </a:r>
            <a:r>
              <a:rPr lang="en-US" sz="800" dirty="0" err="1"/>
              <a:t>Chernyahovskogo</a:t>
            </a:r>
            <a:r>
              <a:rPr lang="en-US" sz="800" dirty="0"/>
              <a:t> str.35 - office 5 – 606019 - RUSSIA (Registered N°: 1075261011561 INN: 5261059167), which is an independent company of </a:t>
            </a:r>
            <a:r>
              <a:rPr lang="en-US" sz="800" dirty="0" err="1"/>
              <a:t>ARaymond</a:t>
            </a:r>
            <a:r>
              <a:rPr lang="en-US" sz="800" dirty="0"/>
              <a:t> Network and which is responsible for this presentation. </a:t>
            </a:r>
          </a:p>
          <a:p>
            <a:pPr defTabSz="1042866">
              <a:defRPr/>
            </a:pPr>
            <a:r>
              <a:rPr lang="en-US" sz="800" dirty="0"/>
              <a:t>** “</a:t>
            </a:r>
            <a:r>
              <a:rPr lang="en-US" sz="800" dirty="0" err="1"/>
              <a:t>ARaymond</a:t>
            </a:r>
            <a:r>
              <a:rPr lang="en-US" sz="800" dirty="0"/>
              <a:t> Network” means a network of independent companies which have a license of use of trademark.</a:t>
            </a:r>
          </a:p>
          <a:p>
            <a:pPr defTabSz="1042866">
              <a:defRPr/>
            </a:pPr>
            <a:r>
              <a:rPr lang="en-GB" sz="800" dirty="0"/>
              <a:t>“</a:t>
            </a:r>
            <a:r>
              <a:rPr lang="en-US" sz="800" dirty="0"/>
              <a:t>Presentation</a:t>
            </a:r>
            <a:r>
              <a:rPr lang="en-GB" sz="800" dirty="0"/>
              <a:t>” means the information and any materials available in this P</a:t>
            </a:r>
            <a:r>
              <a:rPr lang="en-US" sz="800" dirty="0" err="1"/>
              <a:t>resentation</a:t>
            </a:r>
            <a:r>
              <a:rPr lang="en-US" sz="800" dirty="0"/>
              <a:t> </a:t>
            </a:r>
            <a:r>
              <a:rPr lang="en-GB" sz="800" dirty="0"/>
              <a:t>including, without any limitation, pictures, datasheets, product descriptions, etc.</a:t>
            </a:r>
            <a:r>
              <a:rPr lang="en-US" sz="800" dirty="0"/>
              <a:t/>
            </a:r>
            <a:br>
              <a:rPr lang="en-US" sz="800" dirty="0"/>
            </a:br>
            <a:r>
              <a:rPr lang="en-US" sz="800" dirty="0"/>
              <a:t>ARAYMOND™ is used as a trademark. </a:t>
            </a:r>
            <a:br>
              <a:rPr lang="en-US" sz="800" dirty="0"/>
            </a:br>
            <a:r>
              <a:rPr lang="en-GB" sz="800" i="1" dirty="0"/>
              <a:t>This P</a:t>
            </a:r>
            <a:r>
              <a:rPr lang="en-US" sz="800" i="1" dirty="0" err="1"/>
              <a:t>resentation</a:t>
            </a:r>
            <a:r>
              <a:rPr lang="en-US" sz="800" i="1" dirty="0"/>
              <a:t> </a:t>
            </a:r>
            <a:r>
              <a:rPr lang="en-GB" sz="800" i="1" dirty="0"/>
              <a:t>does not constitute an offer or an agreement of any kind. This </a:t>
            </a:r>
            <a:r>
              <a:rPr lang="en-US" sz="800" i="1" dirty="0"/>
              <a:t>Presentation </a:t>
            </a:r>
            <a:r>
              <a:rPr lang="en-GB" sz="800" i="1" dirty="0"/>
              <a:t>does not constitute a technical note. The </a:t>
            </a:r>
            <a:r>
              <a:rPr lang="en-US" sz="800" i="1" dirty="0"/>
              <a:t>Presentation </a:t>
            </a:r>
            <a:r>
              <a:rPr lang="en-GB" sz="800" i="1" dirty="0"/>
              <a:t>is provided «as is» and only for evaluation purpose. </a:t>
            </a:r>
            <a:r>
              <a:rPr lang="en-GB" sz="800" i="1" dirty="0" err="1"/>
              <a:t>ARaymond</a:t>
            </a:r>
            <a:r>
              <a:rPr lang="en-GB" sz="800" i="1" dirty="0"/>
              <a:t> makes no warranty or representation whatsoever regarding the </a:t>
            </a:r>
            <a:r>
              <a:rPr lang="en-US" sz="800" i="1" dirty="0"/>
              <a:t>Presentation</a:t>
            </a:r>
            <a:r>
              <a:rPr lang="en-GB" sz="800" i="1" dirty="0"/>
              <a:t>, its use or its suitability to meet specific needs. </a:t>
            </a:r>
            <a:r>
              <a:rPr lang="en-GB" sz="800" i="1" dirty="0" err="1"/>
              <a:t>ARaymond</a:t>
            </a:r>
            <a:r>
              <a:rPr lang="en-GB" sz="800" i="1" dirty="0"/>
              <a:t> DISCLAIMS ALL WARRANTIES, EXPRESS OR IMPLIED, INCLUDING BUT NOT LIMITED TO </a:t>
            </a:r>
            <a:r>
              <a:rPr lang="en-US" sz="800" i="1" dirty="0"/>
              <a:t>THE ACCURACY, RELIABILITY, NOVELTY, COMPLETENESS, </a:t>
            </a:r>
            <a:r>
              <a:rPr lang="en-GB" sz="800" i="1" dirty="0"/>
              <a:t>MERCHANTABILITY</a:t>
            </a:r>
            <a:r>
              <a:rPr lang="en-US" sz="800" i="1" dirty="0"/>
              <a:t> OR FITNESS FOR ANY PARTICULAR PURPOSE OF THE INFORMATION, NOR THAT WILL ITS USE NOT INFRINGE ON ANY THIRD PARTY'S RIGHTS. </a:t>
            </a:r>
            <a:r>
              <a:rPr lang="en-GB" sz="800" i="1" dirty="0" err="1"/>
              <a:t>ARaymond</a:t>
            </a:r>
            <a:r>
              <a:rPr lang="en-GB" sz="800" i="1" dirty="0"/>
              <a:t> is not liable for any incidental, consequential or special damages of any kind due to the use of the </a:t>
            </a:r>
            <a:r>
              <a:rPr lang="en-US" sz="800" i="1" dirty="0"/>
              <a:t>Presentation</a:t>
            </a:r>
            <a:r>
              <a:rPr lang="en-GB" sz="800" i="1" dirty="0"/>
              <a:t>. Any rights not expressly granted herein are reserved. Except as expressly specified in these terms, nothing contained herein shall be construed as conferring any license or right of any copyright, trademark, patent, or any proprietary rights. Any unauthorized use of this </a:t>
            </a:r>
            <a:r>
              <a:rPr lang="en-US" sz="800" i="1" dirty="0"/>
              <a:t>Presentation </a:t>
            </a:r>
            <a:r>
              <a:rPr lang="en-GB" sz="800" i="1" dirty="0"/>
              <a:t>may violate rights, and so, </a:t>
            </a:r>
            <a:r>
              <a:rPr lang="en-GB" sz="800" i="1" dirty="0" err="1"/>
              <a:t>ARaymond</a:t>
            </a:r>
            <a:r>
              <a:rPr lang="en-GB" sz="800" i="1" dirty="0"/>
              <a:t> or any third party concerned may claim any damages or losses suffered. If you need further information, please contact </a:t>
            </a:r>
            <a:r>
              <a:rPr lang="en-GB" sz="800" i="1" dirty="0" err="1"/>
              <a:t>ARaymond</a:t>
            </a:r>
            <a:r>
              <a:rPr lang="en-GB" sz="800" i="1" dirty="0"/>
              <a:t>. </a:t>
            </a:r>
            <a:endParaRPr lang="en-US" sz="800" dirty="0"/>
          </a:p>
        </p:txBody>
      </p:sp>
      <p:sp>
        <p:nvSpPr>
          <p:cNvPr id="19459" name="Rectangle 2"/>
          <p:cNvSpPr>
            <a:spLocks noChangeArrowheads="1"/>
          </p:cNvSpPr>
          <p:nvPr/>
        </p:nvSpPr>
        <p:spPr bwMode="auto">
          <a:xfrm>
            <a:off x="1076440" y="2628503"/>
            <a:ext cx="9172855" cy="1044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4297" tIns="52148" rIns="104297" bIns="52148">
            <a:spAutoFit/>
          </a:bodyPr>
          <a:lstStyle>
            <a:lvl1pPr defTabSz="973138" eaLnBrk="0" hangingPunct="0">
              <a:defRPr sz="1400">
                <a:solidFill>
                  <a:schemeClr val="tx1"/>
                </a:solidFill>
                <a:latin typeface="Arial" charset="0"/>
              </a:defRPr>
            </a:lvl1pPr>
            <a:lvl2pPr marL="742950" indent="-285750" defTabSz="973138" eaLnBrk="0" hangingPunct="0">
              <a:defRPr sz="1400">
                <a:solidFill>
                  <a:schemeClr val="tx1"/>
                </a:solidFill>
                <a:latin typeface="Arial" charset="0"/>
              </a:defRPr>
            </a:lvl2pPr>
            <a:lvl3pPr marL="1143000" indent="-228600" defTabSz="973138" eaLnBrk="0" hangingPunct="0">
              <a:defRPr sz="1400">
                <a:solidFill>
                  <a:schemeClr val="tx1"/>
                </a:solidFill>
                <a:latin typeface="Arial" charset="0"/>
              </a:defRPr>
            </a:lvl3pPr>
            <a:lvl4pPr marL="1600200" indent="-228600" defTabSz="973138" eaLnBrk="0" hangingPunct="0">
              <a:defRPr sz="1400">
                <a:solidFill>
                  <a:schemeClr val="tx1"/>
                </a:solidFill>
                <a:latin typeface="Arial" charset="0"/>
              </a:defRPr>
            </a:lvl4pPr>
            <a:lvl5pPr marL="2057400" indent="-228600" defTabSz="973138" eaLnBrk="0" hangingPunct="0">
              <a:defRPr sz="1400">
                <a:solidFill>
                  <a:schemeClr val="tx1"/>
                </a:solidFill>
                <a:latin typeface="Arial" charset="0"/>
              </a:defRPr>
            </a:lvl5pPr>
            <a:lvl6pPr marL="2514600" indent="-228600" algn="ctr" defTabSz="973138" eaLnBrk="0" fontAlgn="base" hangingPunct="0">
              <a:spcBef>
                <a:spcPct val="0"/>
              </a:spcBef>
              <a:spcAft>
                <a:spcPct val="0"/>
              </a:spcAft>
              <a:defRPr sz="1400">
                <a:solidFill>
                  <a:schemeClr val="tx1"/>
                </a:solidFill>
                <a:latin typeface="Arial" charset="0"/>
              </a:defRPr>
            </a:lvl6pPr>
            <a:lvl7pPr marL="2971800" indent="-228600" algn="ctr" defTabSz="973138" eaLnBrk="0" fontAlgn="base" hangingPunct="0">
              <a:spcBef>
                <a:spcPct val="0"/>
              </a:spcBef>
              <a:spcAft>
                <a:spcPct val="0"/>
              </a:spcAft>
              <a:defRPr sz="1400">
                <a:solidFill>
                  <a:schemeClr val="tx1"/>
                </a:solidFill>
                <a:latin typeface="Arial" charset="0"/>
              </a:defRPr>
            </a:lvl7pPr>
            <a:lvl8pPr marL="3429000" indent="-228600" algn="ctr" defTabSz="973138" eaLnBrk="0" fontAlgn="base" hangingPunct="0">
              <a:spcBef>
                <a:spcPct val="0"/>
              </a:spcBef>
              <a:spcAft>
                <a:spcPct val="0"/>
              </a:spcAft>
              <a:defRPr sz="1400">
                <a:solidFill>
                  <a:schemeClr val="tx1"/>
                </a:solidFill>
                <a:latin typeface="Arial" charset="0"/>
              </a:defRPr>
            </a:lvl8pPr>
            <a:lvl9pPr marL="3886200" indent="-228600" algn="ctr" defTabSz="973138" eaLnBrk="0" fontAlgn="base" hangingPunct="0">
              <a:spcBef>
                <a:spcPct val="0"/>
              </a:spcBef>
              <a:spcAft>
                <a:spcPct val="0"/>
              </a:spcAft>
              <a:defRPr sz="1400">
                <a:solidFill>
                  <a:schemeClr val="tx1"/>
                </a:solidFill>
                <a:latin typeface="Arial" charset="0"/>
              </a:defRPr>
            </a:lvl9pPr>
          </a:lstStyle>
          <a:p>
            <a:pPr eaLnBrk="1" hangingPunct="1"/>
            <a:r>
              <a:rPr lang="en-US" altLang="ru-RU" sz="6100" i="1" dirty="0" smtClean="0">
                <a:solidFill>
                  <a:srgbClr val="0070C0"/>
                </a:solidFill>
                <a:latin typeface="Trebuchet MS" pitchFamily="34" charset="0"/>
              </a:rPr>
              <a:t>Thank you for attention!</a:t>
            </a:r>
            <a:endParaRPr lang="cs-CZ" altLang="ru-RU" sz="6100" i="1" dirty="0">
              <a:solidFill>
                <a:srgbClr val="0070C0"/>
              </a:solidFill>
              <a:latin typeface="Trebuchet MS" pitchFamily="34" charset="0"/>
            </a:endParaRPr>
          </a:p>
        </p:txBody>
      </p:sp>
    </p:spTree>
    <p:extLst>
      <p:ext uri="{BB962C8B-B14F-4D97-AF65-F5344CB8AC3E}">
        <p14:creationId xmlns:p14="http://schemas.microsoft.com/office/powerpoint/2010/main" val="1079908259"/>
      </p:ext>
    </p:extLst>
  </p:cSld>
  <p:clrMapOvr>
    <a:masterClrMapping/>
  </p:clrMapOvr>
  <p:transition spd="slow">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2058956690"/>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Основные модули системы </a:t>
                      </a:r>
                      <a:r>
                        <a:rPr lang="en-US" sz="3000" b="1" baseline="0" dirty="0" smtClean="0">
                          <a:solidFill>
                            <a:srgbClr val="0070C0"/>
                          </a:solidFill>
                        </a:rPr>
                        <a:t>SAP</a:t>
                      </a: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627983" y="1332359"/>
            <a:ext cx="7679158" cy="2677656"/>
          </a:xfrm>
          <a:prstGeom prst="rect">
            <a:avLst/>
          </a:prstGeom>
          <a:noFill/>
        </p:spPr>
        <p:txBody>
          <a:bodyPr wrap="square" rtlCol="0">
            <a:spAutoFit/>
          </a:bodyPr>
          <a:lstStyle/>
          <a:p>
            <a:pPr algn="just"/>
            <a:endParaRPr lang="en-US" sz="1400" dirty="0" smtClean="0"/>
          </a:p>
          <a:p>
            <a:pPr algn="just"/>
            <a:endParaRPr lang="ru-RU" sz="1400" dirty="0" smtClean="0"/>
          </a:p>
          <a:p>
            <a:pPr algn="just"/>
            <a:r>
              <a:rPr lang="en-US" sz="1400" b="1" dirty="0" smtClean="0"/>
              <a:t>MM</a:t>
            </a:r>
            <a:r>
              <a:rPr lang="ru-RU" sz="1400" dirty="0" smtClean="0"/>
              <a:t> (материалы)– управление материальными потоками (производство, склад, </a:t>
            </a:r>
            <a:r>
              <a:rPr lang="en-US" sz="1400" dirty="0" err="1" smtClean="0"/>
              <a:t>maintance</a:t>
            </a:r>
            <a:r>
              <a:rPr lang="ru-RU" sz="1400" dirty="0" smtClean="0"/>
              <a:t>)</a:t>
            </a:r>
            <a:endParaRPr lang="en-US" sz="1400" dirty="0" smtClean="0"/>
          </a:p>
          <a:p>
            <a:pPr algn="just"/>
            <a:r>
              <a:rPr lang="en-US" sz="1400" b="1" dirty="0" smtClean="0"/>
              <a:t>QM</a:t>
            </a:r>
            <a:r>
              <a:rPr lang="en-US" sz="1400" dirty="0" smtClean="0"/>
              <a:t> (</a:t>
            </a:r>
            <a:r>
              <a:rPr lang="ru-RU" sz="1400" dirty="0" smtClean="0"/>
              <a:t>качество) – часть ММ с </a:t>
            </a:r>
            <a:r>
              <a:rPr lang="ru-RU" sz="1400" dirty="0" err="1" smtClean="0"/>
              <a:t>т.з</a:t>
            </a:r>
            <a:r>
              <a:rPr lang="ru-RU" sz="1400" dirty="0" smtClean="0"/>
              <a:t>. учета</a:t>
            </a:r>
            <a:endParaRPr lang="en-US" sz="1400" dirty="0" smtClean="0"/>
          </a:p>
          <a:p>
            <a:pPr algn="just"/>
            <a:endParaRPr lang="ru-RU" sz="1400" dirty="0" smtClean="0"/>
          </a:p>
          <a:p>
            <a:pPr algn="just"/>
            <a:r>
              <a:rPr lang="en-US" sz="1400" b="1" dirty="0" smtClean="0"/>
              <a:t>SD</a:t>
            </a:r>
            <a:r>
              <a:rPr lang="en-US" sz="1400" dirty="0" smtClean="0"/>
              <a:t> (</a:t>
            </a:r>
            <a:r>
              <a:rPr lang="ru-RU" sz="1400" dirty="0" smtClean="0"/>
              <a:t>сбыт) – управление продажами</a:t>
            </a:r>
            <a:endParaRPr lang="en-US" sz="1400" dirty="0" smtClean="0"/>
          </a:p>
          <a:p>
            <a:pPr algn="just"/>
            <a:endParaRPr lang="en-US" sz="1400" dirty="0" smtClean="0"/>
          </a:p>
          <a:p>
            <a:pPr algn="just"/>
            <a:r>
              <a:rPr lang="en-US" sz="1400" b="1" dirty="0" smtClean="0"/>
              <a:t>FI</a:t>
            </a:r>
            <a:r>
              <a:rPr lang="en-US" sz="1400" dirty="0" smtClean="0"/>
              <a:t> (</a:t>
            </a:r>
            <a:r>
              <a:rPr lang="ru-RU" sz="1400" dirty="0" smtClean="0"/>
              <a:t>финансы) – бухгалтерский учет</a:t>
            </a:r>
            <a:endParaRPr lang="en-US" sz="1400" dirty="0" smtClean="0"/>
          </a:p>
          <a:p>
            <a:pPr algn="just"/>
            <a:endParaRPr lang="ru-RU" sz="1400" dirty="0" smtClean="0"/>
          </a:p>
          <a:p>
            <a:pPr algn="just"/>
            <a:r>
              <a:rPr lang="en-US" sz="1400" b="1" dirty="0" smtClean="0"/>
              <a:t>CO</a:t>
            </a:r>
            <a:r>
              <a:rPr lang="en-US" sz="1400" dirty="0" smtClean="0"/>
              <a:t> (</a:t>
            </a:r>
            <a:r>
              <a:rPr lang="ru-RU" sz="1400" dirty="0" err="1" smtClean="0"/>
              <a:t>контроллинг</a:t>
            </a:r>
            <a:r>
              <a:rPr lang="ru-RU" sz="1400" dirty="0" smtClean="0"/>
              <a:t>) – управленческий учет</a:t>
            </a:r>
          </a:p>
          <a:p>
            <a:pPr algn="just"/>
            <a:endParaRPr lang="ru-RU" sz="1400" dirty="0" smtClean="0"/>
          </a:p>
          <a:p>
            <a:pPr algn="just"/>
            <a:endParaRPr lang="ru-RU" sz="1400" dirty="0"/>
          </a:p>
        </p:txBody>
      </p:sp>
    </p:spTree>
    <p:extLst>
      <p:ext uri="{BB962C8B-B14F-4D97-AF65-F5344CB8AC3E}">
        <p14:creationId xmlns:p14="http://schemas.microsoft.com/office/powerpoint/2010/main" val="3719077591"/>
      </p:ext>
    </p:extLst>
  </p:cSld>
  <p:clrMapOvr>
    <a:masterClrMapping/>
  </p:clrMapOvr>
  <p:transition spd="slow">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2061831624"/>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Модуль </a:t>
                      </a:r>
                      <a:r>
                        <a:rPr lang="en-US" sz="3000" b="1" baseline="0" dirty="0" smtClean="0">
                          <a:solidFill>
                            <a:srgbClr val="0070C0"/>
                          </a:solidFill>
                        </a:rPr>
                        <a:t>FI- </a:t>
                      </a:r>
                      <a:r>
                        <a:rPr lang="ru-RU" sz="3000" b="1" baseline="0" dirty="0" smtClean="0">
                          <a:solidFill>
                            <a:srgbClr val="0070C0"/>
                          </a:solidFill>
                        </a:rPr>
                        <a:t>основные блоки</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627983" y="1332359"/>
            <a:ext cx="7679158" cy="2462213"/>
          </a:xfrm>
          <a:prstGeom prst="rect">
            <a:avLst/>
          </a:prstGeom>
          <a:noFill/>
        </p:spPr>
        <p:txBody>
          <a:bodyPr wrap="square" rtlCol="0">
            <a:spAutoFit/>
          </a:bodyPr>
          <a:lstStyle/>
          <a:p>
            <a:pPr algn="just"/>
            <a:endParaRPr lang="ru-RU" sz="1400" dirty="0" smtClean="0"/>
          </a:p>
          <a:p>
            <a:pPr algn="just"/>
            <a:endParaRPr lang="en-US" sz="1400" b="1" dirty="0" smtClean="0"/>
          </a:p>
          <a:p>
            <a:pPr algn="just"/>
            <a:r>
              <a:rPr lang="en-US" sz="1400" b="1" dirty="0" smtClean="0"/>
              <a:t>AA </a:t>
            </a:r>
            <a:r>
              <a:rPr lang="ru-RU" sz="1400" dirty="0" smtClean="0"/>
              <a:t>(</a:t>
            </a:r>
            <a:r>
              <a:rPr lang="en-US" sz="1400" dirty="0" smtClean="0"/>
              <a:t>Assets) - </a:t>
            </a:r>
            <a:r>
              <a:rPr lang="ru-RU" sz="1400" dirty="0" smtClean="0"/>
              <a:t>Основные средства</a:t>
            </a:r>
          </a:p>
          <a:p>
            <a:pPr algn="just"/>
            <a:r>
              <a:rPr lang="en-US" sz="1400" b="1" dirty="0" smtClean="0"/>
              <a:t>BK</a:t>
            </a:r>
            <a:r>
              <a:rPr lang="en-US" sz="1400" dirty="0" smtClean="0"/>
              <a:t> (Bank) – </a:t>
            </a:r>
            <a:r>
              <a:rPr lang="ru-RU" sz="1400" dirty="0" smtClean="0"/>
              <a:t>Банк, управление денежными средствами</a:t>
            </a:r>
          </a:p>
          <a:p>
            <a:pPr algn="just"/>
            <a:r>
              <a:rPr lang="en-US" sz="1400" b="1" dirty="0" smtClean="0"/>
              <a:t>AP</a:t>
            </a:r>
            <a:r>
              <a:rPr lang="en-US" sz="1400" dirty="0" smtClean="0"/>
              <a:t> (Accounts payable) – </a:t>
            </a:r>
            <a:r>
              <a:rPr lang="ru-RU" sz="1400" dirty="0" smtClean="0"/>
              <a:t>Управление кредиторской задолженностью</a:t>
            </a:r>
          </a:p>
          <a:p>
            <a:pPr algn="just"/>
            <a:r>
              <a:rPr lang="en-US" sz="1400" b="1" dirty="0" smtClean="0"/>
              <a:t>AR</a:t>
            </a:r>
            <a:r>
              <a:rPr lang="en-US" sz="1400" dirty="0" smtClean="0"/>
              <a:t> (Accounts receivable)</a:t>
            </a:r>
            <a:r>
              <a:rPr lang="ru-RU" sz="1400" dirty="0" smtClean="0"/>
              <a:t> – Управление дебиторской задолженностью</a:t>
            </a:r>
          </a:p>
          <a:p>
            <a:pPr algn="just"/>
            <a:r>
              <a:rPr lang="en-US" sz="1400" b="1" dirty="0" smtClean="0"/>
              <a:t>GL</a:t>
            </a:r>
            <a:r>
              <a:rPr lang="en-US" sz="1400" dirty="0" smtClean="0"/>
              <a:t> (General ledger) – </a:t>
            </a:r>
            <a:r>
              <a:rPr lang="ru-RU" sz="1400" dirty="0" smtClean="0"/>
              <a:t>Бухгалтерские операции, в т. ч. </a:t>
            </a:r>
            <a:r>
              <a:rPr lang="ru-RU" sz="1400" dirty="0"/>
              <a:t>о</a:t>
            </a:r>
            <a:r>
              <a:rPr lang="ru-RU" sz="1400" dirty="0" smtClean="0"/>
              <a:t>перации закрытия</a:t>
            </a:r>
          </a:p>
          <a:p>
            <a:pPr algn="just"/>
            <a:endParaRPr lang="ru-RU" sz="1400" dirty="0" smtClean="0"/>
          </a:p>
          <a:p>
            <a:pPr algn="just"/>
            <a:endParaRPr lang="ru-RU" sz="1400" dirty="0" smtClean="0"/>
          </a:p>
          <a:p>
            <a:pPr algn="just"/>
            <a:endParaRPr lang="ru-RU" sz="1400" dirty="0" smtClean="0"/>
          </a:p>
          <a:p>
            <a:pPr algn="just"/>
            <a:endParaRPr lang="ru-RU" sz="1400" dirty="0"/>
          </a:p>
        </p:txBody>
      </p:sp>
    </p:spTree>
    <p:extLst>
      <p:ext uri="{BB962C8B-B14F-4D97-AF65-F5344CB8AC3E}">
        <p14:creationId xmlns:p14="http://schemas.microsoft.com/office/powerpoint/2010/main" val="435130791"/>
      </p:ext>
    </p:extLst>
  </p:cSld>
  <p:clrMapOvr>
    <a:masterClrMapping/>
  </p:clrMapOvr>
  <p:transition spd="slow">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2440597608"/>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000" b="1" baseline="0" dirty="0" smtClean="0">
                          <a:solidFill>
                            <a:srgbClr val="0070C0"/>
                          </a:solidFill>
                        </a:rPr>
                        <a:t>SAP  vs. 1C  - </a:t>
                      </a:r>
                      <a:r>
                        <a:rPr lang="ru-RU" sz="3000" b="1" baseline="0" dirty="0" smtClean="0">
                          <a:solidFill>
                            <a:srgbClr val="0070C0"/>
                          </a:solidFill>
                        </a:rPr>
                        <a:t>основные отличия </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627983" y="1332359"/>
            <a:ext cx="7679158" cy="4616648"/>
          </a:xfrm>
          <a:prstGeom prst="rect">
            <a:avLst/>
          </a:prstGeom>
          <a:noFill/>
        </p:spPr>
        <p:txBody>
          <a:bodyPr wrap="square" rtlCol="0">
            <a:spAutoFit/>
          </a:bodyPr>
          <a:lstStyle/>
          <a:p>
            <a:pPr algn="just"/>
            <a:r>
              <a:rPr lang="ru-RU" sz="1400" dirty="0" smtClean="0"/>
              <a:t>-</a:t>
            </a:r>
            <a:r>
              <a:rPr lang="ru-RU" sz="1400" b="1" dirty="0" smtClean="0"/>
              <a:t>Использование транзакций</a:t>
            </a:r>
            <a:r>
              <a:rPr lang="ru-RU" sz="1400" dirty="0" smtClean="0"/>
              <a:t> (определенное сочетание букв/цифр) для работы с документами/отчетами;</a:t>
            </a:r>
          </a:p>
          <a:p>
            <a:pPr algn="just"/>
            <a:endParaRPr lang="ru-RU" sz="1400" dirty="0" smtClean="0"/>
          </a:p>
          <a:p>
            <a:pPr algn="just"/>
            <a:r>
              <a:rPr lang="ru-RU" sz="1400" b="1" dirty="0" smtClean="0"/>
              <a:t>«Двойной» план счетов;</a:t>
            </a:r>
          </a:p>
          <a:p>
            <a:pPr algn="just"/>
            <a:endParaRPr lang="en-US" sz="1400" b="1" dirty="0" smtClean="0"/>
          </a:p>
          <a:p>
            <a:pPr algn="just"/>
            <a:r>
              <a:rPr lang="ru-RU" sz="1400" b="1" dirty="0" smtClean="0"/>
              <a:t>-Коды </a:t>
            </a:r>
            <a:r>
              <a:rPr lang="ru-RU" sz="1400" dirty="0" smtClean="0"/>
              <a:t>для дебиторов и кредитов</a:t>
            </a:r>
            <a:r>
              <a:rPr lang="ru-RU" sz="1400" b="1" dirty="0" smtClean="0"/>
              <a:t>;</a:t>
            </a:r>
          </a:p>
          <a:p>
            <a:pPr algn="just"/>
            <a:endParaRPr lang="ru-RU" sz="1400" b="1" dirty="0" smtClean="0"/>
          </a:p>
          <a:p>
            <a:pPr algn="just"/>
            <a:r>
              <a:rPr lang="ru-RU" sz="1400" dirty="0" smtClean="0"/>
              <a:t>-</a:t>
            </a:r>
            <a:r>
              <a:rPr lang="ru-RU" sz="1400" b="1" dirty="0" smtClean="0"/>
              <a:t>Проводки по движению материалов</a:t>
            </a:r>
            <a:r>
              <a:rPr lang="ru-RU" sz="1400" dirty="0" smtClean="0"/>
              <a:t> появляются в учете из блока </a:t>
            </a:r>
            <a:r>
              <a:rPr lang="en-US" sz="1400" dirty="0" smtClean="0"/>
              <a:t>MM</a:t>
            </a:r>
            <a:r>
              <a:rPr lang="ru-RU" sz="1400" dirty="0" smtClean="0"/>
              <a:t>;</a:t>
            </a:r>
          </a:p>
          <a:p>
            <a:pPr algn="just"/>
            <a:endParaRPr lang="ru-RU" sz="1400" dirty="0" smtClean="0"/>
          </a:p>
          <a:p>
            <a:pPr algn="just"/>
            <a:r>
              <a:rPr lang="ru-RU" sz="1400" dirty="0" smtClean="0"/>
              <a:t>-Отличие в процессе при </a:t>
            </a:r>
            <a:r>
              <a:rPr lang="ru-RU" sz="1400" b="1" dirty="0" smtClean="0"/>
              <a:t>поступлении товаров, материалов </a:t>
            </a:r>
            <a:r>
              <a:rPr lang="ru-RU" sz="1400" dirty="0" smtClean="0"/>
              <a:t>от поставщика</a:t>
            </a:r>
          </a:p>
          <a:p>
            <a:pPr algn="just"/>
            <a:endParaRPr lang="ru-RU" sz="1400" dirty="0" smtClean="0"/>
          </a:p>
          <a:p>
            <a:pPr algn="just"/>
            <a:r>
              <a:rPr lang="ru-RU" sz="1400" dirty="0" smtClean="0"/>
              <a:t>-Наличие </a:t>
            </a:r>
            <a:r>
              <a:rPr lang="en-US" sz="1400" dirty="0"/>
              <a:t> </a:t>
            </a:r>
            <a:r>
              <a:rPr lang="ru-RU" sz="1400" dirty="0" smtClean="0"/>
              <a:t>в документе реквизитов </a:t>
            </a:r>
            <a:r>
              <a:rPr lang="ru-RU" sz="1400" b="1" dirty="0" smtClean="0"/>
              <a:t>дата документа и дата проводки;</a:t>
            </a:r>
          </a:p>
          <a:p>
            <a:pPr algn="just"/>
            <a:endParaRPr lang="ru-RU" sz="1400" b="1" dirty="0" smtClean="0"/>
          </a:p>
          <a:p>
            <a:pPr algn="just"/>
            <a:r>
              <a:rPr lang="ru-RU" sz="1400" dirty="0"/>
              <a:t>-</a:t>
            </a:r>
            <a:r>
              <a:rPr lang="ru-RU" sz="1400" b="1" dirty="0"/>
              <a:t>Изменение уже проведенного документа невозможно</a:t>
            </a:r>
            <a:r>
              <a:rPr lang="ru-RU" sz="1400" dirty="0"/>
              <a:t>: документ можно только сторнировать и провести </a:t>
            </a:r>
            <a:r>
              <a:rPr lang="ru-RU" sz="1400" dirty="0" smtClean="0"/>
              <a:t>заново;</a:t>
            </a:r>
          </a:p>
          <a:p>
            <a:pPr algn="just"/>
            <a:endParaRPr lang="ru-RU" sz="1400" b="1" dirty="0" smtClean="0"/>
          </a:p>
          <a:p>
            <a:pPr algn="just"/>
            <a:r>
              <a:rPr lang="ru-RU" sz="1400" b="1" dirty="0" smtClean="0"/>
              <a:t>-Закрытие периода </a:t>
            </a:r>
            <a:r>
              <a:rPr lang="ru-RU" sz="1400" dirty="0" smtClean="0"/>
              <a:t>строго</a:t>
            </a:r>
            <a:r>
              <a:rPr lang="ru-RU" sz="1400" b="1" dirty="0" smtClean="0"/>
              <a:t> </a:t>
            </a:r>
            <a:r>
              <a:rPr lang="ru-RU" sz="1400" dirty="0" smtClean="0"/>
              <a:t>в соответствии со сроками закрытия группы</a:t>
            </a:r>
          </a:p>
          <a:p>
            <a:pPr algn="just"/>
            <a:endParaRPr lang="ru-RU" sz="1400" dirty="0" smtClean="0"/>
          </a:p>
          <a:p>
            <a:pPr algn="just"/>
            <a:endParaRPr lang="ru-RU" sz="1400" dirty="0" smtClean="0"/>
          </a:p>
          <a:p>
            <a:pPr algn="just"/>
            <a:endParaRPr lang="ru-RU" sz="1400" dirty="0" smtClean="0"/>
          </a:p>
          <a:p>
            <a:pPr algn="just"/>
            <a:endParaRPr lang="ru-RU" sz="1400" dirty="0"/>
          </a:p>
        </p:txBody>
      </p:sp>
    </p:spTree>
    <p:extLst>
      <p:ext uri="{BB962C8B-B14F-4D97-AF65-F5344CB8AC3E}">
        <p14:creationId xmlns:p14="http://schemas.microsoft.com/office/powerpoint/2010/main" val="4060776036"/>
      </p:ext>
    </p:extLst>
  </p:cSld>
  <p:clrMapOvr>
    <a:masterClrMapping/>
  </p:clrMapOvr>
  <p:transition spd="slow">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3642141390"/>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Полезные советы </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458268" y="1332359"/>
            <a:ext cx="7679158" cy="2893100"/>
          </a:xfrm>
          <a:prstGeom prst="rect">
            <a:avLst/>
          </a:prstGeom>
          <a:noFill/>
        </p:spPr>
        <p:txBody>
          <a:bodyPr wrap="square" rtlCol="0">
            <a:spAutoFit/>
          </a:bodyPr>
          <a:lstStyle/>
          <a:p>
            <a:pPr algn="just"/>
            <a:r>
              <a:rPr lang="ru-RU" sz="1400" dirty="0" smtClean="0"/>
              <a:t>-Документы прошлого месяца, когда он уже закрыт, заносятся 01 числом текущего месяца</a:t>
            </a:r>
            <a:r>
              <a:rPr lang="en-US" sz="1400" dirty="0" smtClean="0"/>
              <a:t>: </a:t>
            </a:r>
            <a:r>
              <a:rPr lang="ru-RU" sz="1400" dirty="0" smtClean="0"/>
              <a:t>дата документа в САП-дата бумажного документа, дата проводки – 01 число месяца</a:t>
            </a:r>
          </a:p>
          <a:p>
            <a:pPr algn="just"/>
            <a:endParaRPr lang="ru-RU" sz="1400" dirty="0" smtClean="0"/>
          </a:p>
          <a:p>
            <a:pPr algn="just"/>
            <a:r>
              <a:rPr lang="ru-RU" sz="1400" dirty="0" smtClean="0"/>
              <a:t>-Когда делаем </a:t>
            </a:r>
            <a:r>
              <a:rPr lang="ru-RU" sz="1400" dirty="0" err="1" smtClean="0"/>
              <a:t>сторно</a:t>
            </a:r>
            <a:r>
              <a:rPr lang="ru-RU" sz="1400" dirty="0" smtClean="0"/>
              <a:t> документа нужно изменить текст на «СТОРНО» в первичном документе и его реверсе (потом будет удобно исключать такие документы из оборотов при анализе)</a:t>
            </a:r>
          </a:p>
          <a:p>
            <a:pPr algn="just"/>
            <a:endParaRPr lang="ru-RU" sz="1400" dirty="0"/>
          </a:p>
          <a:p>
            <a:pPr algn="just"/>
            <a:endParaRPr lang="ru-RU" sz="1400" dirty="0" smtClean="0"/>
          </a:p>
          <a:p>
            <a:pPr algn="just"/>
            <a:endParaRPr lang="ru-RU" sz="1400" dirty="0" smtClean="0"/>
          </a:p>
          <a:p>
            <a:pPr algn="just"/>
            <a:endParaRPr lang="ru-RU" sz="1400" dirty="0" smtClean="0"/>
          </a:p>
          <a:p>
            <a:pPr algn="just"/>
            <a:endParaRPr lang="ru-RU" sz="1400" dirty="0" smtClean="0"/>
          </a:p>
          <a:p>
            <a:pPr algn="just"/>
            <a:endParaRPr lang="ru-RU" sz="1400" dirty="0"/>
          </a:p>
        </p:txBody>
      </p:sp>
    </p:spTree>
    <p:extLst>
      <p:ext uri="{BB962C8B-B14F-4D97-AF65-F5344CB8AC3E}">
        <p14:creationId xmlns:p14="http://schemas.microsoft.com/office/powerpoint/2010/main" val="574050245"/>
      </p:ext>
    </p:extLst>
  </p:cSld>
  <p:clrMapOvr>
    <a:masterClrMapping/>
  </p:clrMapOvr>
  <p:transition spd="slow">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435845649"/>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Вход в систему. Навигация</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627983" y="1332359"/>
            <a:ext cx="7679158" cy="1169551"/>
          </a:xfrm>
          <a:prstGeom prst="rect">
            <a:avLst/>
          </a:prstGeom>
          <a:noFill/>
        </p:spPr>
        <p:txBody>
          <a:bodyPr wrap="square" rtlCol="0">
            <a:spAutoFit/>
          </a:bodyPr>
          <a:lstStyle/>
          <a:p>
            <a:pPr algn="just"/>
            <a:endParaRPr lang="ru-RU" sz="1400" dirty="0" smtClean="0"/>
          </a:p>
          <a:p>
            <a:pPr algn="just"/>
            <a:endParaRPr lang="ru-RU" sz="1400" dirty="0" smtClean="0"/>
          </a:p>
          <a:p>
            <a:pPr algn="just"/>
            <a:endParaRPr lang="ru-RU" sz="1400" dirty="0" smtClean="0"/>
          </a:p>
          <a:p>
            <a:pPr algn="just"/>
            <a:endParaRPr lang="ru-RU" sz="1400" dirty="0" smtClean="0"/>
          </a:p>
          <a:p>
            <a:pPr algn="just"/>
            <a:endParaRPr lang="ru-RU" sz="1400" dirty="0"/>
          </a:p>
        </p:txBody>
      </p:sp>
      <p:pic>
        <p:nvPicPr>
          <p:cNvPr id="3" name="Рисунок 2"/>
          <p:cNvPicPr>
            <a:picLocks noChangeAspect="1"/>
          </p:cNvPicPr>
          <p:nvPr/>
        </p:nvPicPr>
        <p:blipFill>
          <a:blip r:embed="rId4"/>
          <a:stretch>
            <a:fillRect/>
          </a:stretch>
        </p:blipFill>
        <p:spPr>
          <a:xfrm>
            <a:off x="1643633" y="1252852"/>
            <a:ext cx="1758851" cy="1987910"/>
          </a:xfrm>
          <a:prstGeom prst="rect">
            <a:avLst/>
          </a:prstGeom>
        </p:spPr>
      </p:pic>
      <p:pic>
        <p:nvPicPr>
          <p:cNvPr id="4" name="Рисунок 3"/>
          <p:cNvPicPr>
            <a:picLocks noChangeAspect="1"/>
          </p:cNvPicPr>
          <p:nvPr/>
        </p:nvPicPr>
        <p:blipFill>
          <a:blip r:embed="rId5"/>
          <a:stretch>
            <a:fillRect/>
          </a:stretch>
        </p:blipFill>
        <p:spPr>
          <a:xfrm>
            <a:off x="3871704" y="1237546"/>
            <a:ext cx="5451087" cy="5135373"/>
          </a:xfrm>
          <a:prstGeom prst="rect">
            <a:avLst/>
          </a:prstGeom>
        </p:spPr>
      </p:pic>
    </p:spTree>
    <p:extLst>
      <p:ext uri="{BB962C8B-B14F-4D97-AF65-F5344CB8AC3E}">
        <p14:creationId xmlns:p14="http://schemas.microsoft.com/office/powerpoint/2010/main" val="2467853296"/>
      </p:ext>
    </p:extLst>
  </p:cSld>
  <p:clrMapOvr>
    <a:masterClrMapping/>
  </p:clrMapOvr>
  <p:transition spd="slow">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435845649"/>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Вход в систему. Навигация</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627983" y="1332359"/>
            <a:ext cx="7679158" cy="1169551"/>
          </a:xfrm>
          <a:prstGeom prst="rect">
            <a:avLst/>
          </a:prstGeom>
          <a:noFill/>
        </p:spPr>
        <p:txBody>
          <a:bodyPr wrap="square" rtlCol="0">
            <a:spAutoFit/>
          </a:bodyPr>
          <a:lstStyle/>
          <a:p>
            <a:pPr algn="just"/>
            <a:endParaRPr lang="ru-RU" sz="1400" dirty="0" smtClean="0"/>
          </a:p>
          <a:p>
            <a:pPr algn="just"/>
            <a:endParaRPr lang="ru-RU" sz="1400" dirty="0" smtClean="0"/>
          </a:p>
          <a:p>
            <a:pPr algn="just"/>
            <a:endParaRPr lang="ru-RU" sz="1400" dirty="0" smtClean="0"/>
          </a:p>
          <a:p>
            <a:pPr algn="just"/>
            <a:endParaRPr lang="ru-RU" sz="1400" dirty="0" smtClean="0"/>
          </a:p>
          <a:p>
            <a:pPr algn="just"/>
            <a:endParaRPr lang="ru-RU" sz="1400" dirty="0"/>
          </a:p>
        </p:txBody>
      </p:sp>
      <p:pic>
        <p:nvPicPr>
          <p:cNvPr id="6" name="Рисунок 5"/>
          <p:cNvPicPr>
            <a:picLocks noChangeAspect="1"/>
          </p:cNvPicPr>
          <p:nvPr/>
        </p:nvPicPr>
        <p:blipFill>
          <a:blip r:embed="rId4"/>
          <a:stretch>
            <a:fillRect/>
          </a:stretch>
        </p:blipFill>
        <p:spPr>
          <a:xfrm>
            <a:off x="1860063" y="972319"/>
            <a:ext cx="6438965" cy="5328592"/>
          </a:xfrm>
          <a:prstGeom prst="rect">
            <a:avLst/>
          </a:prstGeom>
        </p:spPr>
      </p:pic>
    </p:spTree>
    <p:extLst>
      <p:ext uri="{BB962C8B-B14F-4D97-AF65-F5344CB8AC3E}">
        <p14:creationId xmlns:p14="http://schemas.microsoft.com/office/powerpoint/2010/main" val="1904384771"/>
      </p:ext>
    </p:extLst>
  </p:cSld>
  <p:clrMapOvr>
    <a:masterClrMapping/>
  </p:clrMapOvr>
  <p:transition spd="slow">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4"/>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3526069134"/>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План счетов</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627983" y="1332359"/>
            <a:ext cx="7679158" cy="1169551"/>
          </a:xfrm>
          <a:prstGeom prst="rect">
            <a:avLst/>
          </a:prstGeom>
          <a:noFill/>
        </p:spPr>
        <p:txBody>
          <a:bodyPr wrap="square" rtlCol="0">
            <a:spAutoFit/>
          </a:bodyPr>
          <a:lstStyle/>
          <a:p>
            <a:pPr algn="just"/>
            <a:endParaRPr lang="ru-RU" sz="1400" dirty="0" smtClean="0"/>
          </a:p>
          <a:p>
            <a:pPr algn="just"/>
            <a:endParaRPr lang="ru-RU" sz="1400" dirty="0" smtClean="0"/>
          </a:p>
          <a:p>
            <a:pPr algn="just"/>
            <a:endParaRPr lang="ru-RU" sz="1400" dirty="0" smtClean="0"/>
          </a:p>
          <a:p>
            <a:pPr algn="just"/>
            <a:endParaRPr lang="ru-RU" sz="1400" dirty="0" smtClean="0"/>
          </a:p>
          <a:p>
            <a:pPr algn="just"/>
            <a:endParaRPr lang="ru-RU" sz="1400"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140072933"/>
              </p:ext>
            </p:extLst>
          </p:nvPr>
        </p:nvGraphicFramePr>
        <p:xfrm>
          <a:off x="1170236" y="1199783"/>
          <a:ext cx="6329363" cy="4751388"/>
        </p:xfrm>
        <a:graphic>
          <a:graphicData uri="http://schemas.openxmlformats.org/presentationml/2006/ole">
            <mc:AlternateContent xmlns:mc="http://schemas.openxmlformats.org/markup-compatibility/2006">
              <mc:Choice xmlns:v="urn:schemas-microsoft-com:vml" Requires="v">
                <p:oleObj spid="_x0000_s1040" name="Worksheet" r:id="rId5" imgW="15706965" imgH="11791994" progId="Excel.Sheet.12">
                  <p:embed/>
                </p:oleObj>
              </mc:Choice>
              <mc:Fallback>
                <p:oleObj name="Worksheet" r:id="rId5" imgW="15706965" imgH="11791994" progId="Excel.Sheet.12">
                  <p:embed/>
                  <p:pic>
                    <p:nvPicPr>
                      <p:cNvPr id="0" name=""/>
                      <p:cNvPicPr/>
                      <p:nvPr/>
                    </p:nvPicPr>
                    <p:blipFill>
                      <a:blip r:embed="rId6"/>
                      <a:stretch>
                        <a:fillRect/>
                      </a:stretch>
                    </p:blipFill>
                    <p:spPr>
                      <a:xfrm>
                        <a:off x="1170236" y="1199783"/>
                        <a:ext cx="6329363" cy="4751388"/>
                      </a:xfrm>
                      <a:prstGeom prst="rect">
                        <a:avLst/>
                      </a:prstGeom>
                    </p:spPr>
                  </p:pic>
                </p:oleObj>
              </mc:Fallback>
            </mc:AlternateContent>
          </a:graphicData>
        </a:graphic>
      </p:graphicFrame>
    </p:spTree>
    <p:extLst>
      <p:ext uri="{BB962C8B-B14F-4D97-AF65-F5344CB8AC3E}">
        <p14:creationId xmlns:p14="http://schemas.microsoft.com/office/powerpoint/2010/main" val="2648897449"/>
      </p:ext>
    </p:extLst>
  </p:cSld>
  <p:clrMapOvr>
    <a:masterClrMapping/>
  </p:clrMapOvr>
  <p:transition spd="slow">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8"/>
          <p:cNvSpPr txBox="1">
            <a:spLocks noChangeArrowheads="1"/>
          </p:cNvSpPr>
          <p:nvPr/>
        </p:nvSpPr>
        <p:spPr bwMode="auto">
          <a:xfrm>
            <a:off x="666750" y="6948488"/>
            <a:ext cx="19224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95363" eaLnBrk="0" hangingPunct="0">
              <a:defRPr sz="2000">
                <a:solidFill>
                  <a:schemeClr val="tx1"/>
                </a:solidFill>
                <a:latin typeface="Arial" charset="0"/>
              </a:defRPr>
            </a:lvl1pPr>
            <a:lvl2pPr marL="742950" indent="-285750" defTabSz="995363" eaLnBrk="0" hangingPunct="0">
              <a:defRPr sz="2000">
                <a:solidFill>
                  <a:schemeClr val="tx1"/>
                </a:solidFill>
                <a:latin typeface="Arial" charset="0"/>
              </a:defRPr>
            </a:lvl2pPr>
            <a:lvl3pPr marL="1143000" indent="-228600" defTabSz="995363" eaLnBrk="0" hangingPunct="0">
              <a:defRPr sz="2000">
                <a:solidFill>
                  <a:schemeClr val="tx1"/>
                </a:solidFill>
                <a:latin typeface="Arial" charset="0"/>
              </a:defRPr>
            </a:lvl3pPr>
            <a:lvl4pPr marL="1600200" indent="-228600" defTabSz="995363" eaLnBrk="0" hangingPunct="0">
              <a:defRPr sz="2000">
                <a:solidFill>
                  <a:schemeClr val="tx1"/>
                </a:solidFill>
                <a:latin typeface="Arial" charset="0"/>
              </a:defRPr>
            </a:lvl4pPr>
            <a:lvl5pPr marL="2057400" indent="-228600" defTabSz="995363" eaLnBrk="0" hangingPunct="0">
              <a:defRPr sz="2000">
                <a:solidFill>
                  <a:schemeClr val="tx1"/>
                </a:solidFill>
                <a:latin typeface="Arial" charset="0"/>
              </a:defRPr>
            </a:lvl5pPr>
            <a:lvl6pPr marL="2514600" indent="-228600" defTabSz="995363" eaLnBrk="0" fontAlgn="base" hangingPunct="0">
              <a:spcBef>
                <a:spcPct val="0"/>
              </a:spcBef>
              <a:spcAft>
                <a:spcPct val="0"/>
              </a:spcAft>
              <a:defRPr sz="2000">
                <a:solidFill>
                  <a:schemeClr val="tx1"/>
                </a:solidFill>
                <a:latin typeface="Arial" charset="0"/>
              </a:defRPr>
            </a:lvl6pPr>
            <a:lvl7pPr marL="2971800" indent="-228600" defTabSz="995363" eaLnBrk="0" fontAlgn="base" hangingPunct="0">
              <a:spcBef>
                <a:spcPct val="0"/>
              </a:spcBef>
              <a:spcAft>
                <a:spcPct val="0"/>
              </a:spcAft>
              <a:defRPr sz="2000">
                <a:solidFill>
                  <a:schemeClr val="tx1"/>
                </a:solidFill>
                <a:latin typeface="Arial" charset="0"/>
              </a:defRPr>
            </a:lvl7pPr>
            <a:lvl8pPr marL="3429000" indent="-228600" defTabSz="995363" eaLnBrk="0" fontAlgn="base" hangingPunct="0">
              <a:spcBef>
                <a:spcPct val="0"/>
              </a:spcBef>
              <a:spcAft>
                <a:spcPct val="0"/>
              </a:spcAft>
              <a:defRPr sz="2000">
                <a:solidFill>
                  <a:schemeClr val="tx1"/>
                </a:solidFill>
                <a:latin typeface="Arial" charset="0"/>
              </a:defRPr>
            </a:lvl8pPr>
            <a:lvl9pPr marL="3886200" indent="-228600" defTabSz="995363"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fr-FR" sz="1200" dirty="0">
                <a:latin typeface="Trebuchet MS" pitchFamily="34" charset="0"/>
                <a:hlinkClick r:id="rId3"/>
              </a:rPr>
              <a:t>www.araymond.com</a:t>
            </a:r>
            <a:endParaRPr lang="fr-FR" dirty="0">
              <a:latin typeface="Trebuchet MS" pitchFamily="34" charset="0"/>
            </a:endParaRPr>
          </a:p>
        </p:txBody>
      </p:sp>
      <p:sp>
        <p:nvSpPr>
          <p:cNvPr id="7" name="ZoneTexte 6"/>
          <p:cNvSpPr txBox="1"/>
          <p:nvPr/>
        </p:nvSpPr>
        <p:spPr>
          <a:xfrm rot="16200000">
            <a:off x="-705644" y="6579395"/>
            <a:ext cx="1616075" cy="169862"/>
          </a:xfrm>
          <a:prstGeom prst="rect">
            <a:avLst/>
          </a:prstGeom>
          <a:noFill/>
        </p:spPr>
        <p:txBody>
          <a:bodyPr>
            <a:spAutoFit/>
          </a:bodyPr>
          <a:lstStyle/>
          <a:p>
            <a:pPr>
              <a:defRPr/>
            </a:pPr>
            <a:r>
              <a:rPr lang="fr-FR" sz="500" dirty="0">
                <a:solidFill>
                  <a:schemeClr val="bg1">
                    <a:lumMod val="65000"/>
                  </a:schemeClr>
                </a:solidFill>
                <a:latin typeface="Trebuchet MS" panose="020B0603020202020204" pitchFamily="34" charset="0"/>
              </a:rPr>
              <a:t>© Raygroup SASU Communication   2014/03</a:t>
            </a:r>
          </a:p>
        </p:txBody>
      </p:sp>
      <p:graphicFrame>
        <p:nvGraphicFramePr>
          <p:cNvPr id="71" name="Group 10"/>
          <p:cNvGraphicFramePr>
            <a:graphicFrameLocks noGrp="1"/>
          </p:cNvGraphicFramePr>
          <p:nvPr>
            <p:extLst>
              <p:ext uri="{D42A27DB-BD31-4B8C-83A1-F6EECF244321}">
                <p14:modId xmlns:p14="http://schemas.microsoft.com/office/powerpoint/2010/main" val="3526069134"/>
              </p:ext>
            </p:extLst>
          </p:nvPr>
        </p:nvGraphicFramePr>
        <p:xfrm>
          <a:off x="1643633" y="468263"/>
          <a:ext cx="6943427" cy="731520"/>
        </p:xfrm>
        <a:graphic>
          <a:graphicData uri="http://schemas.openxmlformats.org/drawingml/2006/table">
            <a:tbl>
              <a:tblPr/>
              <a:tblGrid>
                <a:gridCol w="6943427">
                  <a:extLst>
                    <a:ext uri="{9D8B030D-6E8A-4147-A177-3AD203B41FA5}">
                      <a16:colId xmlns:a16="http://schemas.microsoft.com/office/drawing/2014/main" val="20000"/>
                    </a:ext>
                  </a:extLst>
                </a:gridCol>
              </a:tblGrid>
              <a:tr h="5040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sz="3000" b="1" baseline="0" dirty="0" smtClean="0">
                          <a:solidFill>
                            <a:srgbClr val="0070C0"/>
                          </a:solidFill>
                        </a:rPr>
                        <a:t>План счетов</a:t>
                      </a:r>
                      <a:endParaRPr lang="en-US" sz="3000" b="1" baseline="0" dirty="0" smtClean="0">
                        <a:solidFill>
                          <a:srgbClr val="0070C0"/>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smtClean="0">
                        <a:solidFill>
                          <a:schemeClr val="accent2">
                            <a:lumMod val="60000"/>
                            <a:lumOff val="40000"/>
                          </a:schemeClr>
                        </a:solidFill>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627983" y="1332359"/>
            <a:ext cx="7679158" cy="523220"/>
          </a:xfrm>
          <a:prstGeom prst="rect">
            <a:avLst/>
          </a:prstGeom>
          <a:noFill/>
        </p:spPr>
        <p:txBody>
          <a:bodyPr wrap="square" rtlCol="0">
            <a:spAutoFit/>
          </a:bodyPr>
          <a:lstStyle/>
          <a:p>
            <a:pPr algn="just"/>
            <a:r>
              <a:rPr lang="ru-RU" sz="1400" dirty="0" smtClean="0"/>
              <a:t>Транзакция </a:t>
            </a:r>
            <a:r>
              <a:rPr lang="en-US" sz="1400" dirty="0" smtClean="0"/>
              <a:t>SQ01:</a:t>
            </a:r>
          </a:p>
          <a:p>
            <a:pPr algn="just"/>
            <a:endParaRPr lang="ru-RU" sz="1400" dirty="0"/>
          </a:p>
        </p:txBody>
      </p:sp>
      <p:pic>
        <p:nvPicPr>
          <p:cNvPr id="4" name="Рисунок 3"/>
          <p:cNvPicPr>
            <a:picLocks noChangeAspect="1"/>
          </p:cNvPicPr>
          <p:nvPr/>
        </p:nvPicPr>
        <p:blipFill>
          <a:blip r:embed="rId4"/>
          <a:stretch>
            <a:fillRect/>
          </a:stretch>
        </p:blipFill>
        <p:spPr>
          <a:xfrm>
            <a:off x="1530276" y="1593969"/>
            <a:ext cx="8208912" cy="4805373"/>
          </a:xfrm>
          <a:prstGeom prst="rect">
            <a:avLst/>
          </a:prstGeom>
        </p:spPr>
      </p:pic>
    </p:spTree>
    <p:extLst>
      <p:ext uri="{BB962C8B-B14F-4D97-AF65-F5344CB8AC3E}">
        <p14:creationId xmlns:p14="http://schemas.microsoft.com/office/powerpoint/2010/main" val="177253769"/>
      </p:ext>
    </p:extLst>
  </p:cSld>
  <p:clrMapOvr>
    <a:masterClrMapping/>
  </p:clrMapOvr>
  <p:transition spd="slow">
    <p:randomBar/>
  </p:transition>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3BE"/>
      </a:hlink>
      <a:folHlink>
        <a:srgbClr val="0063BE"/>
      </a:folHlink>
    </a:clrScheme>
    <a:fontScheme name="Modèle par défaut">
      <a:majorFont>
        <a:latin typeface="AvantGarde Md BT"/>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95363"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95363"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odèle par défaut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3BE"/>
        </a:hlink>
        <a:folHlink>
          <a:srgbClr val="0063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84F082628F2049A27CB01FACF98425" ma:contentTypeVersion="4" ma:contentTypeDescription="Create a new document." ma:contentTypeScope="" ma:versionID="fd4f8a0dda7806a4967bc51b6c5a7ab3">
  <xsd:schema xmlns:xsd="http://www.w3.org/2001/XMLSchema" xmlns:p="http://schemas.microsoft.com/office/2006/metadata/properties" xmlns:ns3="a674a28d-1070-438f-af7e-3830cf937a00" targetNamespace="http://schemas.microsoft.com/office/2006/metadata/properties" ma:root="true" ma:fieldsID="d34299ba848773fc87ea4752fb7555f1" ns3:_="">
    <xsd:import namespace="a674a28d-1070-438f-af7e-3830cf937a00"/>
    <xsd:element name="properties">
      <xsd:complexType>
        <xsd:sequence>
          <xsd:element name="documentManagement">
            <xsd:complexType>
              <xsd:all>
                <xsd:element ref="ns3:Category" minOccurs="0"/>
                <xsd:element ref="ns3:Description0" minOccurs="0"/>
              </xsd:all>
            </xsd:complexType>
          </xsd:element>
        </xsd:sequence>
      </xsd:complexType>
    </xsd:element>
  </xsd:schema>
  <xsd:schema xmlns:xsd="http://www.w3.org/2001/XMLSchema" xmlns:dms="http://schemas.microsoft.com/office/2006/documentManagement/types" targetNamespace="a674a28d-1070-438f-af7e-3830cf937a00" elementFormDefault="qualified">
    <xsd:import namespace="http://schemas.microsoft.com/office/2006/documentManagement/types"/>
    <xsd:element name="Category" ma:index="10" nillable="true" ma:displayName="Category" ma:internalName="Category">
      <xsd:complexType>
        <xsd:complexContent>
          <xsd:extension base="dms:MultiChoiceFillIn">
            <xsd:sequence>
              <xsd:element name="Value" maxOccurs="unbounded" minOccurs="0" nillable="true">
                <xsd:simpleType>
                  <xsd:union memberTypes="dms:Text">
                    <xsd:simpleType>
                      <xsd:restriction base="dms:Choice">
                        <xsd:enumeration value=":Home"/>
                      </xsd:restriction>
                    </xsd:simpleType>
                  </xsd:union>
                </xsd:simpleType>
              </xsd:element>
            </xsd:sequence>
          </xsd:extension>
        </xsd:complexContent>
      </xsd:complexType>
    </xsd:element>
    <xsd:element name="Description0" ma:index="11"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a674a28d-1070-438f-af7e-3830cf937a00">ENGLISH version. Powerpoint file.  To be used only within the framework of oral introduction of ARaymond Network, and presented by someone of AR Network.
DO NOT SEND THIS VERSION: USE PDF FILE FOR EXTERNAL SENDING
 </Description0>
    <Category xmlns="a674a28d-1070-438f-af7e-3830cf937a0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07558465-A842-4E00-A436-39D27B353E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74a28d-1070-438f-af7e-3830cf937a00"/>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995F31-53A9-44A0-862B-217213B1A522}">
  <ds:schemaRefs>
    <ds:schemaRef ds:uri="a674a28d-1070-438f-af7e-3830cf937a00"/>
    <ds:schemaRef ds:uri="http://purl.org/dc/dcmitype/"/>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6250C877-B31C-4B59-B45B-30B4745D03B9}">
  <ds:schemaRefs>
    <ds:schemaRef ds:uri="http://schemas.microsoft.com/sharepoint/v3/contenttype/forms"/>
  </ds:schemaRefs>
</ds:datastoreItem>
</file>

<file path=customXml/itemProps4.xml><?xml version="1.0" encoding="utf-8"?>
<ds:datastoreItem xmlns:ds="http://schemas.openxmlformats.org/officeDocument/2006/customXml" ds:itemID="{C5EF5A78-942B-44F1-BD3B-B29567D2945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25156</TotalTime>
  <Words>619</Words>
  <Application>Microsoft Office PowerPoint</Application>
  <PresentationFormat>Произвольный</PresentationFormat>
  <Paragraphs>145</Paragraphs>
  <Slides>15</Slides>
  <Notes>14</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15</vt:i4>
      </vt:variant>
    </vt:vector>
  </HeadingPairs>
  <TitlesOfParts>
    <vt:vector size="22" baseType="lpstr">
      <vt:lpstr>Arial Unicode MS</vt:lpstr>
      <vt:lpstr>Arial</vt:lpstr>
      <vt:lpstr>AvantGarde Md BT</vt:lpstr>
      <vt:lpstr>Calibri</vt:lpstr>
      <vt:lpstr>Trebuchet MS</vt:lpstr>
      <vt:lpstr>Modèle par défaut</vt:lpstr>
      <vt:lpstr>Worksheet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Raygroup sasu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ARaymond Network presentation 2014</dc:title>
  <dc:subject>Corporate presentation 2012</dc:subject>
  <dc:creator>MRepellin</dc:creator>
  <dc:description>last update MARCH 2013</dc:description>
  <cp:lastModifiedBy>Petrova, Natalia</cp:lastModifiedBy>
  <cp:revision>866</cp:revision>
  <cp:lastPrinted>2016-12-19T08:44:07Z</cp:lastPrinted>
  <dcterms:created xsi:type="dcterms:W3CDTF">2012-02-06T08:21:16Z</dcterms:created>
  <dcterms:modified xsi:type="dcterms:W3CDTF">2018-12-28T15:33:44Z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0x0101008584F082628F2049A27CB01FACF98425</vt:lpwstr>
  </property>
</Properties>
</file>