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4"/>
  </p:notesMasterIdLst>
  <p:handoutMasterIdLst>
    <p:handoutMasterId r:id="rId25"/>
  </p:handoutMasterIdLst>
  <p:sldIdLst>
    <p:sldId id="256" r:id="rId3"/>
    <p:sldId id="295" r:id="rId4"/>
    <p:sldId id="363" r:id="rId5"/>
    <p:sldId id="349" r:id="rId6"/>
    <p:sldId id="364" r:id="rId7"/>
    <p:sldId id="361" r:id="rId8"/>
    <p:sldId id="360"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Lst>
  <p:sldSz cx="9144000" cy="6858000" type="letter"/>
  <p:notesSz cx="6797675" cy="9926638"/>
  <p:defaultTextStyle>
    <a:defPPr>
      <a:defRPr lang="fr-FR"/>
    </a:defPPr>
    <a:lvl1pPr algn="l" rtl="0" eaLnBrk="0" fontAlgn="base" hangingPunct="0">
      <a:spcBef>
        <a:spcPct val="0"/>
      </a:spcBef>
      <a:spcAft>
        <a:spcPct val="0"/>
      </a:spcAft>
      <a:defRPr sz="600" kern="1200">
        <a:solidFill>
          <a:schemeClr val="tx1"/>
        </a:solidFill>
        <a:latin typeface="Trebuchet MS" panose="020B0603020202020204" pitchFamily="34" charset="0"/>
        <a:ea typeface="+mn-ea"/>
        <a:cs typeface="+mn-cs"/>
      </a:defRPr>
    </a:lvl1pPr>
    <a:lvl2pPr marL="457200" algn="l" rtl="0" eaLnBrk="0" fontAlgn="base" hangingPunct="0">
      <a:spcBef>
        <a:spcPct val="0"/>
      </a:spcBef>
      <a:spcAft>
        <a:spcPct val="0"/>
      </a:spcAft>
      <a:defRPr sz="600" kern="1200">
        <a:solidFill>
          <a:schemeClr val="tx1"/>
        </a:solidFill>
        <a:latin typeface="Trebuchet MS" panose="020B0603020202020204" pitchFamily="34" charset="0"/>
        <a:ea typeface="+mn-ea"/>
        <a:cs typeface="+mn-cs"/>
      </a:defRPr>
    </a:lvl2pPr>
    <a:lvl3pPr marL="914400" algn="l" rtl="0" eaLnBrk="0" fontAlgn="base" hangingPunct="0">
      <a:spcBef>
        <a:spcPct val="0"/>
      </a:spcBef>
      <a:spcAft>
        <a:spcPct val="0"/>
      </a:spcAft>
      <a:defRPr sz="600" kern="1200">
        <a:solidFill>
          <a:schemeClr val="tx1"/>
        </a:solidFill>
        <a:latin typeface="Trebuchet MS" panose="020B0603020202020204" pitchFamily="34" charset="0"/>
        <a:ea typeface="+mn-ea"/>
        <a:cs typeface="+mn-cs"/>
      </a:defRPr>
    </a:lvl3pPr>
    <a:lvl4pPr marL="1371600" algn="l" rtl="0" eaLnBrk="0" fontAlgn="base" hangingPunct="0">
      <a:spcBef>
        <a:spcPct val="0"/>
      </a:spcBef>
      <a:spcAft>
        <a:spcPct val="0"/>
      </a:spcAft>
      <a:defRPr sz="600" kern="1200">
        <a:solidFill>
          <a:schemeClr val="tx1"/>
        </a:solidFill>
        <a:latin typeface="Trebuchet MS" panose="020B0603020202020204" pitchFamily="34" charset="0"/>
        <a:ea typeface="+mn-ea"/>
        <a:cs typeface="+mn-cs"/>
      </a:defRPr>
    </a:lvl4pPr>
    <a:lvl5pPr marL="1828800" algn="l" rtl="0" eaLnBrk="0" fontAlgn="base" hangingPunct="0">
      <a:spcBef>
        <a:spcPct val="0"/>
      </a:spcBef>
      <a:spcAft>
        <a:spcPct val="0"/>
      </a:spcAft>
      <a:defRPr sz="600" kern="1200">
        <a:solidFill>
          <a:schemeClr val="tx1"/>
        </a:solidFill>
        <a:latin typeface="Trebuchet MS" panose="020B0603020202020204" pitchFamily="34" charset="0"/>
        <a:ea typeface="+mn-ea"/>
        <a:cs typeface="+mn-cs"/>
      </a:defRPr>
    </a:lvl5pPr>
    <a:lvl6pPr marL="2286000" algn="l" defTabSz="914400" rtl="0" eaLnBrk="1" latinLnBrk="0" hangingPunct="1">
      <a:defRPr sz="600" kern="1200">
        <a:solidFill>
          <a:schemeClr val="tx1"/>
        </a:solidFill>
        <a:latin typeface="Trebuchet MS" panose="020B0603020202020204" pitchFamily="34" charset="0"/>
        <a:ea typeface="+mn-ea"/>
        <a:cs typeface="+mn-cs"/>
      </a:defRPr>
    </a:lvl6pPr>
    <a:lvl7pPr marL="2743200" algn="l" defTabSz="914400" rtl="0" eaLnBrk="1" latinLnBrk="0" hangingPunct="1">
      <a:defRPr sz="600" kern="1200">
        <a:solidFill>
          <a:schemeClr val="tx1"/>
        </a:solidFill>
        <a:latin typeface="Trebuchet MS" panose="020B0603020202020204" pitchFamily="34" charset="0"/>
        <a:ea typeface="+mn-ea"/>
        <a:cs typeface="+mn-cs"/>
      </a:defRPr>
    </a:lvl7pPr>
    <a:lvl8pPr marL="3200400" algn="l" defTabSz="914400" rtl="0" eaLnBrk="1" latinLnBrk="0" hangingPunct="1">
      <a:defRPr sz="600" kern="1200">
        <a:solidFill>
          <a:schemeClr val="tx1"/>
        </a:solidFill>
        <a:latin typeface="Trebuchet MS" panose="020B0603020202020204" pitchFamily="34" charset="0"/>
        <a:ea typeface="+mn-ea"/>
        <a:cs typeface="+mn-cs"/>
      </a:defRPr>
    </a:lvl8pPr>
    <a:lvl9pPr marL="3657600" algn="l" defTabSz="914400" rtl="0" eaLnBrk="1" latinLnBrk="0" hangingPunct="1">
      <a:defRPr sz="600"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823">
          <p15:clr>
            <a:srgbClr val="A4A3A4"/>
          </p15:clr>
        </p15:guide>
        <p15:guide id="2" orient="horz" pos="1645">
          <p15:clr>
            <a:srgbClr val="A4A3A4"/>
          </p15:clr>
        </p15:guide>
        <p15:guide id="3" orient="horz" pos="4072">
          <p15:clr>
            <a:srgbClr val="A4A3A4"/>
          </p15:clr>
        </p15:guide>
        <p15:guide id="4" pos="2182">
          <p15:clr>
            <a:srgbClr val="A4A3A4"/>
          </p15:clr>
        </p15:guide>
        <p15:guide id="5" pos="5575">
          <p15:clr>
            <a:srgbClr val="A4A3A4"/>
          </p15:clr>
        </p15:guide>
        <p15:guide id="6" pos="941">
          <p15:clr>
            <a:srgbClr val="A4A3A4"/>
          </p15:clr>
        </p15:guide>
        <p15:guide id="7" pos="436">
          <p15:clr>
            <a:srgbClr val="A4A3A4"/>
          </p15:clr>
        </p15:guide>
        <p15:guide id="8" pos="204">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vier, Francois" initials="CF" lastIdx="1" clrIdx="0">
    <p:extLst>
      <p:ext uri="{19B8F6BF-5375-455C-9EA6-DF929625EA0E}">
        <p15:presenceInfo xmlns:p15="http://schemas.microsoft.com/office/powerpoint/2012/main" userId="S-1-5-21-102653845-894175278-27540201-234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0000FF"/>
    <a:srgbClr val="0066CC"/>
    <a:srgbClr val="F1A497"/>
    <a:srgbClr val="A3E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29" autoAdjust="0"/>
  </p:normalViewPr>
  <p:slideViewPr>
    <p:cSldViewPr>
      <p:cViewPr varScale="1">
        <p:scale>
          <a:sx n="115" d="100"/>
          <a:sy n="115" d="100"/>
        </p:scale>
        <p:origin x="792" y="108"/>
      </p:cViewPr>
      <p:guideLst>
        <p:guide orient="horz" pos="823"/>
        <p:guide orient="horz" pos="1645"/>
        <p:guide orient="horz" pos="4072"/>
        <p:guide pos="2182"/>
        <p:guide pos="5575"/>
        <p:guide pos="941"/>
        <p:guide pos="436"/>
        <p:guide pos="20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49" d="100"/>
          <a:sy n="49" d="100"/>
        </p:scale>
        <p:origin x="-2970" y="-90"/>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vl1pPr>
          </a:lstStyle>
          <a:p>
            <a:pPr>
              <a:defRPr/>
            </a:pPr>
            <a:endParaRPr lang="fr-FR" dirty="0"/>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defRPr sz="1200"/>
            </a:lvl1pPr>
          </a:lstStyle>
          <a:p>
            <a:pPr>
              <a:defRPr/>
            </a:pPr>
            <a:fld id="{D2F47480-7AD6-4937-B8E7-17D969CB447C}" type="datetimeFigureOut">
              <a:rPr lang="fr-FR"/>
              <a:pPr>
                <a:defRPr/>
              </a:pPr>
              <a:t>09/01/2019</a:t>
            </a:fld>
            <a:endParaRPr lang="fr-FR" dirty="0"/>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defRPr sz="1200"/>
            </a:lvl1pPr>
          </a:lstStyle>
          <a:p>
            <a:pPr>
              <a:defRPr/>
            </a:pPr>
            <a:endParaRPr lang="fr-FR" dirty="0"/>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F481EB4-8C51-4970-BC54-B6691445E45D}" type="slidenum">
              <a:rPr lang="fr-FR" altLang="fr-FR"/>
              <a:pPr>
                <a:defRPr/>
              </a:pPr>
              <a:t>‹#›</a:t>
            </a:fld>
            <a:endParaRPr lang="fr-FR" altLang="fr-F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vl1pPr>
          </a:lstStyle>
          <a:p>
            <a:pPr>
              <a:defRPr/>
            </a:pPr>
            <a:fld id="{04555AA8-7973-4FFF-B2B3-947282D82EBE}" type="datetimeFigureOut">
              <a:rPr lang="en-US"/>
              <a:pPr>
                <a:defRPr/>
              </a:pPr>
              <a:t>1/9/2019</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79450" y="4716463"/>
            <a:ext cx="5438775" cy="4465637"/>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4831E1-2D70-4A6B-8791-87416D6645E8}" type="slidenum">
              <a:rPr lang="en-US" altLang="fr-FR"/>
              <a:pPr>
                <a:defRPr/>
              </a:pPr>
              <a:t>‹#›</a:t>
            </a:fld>
            <a:endParaRPr lang="en-US" altLang="fr-F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9" descr="1_Sigle SUPPOR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3252788"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Ronds Marché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20163" y="0"/>
            <a:ext cx="223837"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5"/>
          <p:cNvSpPr txBox="1">
            <a:spLocks noChangeArrowheads="1"/>
          </p:cNvSpPr>
          <p:nvPr userDrawn="1"/>
        </p:nvSpPr>
        <p:spPr bwMode="auto">
          <a:xfrm>
            <a:off x="252413" y="6332538"/>
            <a:ext cx="3695700" cy="17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a:solidFill>
                  <a:schemeClr val="tx1"/>
                </a:solidFill>
                <a:latin typeface="Arial" charset="0"/>
              </a:defRPr>
            </a:lvl1pPr>
            <a:lvl2pPr marL="400050">
              <a:defRPr>
                <a:solidFill>
                  <a:schemeClr val="tx1"/>
                </a:solidFill>
                <a:latin typeface="Arial" charset="0"/>
              </a:defRPr>
            </a:lvl2pPr>
            <a:lvl3pPr marL="801688">
              <a:defRPr>
                <a:solidFill>
                  <a:schemeClr val="tx1"/>
                </a:solidFill>
                <a:latin typeface="Arial" charset="0"/>
              </a:defRPr>
            </a:lvl3pPr>
            <a:lvl4pPr marL="1201738">
              <a:defRPr>
                <a:solidFill>
                  <a:schemeClr val="tx1"/>
                </a:solidFill>
                <a:latin typeface="Arial" charset="0"/>
              </a:defRPr>
            </a:lvl4pPr>
            <a:lvl5pPr marL="1603375">
              <a:defRPr>
                <a:solidFill>
                  <a:schemeClr val="tx1"/>
                </a:solidFill>
                <a:latin typeface="Arial" charset="0"/>
              </a:defRPr>
            </a:lvl5pPr>
            <a:lvl6pPr marL="2060575" fontAlgn="base">
              <a:spcBef>
                <a:spcPct val="0"/>
              </a:spcBef>
              <a:spcAft>
                <a:spcPct val="0"/>
              </a:spcAft>
              <a:defRPr>
                <a:solidFill>
                  <a:schemeClr val="tx1"/>
                </a:solidFill>
                <a:latin typeface="Arial" charset="0"/>
              </a:defRPr>
            </a:lvl6pPr>
            <a:lvl7pPr marL="2517775" fontAlgn="base">
              <a:spcBef>
                <a:spcPct val="0"/>
              </a:spcBef>
              <a:spcAft>
                <a:spcPct val="0"/>
              </a:spcAft>
              <a:defRPr>
                <a:solidFill>
                  <a:schemeClr val="tx1"/>
                </a:solidFill>
                <a:latin typeface="Arial" charset="0"/>
              </a:defRPr>
            </a:lvl7pPr>
            <a:lvl8pPr marL="2974975" fontAlgn="base">
              <a:spcBef>
                <a:spcPct val="0"/>
              </a:spcBef>
              <a:spcAft>
                <a:spcPct val="0"/>
              </a:spcAft>
              <a:defRPr>
                <a:solidFill>
                  <a:schemeClr val="tx1"/>
                </a:solidFill>
                <a:latin typeface="Arial" charset="0"/>
              </a:defRPr>
            </a:lvl8pPr>
            <a:lvl9pPr marL="3432175" fontAlgn="base">
              <a:spcBef>
                <a:spcPct val="0"/>
              </a:spcBef>
              <a:spcAft>
                <a:spcPct val="0"/>
              </a:spcAft>
              <a:defRPr>
                <a:solidFill>
                  <a:schemeClr val="tx1"/>
                </a:solidFill>
                <a:latin typeface="Arial" charset="0"/>
              </a:defRPr>
            </a:lvl9pPr>
          </a:lstStyle>
          <a:p>
            <a:pPr eaLnBrk="1" hangingPunct="1">
              <a:spcBef>
                <a:spcPct val="50000"/>
              </a:spcBef>
              <a:defRPr/>
            </a:pPr>
            <a:r>
              <a:rPr lang="fr-FR" b="1" dirty="0" smtClean="0">
                <a:latin typeface="Trebuchet MS" pitchFamily="34" charset="0"/>
              </a:rPr>
              <a:t>RAYNET GROUP</a:t>
            </a:r>
          </a:p>
        </p:txBody>
      </p:sp>
      <p:pic>
        <p:nvPicPr>
          <p:cNvPr id="5" name="Picture 27" descr="Raynet_baseline_GmbH &amp; SNC &amp; Americas"/>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21588" y="6211888"/>
            <a:ext cx="1228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BoughabaA\Downloads\globalway.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58775" y="115888"/>
            <a:ext cx="1068388"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101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341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770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17709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771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8130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6229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1649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901465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75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271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2303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1943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556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0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371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980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722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96757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60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998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1351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2 Demi-Lun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750888"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7" name="Text Box 33"/>
          <p:cNvSpPr txBox="1">
            <a:spLocks noChangeArrowheads="1"/>
          </p:cNvSpPr>
          <p:nvPr userDrawn="1"/>
        </p:nvSpPr>
        <p:spPr bwMode="auto">
          <a:xfrm>
            <a:off x="252413" y="6332538"/>
            <a:ext cx="3695700" cy="17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a:solidFill>
                  <a:schemeClr val="tx1"/>
                </a:solidFill>
                <a:latin typeface="Arial" charset="0"/>
              </a:defRPr>
            </a:lvl1pPr>
            <a:lvl2pPr marL="400050">
              <a:defRPr>
                <a:solidFill>
                  <a:schemeClr val="tx1"/>
                </a:solidFill>
                <a:latin typeface="Arial" charset="0"/>
              </a:defRPr>
            </a:lvl2pPr>
            <a:lvl3pPr marL="801688">
              <a:defRPr>
                <a:solidFill>
                  <a:schemeClr val="tx1"/>
                </a:solidFill>
                <a:latin typeface="Arial" charset="0"/>
              </a:defRPr>
            </a:lvl3pPr>
            <a:lvl4pPr marL="1201738">
              <a:defRPr>
                <a:solidFill>
                  <a:schemeClr val="tx1"/>
                </a:solidFill>
                <a:latin typeface="Arial" charset="0"/>
              </a:defRPr>
            </a:lvl4pPr>
            <a:lvl5pPr marL="1603375">
              <a:defRPr>
                <a:solidFill>
                  <a:schemeClr val="tx1"/>
                </a:solidFill>
                <a:latin typeface="Arial" charset="0"/>
              </a:defRPr>
            </a:lvl5pPr>
            <a:lvl6pPr marL="2060575" fontAlgn="base">
              <a:spcBef>
                <a:spcPct val="0"/>
              </a:spcBef>
              <a:spcAft>
                <a:spcPct val="0"/>
              </a:spcAft>
              <a:defRPr>
                <a:solidFill>
                  <a:schemeClr val="tx1"/>
                </a:solidFill>
                <a:latin typeface="Arial" charset="0"/>
              </a:defRPr>
            </a:lvl6pPr>
            <a:lvl7pPr marL="2517775" fontAlgn="base">
              <a:spcBef>
                <a:spcPct val="0"/>
              </a:spcBef>
              <a:spcAft>
                <a:spcPct val="0"/>
              </a:spcAft>
              <a:defRPr>
                <a:solidFill>
                  <a:schemeClr val="tx1"/>
                </a:solidFill>
                <a:latin typeface="Arial" charset="0"/>
              </a:defRPr>
            </a:lvl7pPr>
            <a:lvl8pPr marL="2974975" fontAlgn="base">
              <a:spcBef>
                <a:spcPct val="0"/>
              </a:spcBef>
              <a:spcAft>
                <a:spcPct val="0"/>
              </a:spcAft>
              <a:defRPr>
                <a:solidFill>
                  <a:schemeClr val="tx1"/>
                </a:solidFill>
                <a:latin typeface="Arial" charset="0"/>
              </a:defRPr>
            </a:lvl8pPr>
            <a:lvl9pPr marL="3432175" fontAlgn="base">
              <a:spcBef>
                <a:spcPct val="0"/>
              </a:spcBef>
              <a:spcAft>
                <a:spcPct val="0"/>
              </a:spcAft>
              <a:defRPr>
                <a:solidFill>
                  <a:schemeClr val="tx1"/>
                </a:solidFill>
                <a:latin typeface="Arial" charset="0"/>
              </a:defRPr>
            </a:lvl9pPr>
          </a:lstStyle>
          <a:p>
            <a:pPr eaLnBrk="1" hangingPunct="1">
              <a:spcBef>
                <a:spcPct val="50000"/>
              </a:spcBef>
              <a:defRPr/>
            </a:pPr>
            <a:r>
              <a:rPr lang="fr-FR" b="1" dirty="0" smtClean="0">
                <a:latin typeface="Trebuchet MS" pitchFamily="34" charset="0"/>
              </a:rPr>
              <a:t>RAYNET GROUP</a:t>
            </a:r>
            <a:r>
              <a:rPr lang="fr-FR" dirty="0" smtClean="0">
                <a:solidFill>
                  <a:schemeClr val="bg2"/>
                </a:solidFill>
                <a:latin typeface="Trebuchet MS" pitchFamily="34" charset="0"/>
              </a:rPr>
              <a:t>/</a:t>
            </a:r>
            <a:r>
              <a:rPr lang="fr-FR" b="1" dirty="0" smtClean="0">
                <a:latin typeface="Trebuchet MS" pitchFamily="34" charset="0"/>
              </a:rPr>
              <a:t> </a:t>
            </a:r>
            <a:r>
              <a:rPr lang="fr-FR" dirty="0" smtClean="0">
                <a:solidFill>
                  <a:schemeClr val="bg2"/>
                </a:solidFill>
                <a:latin typeface="Trebuchet MS" pitchFamily="34" charset="0"/>
              </a:rPr>
              <a:t>Date and title of your document</a:t>
            </a:r>
            <a:r>
              <a:rPr lang="fr-FR" dirty="0" smtClean="0">
                <a:latin typeface="Trebuchet MS" pitchFamily="34" charset="0"/>
              </a:rPr>
              <a:t> </a:t>
            </a:r>
          </a:p>
        </p:txBody>
      </p:sp>
      <p:pic>
        <p:nvPicPr>
          <p:cNvPr id="1028" name="Picture 39" descr="Raynet_baseline_GmbH &amp; SNC &amp; Americas"/>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1588" y="6211888"/>
            <a:ext cx="1228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6" descr="C:\Users\BoughabaA\Downloads\globalway.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2413" y="31750"/>
            <a:ext cx="7143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16"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5813" indent="-227013" algn="l" rtl="0" eaLnBrk="0" fontAlgn="base" hangingPunct="0">
        <a:spcBef>
          <a:spcPct val="20000"/>
        </a:spcBef>
        <a:spcAft>
          <a:spcPct val="0"/>
        </a:spcAft>
        <a:buChar char="»"/>
        <a:defRPr sz="2000">
          <a:solidFill>
            <a:schemeClr val="tx1"/>
          </a:solidFill>
          <a:latin typeface="+mn-lt"/>
        </a:defRPr>
      </a:lvl5pPr>
      <a:lvl6pPr marL="2513013" indent="-227013" algn="l" rtl="0" fontAlgn="base">
        <a:spcBef>
          <a:spcPct val="20000"/>
        </a:spcBef>
        <a:spcAft>
          <a:spcPct val="0"/>
        </a:spcAft>
        <a:buChar char="»"/>
        <a:defRPr sz="2000">
          <a:solidFill>
            <a:schemeClr val="tx1"/>
          </a:solidFill>
          <a:latin typeface="+mn-lt"/>
        </a:defRPr>
      </a:lvl6pPr>
      <a:lvl7pPr marL="2970213" indent="-227013" algn="l" rtl="0" fontAlgn="base">
        <a:spcBef>
          <a:spcPct val="20000"/>
        </a:spcBef>
        <a:spcAft>
          <a:spcPct val="0"/>
        </a:spcAft>
        <a:buChar char="»"/>
        <a:defRPr sz="2000">
          <a:solidFill>
            <a:schemeClr val="tx1"/>
          </a:solidFill>
          <a:latin typeface="+mn-lt"/>
        </a:defRPr>
      </a:lvl7pPr>
      <a:lvl8pPr marL="3427413" indent="-227013" algn="l" rtl="0" fontAlgn="base">
        <a:spcBef>
          <a:spcPct val="20000"/>
        </a:spcBef>
        <a:spcAft>
          <a:spcPct val="0"/>
        </a:spcAft>
        <a:buChar char="»"/>
        <a:defRPr sz="2000">
          <a:solidFill>
            <a:schemeClr val="tx1"/>
          </a:solidFill>
          <a:latin typeface="+mn-lt"/>
        </a:defRPr>
      </a:lvl8pPr>
      <a:lvl9pPr marL="3884613" indent="-227013"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2 Demi-Lun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750888"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Line 14"/>
          <p:cNvSpPr>
            <a:spLocks noChangeShapeType="1"/>
          </p:cNvSpPr>
          <p:nvPr userDrawn="1"/>
        </p:nvSpPr>
        <p:spPr bwMode="auto">
          <a:xfrm>
            <a:off x="692150" y="5262563"/>
            <a:ext cx="8120063" cy="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dirty="0"/>
          </a:p>
        </p:txBody>
      </p:sp>
      <p:sp>
        <p:nvSpPr>
          <p:cNvPr id="20510" name="Text Box 30"/>
          <p:cNvSpPr txBox="1">
            <a:spLocks noChangeArrowheads="1"/>
          </p:cNvSpPr>
          <p:nvPr userDrawn="1"/>
        </p:nvSpPr>
        <p:spPr bwMode="auto">
          <a:xfrm>
            <a:off x="608013" y="5062538"/>
            <a:ext cx="8315325"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a:solidFill>
                  <a:schemeClr val="tx1"/>
                </a:solidFill>
                <a:latin typeface="Arial" charset="0"/>
              </a:defRPr>
            </a:lvl1pPr>
            <a:lvl2pPr marL="400050">
              <a:defRPr>
                <a:solidFill>
                  <a:schemeClr val="tx1"/>
                </a:solidFill>
                <a:latin typeface="Arial" charset="0"/>
              </a:defRPr>
            </a:lvl2pPr>
            <a:lvl3pPr marL="801688">
              <a:defRPr>
                <a:solidFill>
                  <a:schemeClr val="tx1"/>
                </a:solidFill>
                <a:latin typeface="Arial" charset="0"/>
              </a:defRPr>
            </a:lvl3pPr>
            <a:lvl4pPr marL="1201738">
              <a:defRPr>
                <a:solidFill>
                  <a:schemeClr val="tx1"/>
                </a:solidFill>
                <a:latin typeface="Arial" charset="0"/>
              </a:defRPr>
            </a:lvl4pPr>
            <a:lvl5pPr marL="1603375">
              <a:defRPr>
                <a:solidFill>
                  <a:schemeClr val="tx1"/>
                </a:solidFill>
                <a:latin typeface="Arial" charset="0"/>
              </a:defRPr>
            </a:lvl5pPr>
            <a:lvl6pPr marL="2060575" fontAlgn="base">
              <a:spcBef>
                <a:spcPct val="0"/>
              </a:spcBef>
              <a:spcAft>
                <a:spcPct val="0"/>
              </a:spcAft>
              <a:defRPr>
                <a:solidFill>
                  <a:schemeClr val="tx1"/>
                </a:solidFill>
                <a:latin typeface="Arial" charset="0"/>
              </a:defRPr>
            </a:lvl6pPr>
            <a:lvl7pPr marL="2517775" fontAlgn="base">
              <a:spcBef>
                <a:spcPct val="0"/>
              </a:spcBef>
              <a:spcAft>
                <a:spcPct val="0"/>
              </a:spcAft>
              <a:defRPr>
                <a:solidFill>
                  <a:schemeClr val="tx1"/>
                </a:solidFill>
                <a:latin typeface="Arial" charset="0"/>
              </a:defRPr>
            </a:lvl7pPr>
            <a:lvl8pPr marL="2974975" fontAlgn="base">
              <a:spcBef>
                <a:spcPct val="0"/>
              </a:spcBef>
              <a:spcAft>
                <a:spcPct val="0"/>
              </a:spcAft>
              <a:defRPr>
                <a:solidFill>
                  <a:schemeClr val="tx1"/>
                </a:solidFill>
                <a:latin typeface="Arial" charset="0"/>
              </a:defRPr>
            </a:lvl8pPr>
            <a:lvl9pPr marL="3432175" fontAlgn="base">
              <a:spcBef>
                <a:spcPct val="0"/>
              </a:spcBef>
              <a:spcAft>
                <a:spcPct val="0"/>
              </a:spcAft>
              <a:defRPr>
                <a:solidFill>
                  <a:schemeClr val="tx1"/>
                </a:solidFill>
                <a:latin typeface="Arial" charset="0"/>
              </a:defRPr>
            </a:lvl9pPr>
          </a:lstStyle>
          <a:p>
            <a:pPr eaLnBrk="1" hangingPunct="1">
              <a:spcBef>
                <a:spcPct val="50000"/>
              </a:spcBef>
              <a:defRPr/>
            </a:pPr>
            <a:r>
              <a:rPr lang="fr-FR" sz="900" b="1" dirty="0" smtClean="0">
                <a:ea typeface="Arial Unicode MS" pitchFamily="34" charset="-128"/>
                <a:cs typeface="Arial Unicode MS" pitchFamily="34" charset="-128"/>
              </a:rPr>
              <a:t>DISCLAIMER</a:t>
            </a:r>
          </a:p>
          <a:p>
            <a:pPr eaLnBrk="1" hangingPunct="1">
              <a:spcBef>
                <a:spcPct val="50000"/>
              </a:spcBef>
              <a:defRPr/>
            </a:pPr>
            <a:r>
              <a:rPr lang="en-US" dirty="0" smtClean="0"/>
              <a:t>“Presentation” means the information and any materials available in this presentation including, without any limitation, pictures, datasheets, product descriptions, etc. “RAYNET AMERICAS, Inc. ” means an independent company of ARaymond Network and the editor of this presentation. This presentation does not constitute an offer or an agreement of any kind. The presentation is provided «as is». RAYNET AMERICAS, Inc.  makes no warranty or representation whatsoever regarding the presentation, its use or its suitability to meet specific needs. RAYNET AMERICAS, Inc.  DISCLAIMS ALL WARRANTIES, EXPRESS OR IMPLIED, INCLUDING BUT NOT LIMITED TO WARRANTIES OF MERCHANTABILITY AND FITNESS FOR A PARTICULAR PURPOSE OF THE presentation. RAYNET AMERICAS, Inc.  is not liable for any incidental, consequential or special damages of any kind due to the use of the presentation. The presentation and/or its contents is copyrighted works of RAYNET AMERICAS, Inc.  and may be also protected by trademark laws, patent laws or other laws. All other copyrights, trademarks or patents not owned by RAYNET AMERICAS, Inc.  are the property of their respective owners. The only use permitted is to consult the presentation. Any rights not expressly granted herein are reserved. Except as expressly specified in these terms, nothing contained herein shall be construed as conferring any license or right of any copyright, trademark, patent, or any proprietary rights. Any unauthorized use of this presentation e may violate rights, and so, RAYNET AMERICAS, Inc.  or any third party concerned may claim any damages or losses suffered.</a:t>
            </a:r>
            <a:endParaRPr lang="fr-FR" dirty="0" smtClean="0"/>
          </a:p>
        </p:txBody>
      </p:sp>
      <p:sp>
        <p:nvSpPr>
          <p:cNvPr id="20512" name="Text Box 32"/>
          <p:cNvSpPr txBox="1">
            <a:spLocks noChangeArrowheads="1"/>
          </p:cNvSpPr>
          <p:nvPr userDrawn="1"/>
        </p:nvSpPr>
        <p:spPr bwMode="auto">
          <a:xfrm>
            <a:off x="252413" y="6332538"/>
            <a:ext cx="36957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a:solidFill>
                  <a:schemeClr val="tx1"/>
                </a:solidFill>
                <a:latin typeface="Arial" charset="0"/>
              </a:defRPr>
            </a:lvl1pPr>
            <a:lvl2pPr marL="400050">
              <a:defRPr>
                <a:solidFill>
                  <a:schemeClr val="tx1"/>
                </a:solidFill>
                <a:latin typeface="Arial" charset="0"/>
              </a:defRPr>
            </a:lvl2pPr>
            <a:lvl3pPr marL="801688">
              <a:defRPr>
                <a:solidFill>
                  <a:schemeClr val="tx1"/>
                </a:solidFill>
                <a:latin typeface="Arial" charset="0"/>
              </a:defRPr>
            </a:lvl3pPr>
            <a:lvl4pPr marL="1201738">
              <a:defRPr>
                <a:solidFill>
                  <a:schemeClr val="tx1"/>
                </a:solidFill>
                <a:latin typeface="Arial" charset="0"/>
              </a:defRPr>
            </a:lvl4pPr>
            <a:lvl5pPr marL="1603375">
              <a:defRPr>
                <a:solidFill>
                  <a:schemeClr val="tx1"/>
                </a:solidFill>
                <a:latin typeface="Arial" charset="0"/>
              </a:defRPr>
            </a:lvl5pPr>
            <a:lvl6pPr marL="2060575" fontAlgn="base">
              <a:spcBef>
                <a:spcPct val="0"/>
              </a:spcBef>
              <a:spcAft>
                <a:spcPct val="0"/>
              </a:spcAft>
              <a:defRPr>
                <a:solidFill>
                  <a:schemeClr val="tx1"/>
                </a:solidFill>
                <a:latin typeface="Arial" charset="0"/>
              </a:defRPr>
            </a:lvl6pPr>
            <a:lvl7pPr marL="2517775" fontAlgn="base">
              <a:spcBef>
                <a:spcPct val="0"/>
              </a:spcBef>
              <a:spcAft>
                <a:spcPct val="0"/>
              </a:spcAft>
              <a:defRPr>
                <a:solidFill>
                  <a:schemeClr val="tx1"/>
                </a:solidFill>
                <a:latin typeface="Arial" charset="0"/>
              </a:defRPr>
            </a:lvl7pPr>
            <a:lvl8pPr marL="2974975" fontAlgn="base">
              <a:spcBef>
                <a:spcPct val="0"/>
              </a:spcBef>
              <a:spcAft>
                <a:spcPct val="0"/>
              </a:spcAft>
              <a:defRPr>
                <a:solidFill>
                  <a:schemeClr val="tx1"/>
                </a:solidFill>
                <a:latin typeface="Arial" charset="0"/>
              </a:defRPr>
            </a:lvl8pPr>
            <a:lvl9pPr marL="3432175" fontAlgn="base">
              <a:spcBef>
                <a:spcPct val="0"/>
              </a:spcBef>
              <a:spcAft>
                <a:spcPct val="0"/>
              </a:spcAft>
              <a:defRPr>
                <a:solidFill>
                  <a:schemeClr val="tx1"/>
                </a:solidFill>
                <a:latin typeface="Arial" charset="0"/>
              </a:defRPr>
            </a:lvl9pPr>
          </a:lstStyle>
          <a:p>
            <a:pPr eaLnBrk="1" hangingPunct="1">
              <a:spcBef>
                <a:spcPct val="50000"/>
              </a:spcBef>
              <a:defRPr/>
            </a:pPr>
            <a:r>
              <a:rPr lang="fr-FR" b="1" dirty="0" smtClean="0">
                <a:latin typeface="Trebuchet MS" pitchFamily="34" charset="0"/>
              </a:rPr>
              <a:t>RAYNET AMERICAS, Inc. </a:t>
            </a:r>
            <a:r>
              <a:rPr lang="fr-FR" dirty="0" smtClean="0">
                <a:solidFill>
                  <a:schemeClr val="bg2"/>
                </a:solidFill>
                <a:latin typeface="Trebuchet MS" pitchFamily="34" charset="0"/>
              </a:rPr>
              <a:t>– V1 -</a:t>
            </a:r>
          </a:p>
        </p:txBody>
      </p:sp>
      <p:pic>
        <p:nvPicPr>
          <p:cNvPr id="2054" name="Picture 35" descr="Raynet_baseline_GmbH &amp; SNC &amp; Americas"/>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21588" y="6211888"/>
            <a:ext cx="1228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6" descr="C:\Users\BoughabaA\Downloads\globalway.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52413" y="31750"/>
            <a:ext cx="7143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05" r:id="rId1"/>
    <p:sldLayoutId id="2147484606" r:id="rId2"/>
    <p:sldLayoutId id="2147484607" r:id="rId3"/>
    <p:sldLayoutId id="2147484608" r:id="rId4"/>
    <p:sldLayoutId id="2147484609" r:id="rId5"/>
    <p:sldLayoutId id="2147484610" r:id="rId6"/>
    <p:sldLayoutId id="2147484611" r:id="rId7"/>
    <p:sldLayoutId id="2147484612" r:id="rId8"/>
    <p:sldLayoutId id="2147484613" r:id="rId9"/>
    <p:sldLayoutId id="2147484614" r:id="rId10"/>
    <p:sldLayoutId id="2147484615" r:id="rId11"/>
  </p:sldLayoutIdLst>
  <p:txStyles>
    <p:titleStyle>
      <a:lvl1pPr algn="ctr" defTabSz="801688" rtl="0" eaLnBrk="0" fontAlgn="base" hangingPunct="0">
        <a:spcBef>
          <a:spcPct val="0"/>
        </a:spcBef>
        <a:spcAft>
          <a:spcPct val="0"/>
        </a:spcAft>
        <a:defRPr sz="3900">
          <a:solidFill>
            <a:schemeClr val="tx2"/>
          </a:solidFill>
          <a:latin typeface="+mj-lt"/>
          <a:ea typeface="+mj-ea"/>
          <a:cs typeface="+mj-cs"/>
        </a:defRPr>
      </a:lvl1pPr>
      <a:lvl2pPr algn="ctr" defTabSz="801688" rtl="0" eaLnBrk="0" fontAlgn="base" hangingPunct="0">
        <a:spcBef>
          <a:spcPct val="0"/>
        </a:spcBef>
        <a:spcAft>
          <a:spcPct val="0"/>
        </a:spcAft>
        <a:defRPr sz="3900">
          <a:solidFill>
            <a:schemeClr val="tx2"/>
          </a:solidFill>
          <a:latin typeface="Arial" charset="0"/>
        </a:defRPr>
      </a:lvl2pPr>
      <a:lvl3pPr algn="ctr" defTabSz="801688" rtl="0" eaLnBrk="0" fontAlgn="base" hangingPunct="0">
        <a:spcBef>
          <a:spcPct val="0"/>
        </a:spcBef>
        <a:spcAft>
          <a:spcPct val="0"/>
        </a:spcAft>
        <a:defRPr sz="3900">
          <a:solidFill>
            <a:schemeClr val="tx2"/>
          </a:solidFill>
          <a:latin typeface="Arial" charset="0"/>
        </a:defRPr>
      </a:lvl3pPr>
      <a:lvl4pPr algn="ctr" defTabSz="801688" rtl="0" eaLnBrk="0" fontAlgn="base" hangingPunct="0">
        <a:spcBef>
          <a:spcPct val="0"/>
        </a:spcBef>
        <a:spcAft>
          <a:spcPct val="0"/>
        </a:spcAft>
        <a:defRPr sz="3900">
          <a:solidFill>
            <a:schemeClr val="tx2"/>
          </a:solidFill>
          <a:latin typeface="Arial" charset="0"/>
        </a:defRPr>
      </a:lvl4pPr>
      <a:lvl5pPr algn="ctr" defTabSz="801688" rtl="0" eaLnBrk="0" fontAlgn="base" hangingPunct="0">
        <a:spcBef>
          <a:spcPct val="0"/>
        </a:spcBef>
        <a:spcAft>
          <a:spcPct val="0"/>
        </a:spcAft>
        <a:defRPr sz="3900">
          <a:solidFill>
            <a:schemeClr val="tx2"/>
          </a:solidFill>
          <a:latin typeface="Arial" charset="0"/>
        </a:defRPr>
      </a:lvl5pPr>
      <a:lvl6pPr marL="457200" algn="ctr" defTabSz="801688" rtl="0" fontAlgn="base">
        <a:spcBef>
          <a:spcPct val="0"/>
        </a:spcBef>
        <a:spcAft>
          <a:spcPct val="0"/>
        </a:spcAft>
        <a:defRPr sz="3900">
          <a:solidFill>
            <a:schemeClr val="tx2"/>
          </a:solidFill>
          <a:latin typeface="Arial" charset="0"/>
        </a:defRPr>
      </a:lvl6pPr>
      <a:lvl7pPr marL="914400" algn="ctr" defTabSz="801688" rtl="0" fontAlgn="base">
        <a:spcBef>
          <a:spcPct val="0"/>
        </a:spcBef>
        <a:spcAft>
          <a:spcPct val="0"/>
        </a:spcAft>
        <a:defRPr sz="3900">
          <a:solidFill>
            <a:schemeClr val="tx2"/>
          </a:solidFill>
          <a:latin typeface="Arial" charset="0"/>
        </a:defRPr>
      </a:lvl7pPr>
      <a:lvl8pPr marL="1371600" algn="ctr" defTabSz="801688" rtl="0" fontAlgn="base">
        <a:spcBef>
          <a:spcPct val="0"/>
        </a:spcBef>
        <a:spcAft>
          <a:spcPct val="0"/>
        </a:spcAft>
        <a:defRPr sz="3900">
          <a:solidFill>
            <a:schemeClr val="tx2"/>
          </a:solidFill>
          <a:latin typeface="Arial" charset="0"/>
        </a:defRPr>
      </a:lvl8pPr>
      <a:lvl9pPr marL="1828800" algn="ctr" defTabSz="801688" rtl="0" fontAlgn="base">
        <a:spcBef>
          <a:spcPct val="0"/>
        </a:spcBef>
        <a:spcAft>
          <a:spcPct val="0"/>
        </a:spcAft>
        <a:defRPr sz="3900">
          <a:solidFill>
            <a:schemeClr val="tx2"/>
          </a:solidFill>
          <a:latin typeface="Arial" charset="0"/>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0875" indent="-250825" algn="l" defTabSz="801688" rtl="0" eaLnBrk="0" fontAlgn="base" hangingPunct="0">
        <a:spcBef>
          <a:spcPct val="20000"/>
        </a:spcBef>
        <a:spcAft>
          <a:spcPct val="0"/>
        </a:spcAft>
        <a:buChar char="–"/>
        <a:defRPr sz="2500">
          <a:solidFill>
            <a:schemeClr val="tx1"/>
          </a:solidFill>
          <a:latin typeface="+mn-lt"/>
        </a:defRPr>
      </a:lvl2pPr>
      <a:lvl3pPr marL="1001713" indent="-200025" algn="l" defTabSz="801688" rtl="0" eaLnBrk="0" fontAlgn="base" hangingPunct="0">
        <a:spcBef>
          <a:spcPct val="20000"/>
        </a:spcBef>
        <a:spcAft>
          <a:spcPct val="0"/>
        </a:spcAft>
        <a:buChar char="•"/>
        <a:defRPr sz="2100">
          <a:solidFill>
            <a:schemeClr val="tx1"/>
          </a:solidFill>
          <a:latin typeface="+mn-lt"/>
        </a:defRPr>
      </a:lvl3pPr>
      <a:lvl4pPr marL="1403350" indent="-201613" algn="l" defTabSz="801688" rtl="0" eaLnBrk="0" fontAlgn="base" hangingPunct="0">
        <a:spcBef>
          <a:spcPct val="20000"/>
        </a:spcBef>
        <a:spcAft>
          <a:spcPct val="0"/>
        </a:spcAft>
        <a:buChar char="–"/>
        <a:defRPr>
          <a:solidFill>
            <a:schemeClr val="tx1"/>
          </a:solidFill>
          <a:latin typeface="+mn-lt"/>
        </a:defRPr>
      </a:lvl4pPr>
      <a:lvl5pPr marL="1803400" indent="-200025" algn="l" defTabSz="801688" rtl="0" eaLnBrk="0" fontAlgn="base" hangingPunct="0">
        <a:spcBef>
          <a:spcPct val="20000"/>
        </a:spcBef>
        <a:spcAft>
          <a:spcPct val="0"/>
        </a:spcAft>
        <a:buChar char="»"/>
        <a:defRPr>
          <a:solidFill>
            <a:schemeClr val="tx1"/>
          </a:solidFill>
          <a:latin typeface="+mn-lt"/>
        </a:defRPr>
      </a:lvl5pPr>
      <a:lvl6pPr marL="2260600" indent="-200025" algn="l" defTabSz="801688" rtl="0" fontAlgn="base">
        <a:spcBef>
          <a:spcPct val="20000"/>
        </a:spcBef>
        <a:spcAft>
          <a:spcPct val="0"/>
        </a:spcAft>
        <a:buChar char="»"/>
        <a:defRPr>
          <a:solidFill>
            <a:schemeClr val="tx1"/>
          </a:solidFill>
          <a:latin typeface="+mn-lt"/>
        </a:defRPr>
      </a:lvl6pPr>
      <a:lvl7pPr marL="2717800" indent="-200025" algn="l" defTabSz="801688" rtl="0" fontAlgn="base">
        <a:spcBef>
          <a:spcPct val="20000"/>
        </a:spcBef>
        <a:spcAft>
          <a:spcPct val="0"/>
        </a:spcAft>
        <a:buChar char="»"/>
        <a:defRPr>
          <a:solidFill>
            <a:schemeClr val="tx1"/>
          </a:solidFill>
          <a:latin typeface="+mn-lt"/>
        </a:defRPr>
      </a:lvl7pPr>
      <a:lvl8pPr marL="3175000" indent="-200025" algn="l" defTabSz="801688" rtl="0" fontAlgn="base">
        <a:spcBef>
          <a:spcPct val="20000"/>
        </a:spcBef>
        <a:spcAft>
          <a:spcPct val="0"/>
        </a:spcAft>
        <a:buChar char="»"/>
        <a:defRPr>
          <a:solidFill>
            <a:schemeClr val="tx1"/>
          </a:solidFill>
          <a:latin typeface="+mn-lt"/>
        </a:defRPr>
      </a:lvl8pPr>
      <a:lvl9pPr marL="3632200" indent="-200025" algn="l" defTabSz="801688"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2"/>
          <p:cNvSpPr txBox="1">
            <a:spLocks noChangeArrowheads="1"/>
          </p:cNvSpPr>
          <p:nvPr/>
        </p:nvSpPr>
        <p:spPr bwMode="auto">
          <a:xfrm>
            <a:off x="3463925" y="2251075"/>
            <a:ext cx="5665788" cy="49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eaLnBrk="0" hangingPunct="0">
              <a:defRPr sz="600">
                <a:solidFill>
                  <a:schemeClr val="tx1"/>
                </a:solidFill>
                <a:latin typeface="Trebuchet MS" pitchFamily="34" charset="0"/>
              </a:defRPr>
            </a:lvl1pPr>
            <a:lvl2pPr marL="742950" indent="-285750" eaLnBrk="0" hangingPunct="0">
              <a:defRPr sz="600">
                <a:solidFill>
                  <a:schemeClr val="tx1"/>
                </a:solidFill>
                <a:latin typeface="Trebuchet MS" pitchFamily="34" charset="0"/>
              </a:defRPr>
            </a:lvl2pPr>
            <a:lvl3pPr marL="1143000" indent="-228600" eaLnBrk="0" hangingPunct="0">
              <a:defRPr sz="600">
                <a:solidFill>
                  <a:schemeClr val="tx1"/>
                </a:solidFill>
                <a:latin typeface="Trebuchet MS" pitchFamily="34" charset="0"/>
              </a:defRPr>
            </a:lvl3pPr>
            <a:lvl4pPr marL="1600200" indent="-228600" eaLnBrk="0" hangingPunct="0">
              <a:defRPr sz="600">
                <a:solidFill>
                  <a:schemeClr val="tx1"/>
                </a:solidFill>
                <a:latin typeface="Trebuchet MS" pitchFamily="34" charset="0"/>
              </a:defRPr>
            </a:lvl4pPr>
            <a:lvl5pPr marL="2057400" indent="-228600" eaLnBrk="0" hangingPunct="0">
              <a:defRPr sz="600">
                <a:solidFill>
                  <a:schemeClr val="tx1"/>
                </a:solidFill>
                <a:latin typeface="Trebuchet MS" pitchFamily="34" charset="0"/>
              </a:defRPr>
            </a:lvl5pPr>
            <a:lvl6pPr marL="2514600" indent="-228600" eaLnBrk="0" fontAlgn="base" hangingPunct="0">
              <a:spcBef>
                <a:spcPct val="0"/>
              </a:spcBef>
              <a:spcAft>
                <a:spcPct val="0"/>
              </a:spcAft>
              <a:defRPr sz="600">
                <a:solidFill>
                  <a:schemeClr val="tx1"/>
                </a:solidFill>
                <a:latin typeface="Trebuchet MS" pitchFamily="34" charset="0"/>
              </a:defRPr>
            </a:lvl6pPr>
            <a:lvl7pPr marL="2971800" indent="-228600" eaLnBrk="0" fontAlgn="base" hangingPunct="0">
              <a:spcBef>
                <a:spcPct val="0"/>
              </a:spcBef>
              <a:spcAft>
                <a:spcPct val="0"/>
              </a:spcAft>
              <a:defRPr sz="600">
                <a:solidFill>
                  <a:schemeClr val="tx1"/>
                </a:solidFill>
                <a:latin typeface="Trebuchet MS" pitchFamily="34" charset="0"/>
              </a:defRPr>
            </a:lvl7pPr>
            <a:lvl8pPr marL="3429000" indent="-228600" eaLnBrk="0" fontAlgn="base" hangingPunct="0">
              <a:spcBef>
                <a:spcPct val="0"/>
              </a:spcBef>
              <a:spcAft>
                <a:spcPct val="0"/>
              </a:spcAft>
              <a:defRPr sz="600">
                <a:solidFill>
                  <a:schemeClr val="tx1"/>
                </a:solidFill>
                <a:latin typeface="Trebuchet MS" pitchFamily="34" charset="0"/>
              </a:defRPr>
            </a:lvl8pPr>
            <a:lvl9pPr marL="3886200" indent="-228600" eaLnBrk="0" fontAlgn="base" hangingPunct="0">
              <a:spcBef>
                <a:spcPct val="0"/>
              </a:spcBef>
              <a:spcAft>
                <a:spcPct val="0"/>
              </a:spcAft>
              <a:defRPr sz="600">
                <a:solidFill>
                  <a:schemeClr val="tx1"/>
                </a:solidFill>
                <a:latin typeface="Trebuchet MS" pitchFamily="34" charset="0"/>
              </a:defRPr>
            </a:lvl9pPr>
          </a:lstStyle>
          <a:p>
            <a:pPr marL="801688" eaLnBrk="1" hangingPunct="1">
              <a:spcBef>
                <a:spcPct val="50000"/>
              </a:spcBef>
              <a:defRPr/>
            </a:pPr>
            <a:r>
              <a:rPr lang="fr-FR" sz="2800" b="1" dirty="0">
                <a:solidFill>
                  <a:srgbClr val="0066CC"/>
                </a:solidFill>
              </a:rPr>
              <a:t>SAP </a:t>
            </a:r>
            <a:r>
              <a:rPr lang="en-US" sz="2800" b="1" dirty="0" smtClean="0">
                <a:solidFill>
                  <a:srgbClr val="0066CC"/>
                </a:solidFill>
              </a:rPr>
              <a:t>non-production </a:t>
            </a:r>
          </a:p>
          <a:p>
            <a:pPr marL="801688" eaLnBrk="1" hangingPunct="1">
              <a:spcBef>
                <a:spcPct val="50000"/>
              </a:spcBef>
              <a:defRPr/>
            </a:pPr>
            <a:r>
              <a:rPr lang="ru-RU" sz="2800" b="1" dirty="0">
                <a:solidFill>
                  <a:srgbClr val="0066CC"/>
                </a:solidFill>
              </a:rPr>
              <a:t>р</a:t>
            </a:r>
            <a:r>
              <a:rPr lang="en-US" sz="2800" b="1" dirty="0" smtClean="0">
                <a:solidFill>
                  <a:srgbClr val="0066CC"/>
                </a:solidFill>
              </a:rPr>
              <a:t>urchasing </a:t>
            </a:r>
            <a:endParaRPr lang="fr-FR" sz="2800" b="1" dirty="0">
              <a:solidFill>
                <a:srgbClr val="0066CC"/>
              </a:solidFill>
            </a:endParaRPr>
          </a:p>
          <a:p>
            <a:pPr marL="801688" eaLnBrk="1" hangingPunct="1">
              <a:spcBef>
                <a:spcPct val="50000"/>
              </a:spcBef>
              <a:defRPr/>
            </a:pPr>
            <a:endParaRPr lang="en-US" sz="2500" b="1" dirty="0" smtClean="0">
              <a:solidFill>
                <a:srgbClr val="0066CC"/>
              </a:solidFill>
            </a:endParaRPr>
          </a:p>
          <a:p>
            <a:pPr marL="801688" eaLnBrk="1" hangingPunct="1">
              <a:spcBef>
                <a:spcPct val="50000"/>
              </a:spcBef>
              <a:defRPr/>
            </a:pPr>
            <a:r>
              <a:rPr lang="ru-RU" sz="2500" b="1" dirty="0" smtClean="0">
                <a:solidFill>
                  <a:srgbClr val="0066CC"/>
                </a:solidFill>
              </a:rPr>
              <a:t>Создание и одобрение </a:t>
            </a:r>
          </a:p>
          <a:p>
            <a:pPr marL="801688" eaLnBrk="1" hangingPunct="1">
              <a:spcBef>
                <a:spcPct val="50000"/>
              </a:spcBef>
              <a:defRPr/>
            </a:pPr>
            <a:r>
              <a:rPr lang="ru-RU" sz="2500" b="1" dirty="0" smtClean="0">
                <a:solidFill>
                  <a:srgbClr val="0066CC"/>
                </a:solidFill>
              </a:rPr>
              <a:t>заявок в</a:t>
            </a:r>
            <a:r>
              <a:rPr lang="en-US" sz="2500" b="1" dirty="0" smtClean="0">
                <a:solidFill>
                  <a:srgbClr val="0066CC"/>
                </a:solidFill>
              </a:rPr>
              <a:t> SAP FIORI</a:t>
            </a:r>
            <a:endParaRPr lang="ru-RU" sz="2500" b="1" dirty="0" smtClean="0">
              <a:solidFill>
                <a:srgbClr val="0066CC"/>
              </a:solidFill>
            </a:endParaRPr>
          </a:p>
          <a:p>
            <a:pPr marL="801688" eaLnBrk="1" hangingPunct="1">
              <a:spcBef>
                <a:spcPct val="50000"/>
              </a:spcBef>
              <a:defRPr/>
            </a:pPr>
            <a:r>
              <a:rPr lang="ru-RU" sz="2500" b="1" dirty="0">
                <a:solidFill>
                  <a:srgbClr val="0066CC"/>
                </a:solidFill>
              </a:rPr>
              <a:t>П</a:t>
            </a:r>
            <a:r>
              <a:rPr lang="ru-RU" sz="2500" b="1" dirty="0" smtClean="0">
                <a:solidFill>
                  <a:srgbClr val="0066CC"/>
                </a:solidFill>
              </a:rPr>
              <a:t>оступление </a:t>
            </a:r>
            <a:r>
              <a:rPr lang="ru-RU" sz="2500" b="1" dirty="0">
                <a:solidFill>
                  <a:srgbClr val="0066CC"/>
                </a:solidFill>
              </a:rPr>
              <a:t>товара </a:t>
            </a:r>
            <a:endParaRPr lang="en-US" sz="2500" b="1" dirty="0" smtClean="0">
              <a:solidFill>
                <a:srgbClr val="0066CC"/>
              </a:solidFill>
            </a:endParaRPr>
          </a:p>
          <a:p>
            <a:pPr algn="ctr" eaLnBrk="1" hangingPunct="1">
              <a:spcBef>
                <a:spcPct val="50000"/>
              </a:spcBef>
              <a:defRPr/>
            </a:pPr>
            <a:endParaRPr lang="fr-FR" sz="2500" b="1" dirty="0" smtClean="0">
              <a:solidFill>
                <a:srgbClr val="0066CC"/>
              </a:solidFill>
            </a:endParaRPr>
          </a:p>
          <a:p>
            <a:pPr algn="ctr" eaLnBrk="1" hangingPunct="1">
              <a:spcBef>
                <a:spcPct val="50000"/>
              </a:spcBef>
              <a:defRPr/>
            </a:pPr>
            <a:endParaRPr lang="fr-FR" sz="2500" b="1" dirty="0" smtClean="0">
              <a:solidFill>
                <a:srgbClr val="0066CC"/>
              </a:solidFill>
            </a:endParaRPr>
          </a:p>
          <a:p>
            <a:pPr algn="ctr" eaLnBrk="1" hangingPunct="1">
              <a:spcBef>
                <a:spcPct val="50000"/>
              </a:spcBef>
              <a:defRPr/>
            </a:pPr>
            <a:r>
              <a:rPr lang="en-US" sz="1400" dirty="0" smtClean="0"/>
              <a:t>				</a:t>
            </a:r>
            <a:r>
              <a:rPr lang="en-US" sz="1400" b="1" dirty="0" smtClean="0"/>
              <a:t>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2. Создание, управление и отслеживание заявок в САП</a:t>
            </a:r>
          </a:p>
        </p:txBody>
      </p:sp>
      <p:sp>
        <p:nvSpPr>
          <p:cNvPr id="14339" name="ZoneTexte 3"/>
          <p:cNvSpPr txBox="1">
            <a:spLocks noChangeArrowheads="1"/>
          </p:cNvSpPr>
          <p:nvPr/>
        </p:nvSpPr>
        <p:spPr bwMode="auto">
          <a:xfrm>
            <a:off x="1030288" y="525463"/>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smtClean="0">
                <a:solidFill>
                  <a:schemeClr val="bg2"/>
                </a:solidFill>
              </a:rPr>
              <a:t>2.2</a:t>
            </a:r>
            <a:r>
              <a:rPr lang="fr-FR" altLang="fr-FR" dirty="0" smtClean="0"/>
              <a:t> </a:t>
            </a:r>
            <a:r>
              <a:rPr lang="ru-RU" altLang="fr-FR" sz="1400" dirty="0">
                <a:solidFill>
                  <a:schemeClr val="bg2"/>
                </a:solidFill>
              </a:rPr>
              <a:t>Одобрение заявок </a:t>
            </a:r>
            <a:endParaRPr lang="en-US" altLang="fr-FR" sz="1400" dirty="0" smtClean="0">
              <a:solidFill>
                <a:schemeClr val="bg2"/>
              </a:solidFill>
            </a:endParaRPr>
          </a:p>
        </p:txBody>
      </p:sp>
      <p:sp>
        <p:nvSpPr>
          <p:cNvPr id="5" name="Rectangle 1"/>
          <p:cNvSpPr>
            <a:spLocks noChangeArrowheads="1"/>
          </p:cNvSpPr>
          <p:nvPr/>
        </p:nvSpPr>
        <p:spPr bwMode="auto">
          <a:xfrm>
            <a:off x="669381" y="1052736"/>
            <a:ext cx="74528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a:spcBef>
                <a:spcPct val="50000"/>
              </a:spcBef>
            </a:pPr>
            <a:r>
              <a:rPr lang="en-US" altLang="fr-FR" sz="1000" b="1" dirty="0" smtClean="0">
                <a:solidFill>
                  <a:srgbClr val="0070C0"/>
                </a:solidFill>
                <a:ea typeface="Verdana" panose="020B0604030504040204" pitchFamily="34" charset="0"/>
                <a:cs typeface="Verdana" panose="020B0604030504040204" pitchFamily="34" charset="0"/>
              </a:rPr>
              <a:t> </a:t>
            </a:r>
            <a:endParaRPr lang="en-US" altLang="fr-FR" sz="1000" b="1" dirty="0">
              <a:solidFill>
                <a:srgbClr val="0070C0"/>
              </a:solidFill>
              <a:ea typeface="Verdana" panose="020B0604030504040204" pitchFamily="34" charset="0"/>
              <a:cs typeface="Verdana" panose="020B0604030504040204" pitchFamily="34" charset="0"/>
            </a:endParaRPr>
          </a:p>
          <a:p>
            <a:pPr>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a:p>
            <a:pPr lvl="0">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p:txBody>
      </p:sp>
      <p:sp>
        <p:nvSpPr>
          <p:cNvPr id="3" name="Прямоугольник 2"/>
          <p:cNvSpPr/>
          <p:nvPr/>
        </p:nvSpPr>
        <p:spPr>
          <a:xfrm>
            <a:off x="863588" y="960602"/>
            <a:ext cx="5832648" cy="5039841"/>
          </a:xfrm>
          <a:prstGeom prst="rect">
            <a:avLst/>
          </a:prstGeom>
        </p:spPr>
        <p:txBody>
          <a:bodyPr wrap="square">
            <a:spAutoFit/>
          </a:bodyPr>
          <a:lstStyle/>
          <a:p>
            <a:pPr>
              <a:spcBef>
                <a:spcPct val="50000"/>
              </a:spcBef>
            </a:pPr>
            <a:r>
              <a:rPr lang="ru-RU" sz="1100" b="1" dirty="0" smtClean="0">
                <a:solidFill>
                  <a:srgbClr val="0070C0"/>
                </a:solidFill>
                <a:ea typeface="Verdana" panose="020B0604030504040204" pitchFamily="34" charset="0"/>
                <a:cs typeface="Verdana" panose="020B0604030504040204" pitchFamily="34" charset="0"/>
              </a:rPr>
              <a:t>Маршруты (стратегии) вилидации заявок:</a:t>
            </a: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1 маршрут, сумма: </a:t>
            </a:r>
            <a:endParaRPr lang="en-US" sz="1100" b="1" dirty="0" smtClean="0">
              <a:solidFill>
                <a:srgbClr val="0070C0"/>
              </a:solidFill>
              <a:ea typeface="Verdana" panose="020B0604030504040204" pitchFamily="34" charset="0"/>
              <a:cs typeface="Verdana" panose="020B0604030504040204" pitchFamily="34" charset="0"/>
            </a:endParaRPr>
          </a:p>
          <a:p>
            <a:pPr>
              <a:spcBef>
                <a:spcPct val="50000"/>
              </a:spcBef>
            </a:pPr>
            <a:r>
              <a:rPr lang="en-US" sz="1100" b="1" dirty="0" smtClean="0">
                <a:solidFill>
                  <a:srgbClr val="0070C0"/>
                </a:solidFill>
                <a:ea typeface="Verdana" panose="020B0604030504040204" pitchFamily="34" charset="0"/>
                <a:cs typeface="Verdana" panose="020B0604030504040204" pitchFamily="34" charset="0"/>
              </a:rPr>
              <a:t>&lt;= 80000.00 RUB</a:t>
            </a:r>
          </a:p>
          <a:p>
            <a:pPr>
              <a:spcBef>
                <a:spcPct val="50000"/>
              </a:spcBef>
            </a:pPr>
            <a:r>
              <a:rPr lang="en-US" sz="1100" b="1" dirty="0" smtClean="0">
                <a:solidFill>
                  <a:srgbClr val="0070C0"/>
                </a:solidFill>
                <a:ea typeface="Verdana" panose="020B0604030504040204" pitchFamily="34" charset="0"/>
                <a:cs typeface="Verdana" panose="020B0604030504040204" pitchFamily="34" charset="0"/>
              </a:rPr>
              <a:t>&lt;=1000,00 EUR</a:t>
            </a:r>
            <a:endParaRPr lang="ru-RU" sz="1100" b="1" dirty="0" smtClean="0">
              <a:solidFill>
                <a:srgbClr val="0070C0"/>
              </a:solidFill>
              <a:ea typeface="Verdana" panose="020B0604030504040204" pitchFamily="34" charset="0"/>
              <a:cs typeface="Verdana" panose="020B0604030504040204" pitchFamily="34" charset="0"/>
            </a:endParaRP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Заявитель</a:t>
            </a: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Руководитель отдела </a:t>
            </a: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2 маршрут, сумма </a:t>
            </a:r>
            <a:endParaRPr lang="en-US" sz="1100" b="1" dirty="0" smtClean="0">
              <a:solidFill>
                <a:srgbClr val="0070C0"/>
              </a:solidFill>
              <a:ea typeface="Verdana" panose="020B0604030504040204" pitchFamily="34" charset="0"/>
              <a:cs typeface="Verdana" panose="020B0604030504040204" pitchFamily="34" charset="0"/>
            </a:endParaRPr>
          </a:p>
          <a:p>
            <a:pPr>
              <a:spcBef>
                <a:spcPct val="50000"/>
              </a:spcBef>
            </a:pPr>
            <a:r>
              <a:rPr lang="en-US" sz="1100" b="1" dirty="0" smtClean="0">
                <a:solidFill>
                  <a:srgbClr val="0070C0"/>
                </a:solidFill>
                <a:ea typeface="Verdana" panose="020B0604030504040204" pitchFamily="34" charset="0"/>
                <a:cs typeface="Verdana" panose="020B0604030504040204" pitchFamily="34" charset="0"/>
              </a:rPr>
              <a:t>&gt; 80000.00 - 1 000 000.00 RUB</a:t>
            </a:r>
          </a:p>
          <a:p>
            <a:pPr marL="171450" indent="-171450">
              <a:spcBef>
                <a:spcPct val="50000"/>
              </a:spcBef>
              <a:buFont typeface="Wingdings" panose="05000000000000000000" pitchFamily="2" charset="2"/>
              <a:buChar char="Ø"/>
            </a:pPr>
            <a:r>
              <a:rPr lang="en-US" sz="1100" b="1" dirty="0" smtClean="0">
                <a:solidFill>
                  <a:srgbClr val="0070C0"/>
                </a:solidFill>
                <a:ea typeface="Verdana" panose="020B0604030504040204" pitchFamily="34" charset="0"/>
                <a:cs typeface="Verdana" panose="020B0604030504040204" pitchFamily="34" charset="0"/>
              </a:rPr>
              <a:t>1000,00 - &lt; 13000,00 EUR</a:t>
            </a:r>
            <a:endParaRPr lang="ru-RU" sz="1100" b="1" dirty="0" smtClean="0">
              <a:solidFill>
                <a:srgbClr val="0070C0"/>
              </a:solidFill>
              <a:ea typeface="Verdana" panose="020B0604030504040204" pitchFamily="34" charset="0"/>
              <a:cs typeface="Verdana" panose="020B0604030504040204" pitchFamily="34" charset="0"/>
            </a:endParaRP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Заявитель</a:t>
            </a: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Руководитель отдела </a:t>
            </a: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Финансовый контролер </a:t>
            </a:r>
          </a:p>
          <a:p>
            <a:pPr>
              <a:spcBef>
                <a:spcPct val="50000"/>
              </a:spcBef>
            </a:pPr>
            <a:r>
              <a:rPr lang="en-US" sz="1100" b="1" dirty="0" smtClean="0">
                <a:solidFill>
                  <a:srgbClr val="0070C0"/>
                </a:solidFill>
                <a:ea typeface="Verdana" panose="020B0604030504040204" pitchFamily="34" charset="0"/>
                <a:cs typeface="Verdana" panose="020B0604030504040204" pitchFamily="34" charset="0"/>
              </a:rPr>
              <a:t>&gt;= 1 000 000.00 RUB</a:t>
            </a:r>
          </a:p>
          <a:p>
            <a:pPr>
              <a:spcBef>
                <a:spcPct val="50000"/>
              </a:spcBef>
            </a:pPr>
            <a:r>
              <a:rPr lang="en-US" sz="1100" b="1" dirty="0" smtClean="0">
                <a:solidFill>
                  <a:srgbClr val="0070C0"/>
                </a:solidFill>
                <a:ea typeface="Verdana" panose="020B0604030504040204" pitchFamily="34" charset="0"/>
                <a:cs typeface="Verdana" panose="020B0604030504040204" pitchFamily="34" charset="0"/>
              </a:rPr>
              <a:t>&gt;= 13000,00 EUR</a:t>
            </a:r>
            <a:endParaRPr lang="ru-RU" sz="1100" b="1" dirty="0" smtClean="0">
              <a:solidFill>
                <a:srgbClr val="0070C0"/>
              </a:solidFill>
              <a:ea typeface="Verdana" panose="020B0604030504040204" pitchFamily="34" charset="0"/>
              <a:cs typeface="Verdana" panose="020B0604030504040204" pitchFamily="34" charset="0"/>
            </a:endParaRP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Заявитель</a:t>
            </a: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Руководитель отдела </a:t>
            </a: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Финансовый контролер </a:t>
            </a:r>
          </a:p>
          <a:p>
            <a:pPr>
              <a:spcBef>
                <a:spcPct val="50000"/>
              </a:spcBef>
            </a:pPr>
            <a:r>
              <a:rPr lang="ru-RU" sz="1100" b="1" dirty="0" smtClean="0">
                <a:solidFill>
                  <a:srgbClr val="0070C0"/>
                </a:solidFill>
                <a:ea typeface="Verdana" panose="020B0604030504040204" pitchFamily="34" charset="0"/>
                <a:cs typeface="Verdana" panose="020B0604030504040204" pitchFamily="34" charset="0"/>
              </a:rPr>
              <a:t>Генеральный директор </a:t>
            </a:r>
            <a:endParaRPr lang="en-US" sz="1100" b="1" dirty="0" smtClean="0">
              <a:solidFill>
                <a:srgbClr val="0070C0"/>
              </a:solidFill>
              <a:ea typeface="Verdana" panose="020B0604030504040204" pitchFamily="34" charset="0"/>
              <a:cs typeface="Verdana" panose="020B0604030504040204" pitchFamily="34" charset="0"/>
            </a:endParaRPr>
          </a:p>
          <a:p>
            <a:pPr>
              <a:spcBef>
                <a:spcPct val="50000"/>
              </a:spcBef>
            </a:pPr>
            <a:endParaRPr lang="en-US" sz="1000" b="1" dirty="0">
              <a:solidFill>
                <a:srgbClr val="0070C0"/>
              </a:solidFill>
              <a:ea typeface="Verdana" panose="020B0604030504040204" pitchFamily="34" charset="0"/>
              <a:cs typeface="Verdana" panose="020B0604030504040204" pitchFamily="34" charset="0"/>
            </a:endParaRPr>
          </a:p>
          <a:p>
            <a:pPr>
              <a:spcBef>
                <a:spcPct val="50000"/>
              </a:spcBef>
            </a:pPr>
            <a:r>
              <a:rPr lang="ru-RU" sz="1000" b="1" dirty="0" smtClean="0">
                <a:solidFill>
                  <a:srgbClr val="0070C0"/>
                </a:solidFill>
                <a:ea typeface="Verdana" panose="020B0604030504040204" pitchFamily="34" charset="0"/>
                <a:cs typeface="Verdana" panose="020B0604030504040204" pitchFamily="34" charset="0"/>
              </a:rPr>
              <a:t> </a:t>
            </a:r>
            <a:endParaRPr lang="en-US" sz="1000" b="1" dirty="0">
              <a:solidFill>
                <a:srgbClr val="0070C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27353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2. Создание, управление и отслеживание заявок в САП</a:t>
            </a:r>
          </a:p>
        </p:txBody>
      </p:sp>
      <p:sp>
        <p:nvSpPr>
          <p:cNvPr id="14339" name="ZoneTexte 3"/>
          <p:cNvSpPr txBox="1">
            <a:spLocks noChangeArrowheads="1"/>
          </p:cNvSpPr>
          <p:nvPr/>
        </p:nvSpPr>
        <p:spPr bwMode="auto">
          <a:xfrm>
            <a:off x="1030288" y="525463"/>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smtClean="0">
                <a:solidFill>
                  <a:schemeClr val="bg2"/>
                </a:solidFill>
              </a:rPr>
              <a:t>2.2</a:t>
            </a:r>
            <a:r>
              <a:rPr lang="fr-FR" altLang="fr-FR" dirty="0" smtClean="0"/>
              <a:t> </a:t>
            </a:r>
            <a:r>
              <a:rPr lang="ru-RU" altLang="fr-FR" sz="1400" dirty="0">
                <a:solidFill>
                  <a:schemeClr val="bg2"/>
                </a:solidFill>
              </a:rPr>
              <a:t>Одобрение заявок </a:t>
            </a:r>
            <a:endParaRPr lang="en-US" altLang="fr-FR" sz="1400" dirty="0" smtClean="0">
              <a:solidFill>
                <a:schemeClr val="bg2"/>
              </a:solidFill>
            </a:endParaRPr>
          </a:p>
        </p:txBody>
      </p:sp>
      <p:sp>
        <p:nvSpPr>
          <p:cNvPr id="5" name="Rectangle 1"/>
          <p:cNvSpPr>
            <a:spLocks noChangeArrowheads="1"/>
          </p:cNvSpPr>
          <p:nvPr/>
        </p:nvSpPr>
        <p:spPr bwMode="auto">
          <a:xfrm>
            <a:off x="669381" y="1052736"/>
            <a:ext cx="74528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a:spcBef>
                <a:spcPct val="50000"/>
              </a:spcBef>
            </a:pPr>
            <a:r>
              <a:rPr lang="en-US" altLang="fr-FR" sz="1000" b="1" dirty="0" smtClean="0">
                <a:solidFill>
                  <a:srgbClr val="0070C0"/>
                </a:solidFill>
                <a:ea typeface="Verdana" panose="020B0604030504040204" pitchFamily="34" charset="0"/>
                <a:cs typeface="Verdana" panose="020B0604030504040204" pitchFamily="34" charset="0"/>
              </a:rPr>
              <a:t> </a:t>
            </a:r>
            <a:endParaRPr lang="en-US" altLang="fr-FR" sz="1000" b="1" dirty="0">
              <a:solidFill>
                <a:srgbClr val="0070C0"/>
              </a:solidFill>
              <a:ea typeface="Verdana" panose="020B0604030504040204" pitchFamily="34" charset="0"/>
              <a:cs typeface="Verdana" panose="020B0604030504040204" pitchFamily="34" charset="0"/>
            </a:endParaRPr>
          </a:p>
          <a:p>
            <a:pPr>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a:p>
            <a:pPr lvl="0">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p:txBody>
      </p:sp>
      <p:sp>
        <p:nvSpPr>
          <p:cNvPr id="3" name="Прямоугольник 2"/>
          <p:cNvSpPr/>
          <p:nvPr/>
        </p:nvSpPr>
        <p:spPr>
          <a:xfrm>
            <a:off x="863588" y="960602"/>
            <a:ext cx="5832648" cy="492443"/>
          </a:xfrm>
          <a:prstGeom prst="rect">
            <a:avLst/>
          </a:prstGeom>
        </p:spPr>
        <p:txBody>
          <a:bodyPr wrap="square">
            <a:spAutoFit/>
          </a:bodyPr>
          <a:lstStyle/>
          <a:p>
            <a:pPr>
              <a:spcBef>
                <a:spcPct val="50000"/>
              </a:spcBef>
            </a:pPr>
            <a:r>
              <a:rPr lang="ru-RU" sz="1100" b="1" dirty="0" smtClean="0">
                <a:solidFill>
                  <a:srgbClr val="0070C0"/>
                </a:solidFill>
                <a:ea typeface="Verdana" panose="020B0604030504040204" pitchFamily="34" charset="0"/>
                <a:cs typeface="Verdana" panose="020B0604030504040204" pitchFamily="34" charset="0"/>
              </a:rPr>
              <a:t>В САП 2-а способа одобрения заявок:</a:t>
            </a:r>
          </a:p>
          <a:p>
            <a:pPr>
              <a:spcBef>
                <a:spcPct val="50000"/>
              </a:spcBef>
            </a:pPr>
            <a:r>
              <a:rPr lang="ru-RU" sz="1000" b="1" dirty="0" smtClean="0">
                <a:solidFill>
                  <a:srgbClr val="0070C0"/>
                </a:solidFill>
                <a:ea typeface="Verdana" panose="020B0604030504040204" pitchFamily="34" charset="0"/>
                <a:cs typeface="Verdana" panose="020B0604030504040204" pitchFamily="34" charset="0"/>
              </a:rPr>
              <a:t>1) Одобрение заявки при помощи транзакции </a:t>
            </a:r>
            <a:r>
              <a:rPr lang="en-US" sz="1000" b="1" dirty="0" smtClean="0">
                <a:solidFill>
                  <a:srgbClr val="0070C0"/>
                </a:solidFill>
                <a:ea typeface="Verdana" panose="020B0604030504040204" pitchFamily="34" charset="0"/>
                <a:cs typeface="Verdana" panose="020B0604030504040204" pitchFamily="34" charset="0"/>
              </a:rPr>
              <a:t>ME54N</a:t>
            </a:r>
            <a:r>
              <a:rPr lang="ru-RU" sz="1000" b="1" dirty="0" smtClean="0">
                <a:solidFill>
                  <a:srgbClr val="0070C0"/>
                </a:solidFill>
                <a:ea typeface="Verdana" panose="020B0604030504040204" pitchFamily="34" charset="0"/>
                <a:cs typeface="Verdana" panose="020B0604030504040204" pitchFamily="34" charset="0"/>
              </a:rPr>
              <a:t> через рабочее место </a:t>
            </a:r>
            <a:endParaRPr lang="en-US" sz="1000" b="1" dirty="0">
              <a:solidFill>
                <a:srgbClr val="0070C0"/>
              </a:solidFill>
              <a:ea typeface="Verdana" panose="020B0604030504040204" pitchFamily="34" charset="0"/>
              <a:cs typeface="Verdana" panose="020B0604030504040204" pitchFamily="34" charset="0"/>
            </a:endParaRPr>
          </a:p>
        </p:txBody>
      </p:sp>
      <p:pic>
        <p:nvPicPr>
          <p:cNvPr id="7" name="Grafik 165"/>
          <p:cNvPicPr/>
          <p:nvPr/>
        </p:nvPicPr>
        <p:blipFill>
          <a:blip r:embed="rId2"/>
          <a:stretch>
            <a:fillRect/>
          </a:stretch>
        </p:blipFill>
        <p:spPr>
          <a:xfrm>
            <a:off x="863588" y="1565018"/>
            <a:ext cx="5579745" cy="2121535"/>
          </a:xfrm>
          <a:prstGeom prst="rect">
            <a:avLst/>
          </a:prstGeom>
        </p:spPr>
      </p:pic>
      <p:pic>
        <p:nvPicPr>
          <p:cNvPr id="8" name="Grafik 168"/>
          <p:cNvPicPr/>
          <p:nvPr/>
        </p:nvPicPr>
        <p:blipFill>
          <a:blip r:embed="rId3"/>
          <a:stretch>
            <a:fillRect/>
          </a:stretch>
        </p:blipFill>
        <p:spPr>
          <a:xfrm>
            <a:off x="863587" y="4381162"/>
            <a:ext cx="5579745" cy="1242060"/>
          </a:xfrm>
          <a:prstGeom prst="rect">
            <a:avLst/>
          </a:prstGeom>
        </p:spPr>
      </p:pic>
      <p:sp>
        <p:nvSpPr>
          <p:cNvPr id="11" name="Прямоугольник 10"/>
          <p:cNvSpPr/>
          <p:nvPr/>
        </p:nvSpPr>
        <p:spPr>
          <a:xfrm>
            <a:off x="915687" y="3686553"/>
            <a:ext cx="5832648" cy="400110"/>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Заходим -  рабочие место </a:t>
            </a:r>
            <a:r>
              <a:rPr lang="en-US" sz="1000" b="1" dirty="0" smtClean="0">
                <a:solidFill>
                  <a:srgbClr val="0070C0"/>
                </a:solidFill>
                <a:ea typeface="Verdana" panose="020B0604030504040204" pitchFamily="34" charset="0"/>
                <a:cs typeface="Verdana" panose="020B0604030504040204" pitchFamily="34" charset="0"/>
              </a:rPr>
              <a:t>Workflow 95 –</a:t>
            </a:r>
            <a:r>
              <a:rPr lang="en-US" sz="1000" b="1" dirty="0">
                <a:solidFill>
                  <a:srgbClr val="0070C0"/>
                </a:solidFill>
                <a:ea typeface="Verdana" panose="020B0604030504040204" pitchFamily="34" charset="0"/>
                <a:cs typeface="Verdana" panose="020B0604030504040204" pitchFamily="34" charset="0"/>
              </a:rPr>
              <a:t>&gt;</a:t>
            </a:r>
            <a:r>
              <a:rPr lang="en-US" sz="1000" b="1" dirty="0" smtClean="0">
                <a:solidFill>
                  <a:srgbClr val="0070C0"/>
                </a:solidFill>
                <a:ea typeface="Verdana" panose="020B0604030504040204" pitchFamily="34" charset="0"/>
                <a:cs typeface="Verdana" panose="020B0604030504040204" pitchFamily="34" charset="0"/>
              </a:rPr>
              <a:t> </a:t>
            </a:r>
            <a:r>
              <a:rPr lang="ru-RU" sz="1000" b="1" dirty="0" smtClean="0">
                <a:solidFill>
                  <a:srgbClr val="0070C0"/>
                </a:solidFill>
                <a:ea typeface="Verdana" panose="020B0604030504040204" pitchFamily="34" charset="0"/>
                <a:cs typeface="Verdana" panose="020B0604030504040204" pitchFamily="34" charset="0"/>
              </a:rPr>
              <a:t>стратегия закупок</a:t>
            </a:r>
            <a:r>
              <a:rPr lang="en-US" sz="1000" b="1" dirty="0" smtClean="0">
                <a:solidFill>
                  <a:srgbClr val="0070C0"/>
                </a:solidFill>
                <a:ea typeface="Verdana" panose="020B0604030504040204" pitchFamily="34" charset="0"/>
                <a:cs typeface="Verdana" panose="020B0604030504040204" pitchFamily="34" charset="0"/>
              </a:rPr>
              <a:t>-&gt; </a:t>
            </a:r>
            <a:r>
              <a:rPr lang="ru-RU" sz="1000" b="1" dirty="0" smtClean="0">
                <a:solidFill>
                  <a:srgbClr val="0070C0"/>
                </a:solidFill>
                <a:ea typeface="Verdana" panose="020B0604030504040204" pitchFamily="34" charset="0"/>
                <a:cs typeface="Verdana" panose="020B0604030504040204" pitchFamily="34" charset="0"/>
              </a:rPr>
              <a:t>двойной клик-</a:t>
            </a:r>
            <a:r>
              <a:rPr lang="en-US" sz="1000" b="1" dirty="0" smtClean="0">
                <a:solidFill>
                  <a:srgbClr val="0070C0"/>
                </a:solidFill>
                <a:ea typeface="Verdana" panose="020B0604030504040204" pitchFamily="34" charset="0"/>
                <a:cs typeface="Verdana" panose="020B0604030504040204" pitchFamily="34" charset="0"/>
              </a:rPr>
              <a:t>&gt;</a:t>
            </a:r>
            <a:r>
              <a:rPr lang="ru-RU" sz="1000" b="1" dirty="0" smtClean="0">
                <a:solidFill>
                  <a:srgbClr val="0070C0"/>
                </a:solidFill>
                <a:ea typeface="Verdana" panose="020B0604030504040204" pitchFamily="34" charset="0"/>
                <a:cs typeface="Verdana" panose="020B0604030504040204" pitchFamily="34" charset="0"/>
              </a:rPr>
              <a:t> оказываемся в заявке.  </a:t>
            </a:r>
            <a:r>
              <a:rPr lang="en-US" sz="1000" b="1" dirty="0" smtClean="0">
                <a:solidFill>
                  <a:srgbClr val="0070C0"/>
                </a:solidFill>
                <a:ea typeface="Verdana" panose="020B0604030504040204" pitchFamily="34" charset="0"/>
                <a:cs typeface="Verdana" panose="020B0604030504040204" pitchFamily="34" charset="0"/>
              </a:rPr>
              <a:t> </a:t>
            </a:r>
            <a:r>
              <a:rPr lang="ru-RU" sz="1000" b="1" dirty="0" smtClean="0">
                <a:solidFill>
                  <a:srgbClr val="0070C0"/>
                </a:solidFill>
                <a:ea typeface="Verdana" panose="020B0604030504040204" pitchFamily="34" charset="0"/>
                <a:cs typeface="Verdana" panose="020B0604030504040204" pitchFamily="34" charset="0"/>
              </a:rPr>
              <a:t> </a:t>
            </a:r>
            <a:endParaRPr lang="en-US" sz="1000" b="1" dirty="0">
              <a:solidFill>
                <a:srgbClr val="0070C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36788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2. Создание, управление и отслеживание заявок в САП</a:t>
            </a:r>
          </a:p>
        </p:txBody>
      </p:sp>
      <p:sp>
        <p:nvSpPr>
          <p:cNvPr id="14339" name="ZoneTexte 3"/>
          <p:cNvSpPr txBox="1">
            <a:spLocks noChangeArrowheads="1"/>
          </p:cNvSpPr>
          <p:nvPr/>
        </p:nvSpPr>
        <p:spPr bwMode="auto">
          <a:xfrm>
            <a:off x="1030288" y="525463"/>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smtClean="0">
                <a:solidFill>
                  <a:schemeClr val="bg2"/>
                </a:solidFill>
              </a:rPr>
              <a:t>2.2</a:t>
            </a:r>
            <a:r>
              <a:rPr lang="fr-FR" altLang="fr-FR" dirty="0" smtClean="0"/>
              <a:t> </a:t>
            </a:r>
            <a:r>
              <a:rPr lang="ru-RU" altLang="fr-FR" sz="1400" dirty="0">
                <a:solidFill>
                  <a:schemeClr val="bg2"/>
                </a:solidFill>
              </a:rPr>
              <a:t>Одобрение заявок </a:t>
            </a:r>
            <a:endParaRPr lang="en-US" altLang="fr-FR" sz="1400" dirty="0" smtClean="0">
              <a:solidFill>
                <a:schemeClr val="bg2"/>
              </a:solidFill>
            </a:endParaRPr>
          </a:p>
        </p:txBody>
      </p:sp>
      <p:sp>
        <p:nvSpPr>
          <p:cNvPr id="5" name="Rectangle 1"/>
          <p:cNvSpPr>
            <a:spLocks noChangeArrowheads="1"/>
          </p:cNvSpPr>
          <p:nvPr/>
        </p:nvSpPr>
        <p:spPr bwMode="auto">
          <a:xfrm>
            <a:off x="669381" y="1052736"/>
            <a:ext cx="74528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a:spcBef>
                <a:spcPct val="50000"/>
              </a:spcBef>
            </a:pPr>
            <a:r>
              <a:rPr lang="en-US" altLang="fr-FR" sz="1000" b="1" dirty="0" smtClean="0">
                <a:solidFill>
                  <a:srgbClr val="0070C0"/>
                </a:solidFill>
                <a:ea typeface="Verdana" panose="020B0604030504040204" pitchFamily="34" charset="0"/>
                <a:cs typeface="Verdana" panose="020B0604030504040204" pitchFamily="34" charset="0"/>
              </a:rPr>
              <a:t> </a:t>
            </a:r>
            <a:endParaRPr lang="en-US" altLang="fr-FR" sz="1000" b="1" dirty="0">
              <a:solidFill>
                <a:srgbClr val="0070C0"/>
              </a:solidFill>
              <a:ea typeface="Verdana" panose="020B0604030504040204" pitchFamily="34" charset="0"/>
              <a:cs typeface="Verdana" panose="020B0604030504040204" pitchFamily="34" charset="0"/>
            </a:endParaRPr>
          </a:p>
          <a:p>
            <a:pPr>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a:p>
            <a:pPr lvl="0">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p:txBody>
      </p:sp>
      <p:sp>
        <p:nvSpPr>
          <p:cNvPr id="3" name="Прямоугольник 2"/>
          <p:cNvSpPr/>
          <p:nvPr/>
        </p:nvSpPr>
        <p:spPr>
          <a:xfrm>
            <a:off x="863588" y="960602"/>
            <a:ext cx="5832648" cy="246221"/>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2) Одобрение заявки через </a:t>
            </a:r>
            <a:r>
              <a:rPr lang="en-US" sz="1000" b="1" dirty="0">
                <a:solidFill>
                  <a:srgbClr val="0070C0"/>
                </a:solidFill>
                <a:ea typeface="Verdana" panose="020B0604030504040204" pitchFamily="34" charset="0"/>
                <a:cs typeface="Verdana" panose="020B0604030504040204" pitchFamily="34" charset="0"/>
              </a:rPr>
              <a:t>e-mail -</a:t>
            </a:r>
            <a:r>
              <a:rPr lang="en-US" sz="1000" b="1" dirty="0" smtClean="0">
                <a:solidFill>
                  <a:srgbClr val="0070C0"/>
                </a:solidFill>
                <a:ea typeface="Verdana" panose="020B0604030504040204" pitchFamily="34" charset="0"/>
                <a:cs typeface="Verdana" panose="020B0604030504040204" pitchFamily="34" charset="0"/>
              </a:rPr>
              <a:t>FIORI</a:t>
            </a:r>
            <a:r>
              <a:rPr lang="ru-RU" sz="1000" b="1" dirty="0" smtClean="0">
                <a:solidFill>
                  <a:srgbClr val="0070C0"/>
                </a:solidFill>
                <a:ea typeface="Verdana" panose="020B0604030504040204" pitchFamily="34" charset="0"/>
                <a:cs typeface="Verdana" panose="020B0604030504040204" pitchFamily="34" charset="0"/>
              </a:rPr>
              <a:t> </a:t>
            </a:r>
            <a:endParaRPr lang="en-US" sz="1000" b="1" dirty="0">
              <a:solidFill>
                <a:srgbClr val="0070C0"/>
              </a:solidFill>
              <a:ea typeface="Verdana" panose="020B0604030504040204" pitchFamily="34" charset="0"/>
              <a:cs typeface="Verdana" panose="020B0604030504040204" pitchFamily="34" charset="0"/>
            </a:endParaRPr>
          </a:p>
        </p:txBody>
      </p:sp>
      <p:pic>
        <p:nvPicPr>
          <p:cNvPr id="8" name="Grafik 168"/>
          <p:cNvPicPr/>
          <p:nvPr/>
        </p:nvPicPr>
        <p:blipFill>
          <a:blip r:embed="rId2"/>
          <a:stretch>
            <a:fillRect/>
          </a:stretch>
        </p:blipFill>
        <p:spPr>
          <a:xfrm>
            <a:off x="863587" y="4381162"/>
            <a:ext cx="5579745" cy="1242060"/>
          </a:xfrm>
          <a:prstGeom prst="rect">
            <a:avLst/>
          </a:prstGeom>
        </p:spPr>
      </p:pic>
      <p:sp>
        <p:nvSpPr>
          <p:cNvPr id="11" name="Прямоугольник 10"/>
          <p:cNvSpPr/>
          <p:nvPr/>
        </p:nvSpPr>
        <p:spPr>
          <a:xfrm>
            <a:off x="924908" y="3858141"/>
            <a:ext cx="5832648" cy="400110"/>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При создании заявки исполнитель получает электронное письмо на ободрение заявки -</a:t>
            </a:r>
            <a:r>
              <a:rPr lang="en-US" sz="1000" b="1" dirty="0" smtClean="0">
                <a:solidFill>
                  <a:srgbClr val="0070C0"/>
                </a:solidFill>
                <a:ea typeface="Verdana" panose="020B0604030504040204" pitchFamily="34" charset="0"/>
                <a:cs typeface="Verdana" panose="020B0604030504040204" pitchFamily="34" charset="0"/>
              </a:rPr>
              <a:t>&gt; </a:t>
            </a:r>
            <a:r>
              <a:rPr lang="ru-RU" sz="1000" b="1" dirty="0" smtClean="0">
                <a:solidFill>
                  <a:srgbClr val="0070C0"/>
                </a:solidFill>
                <a:ea typeface="Verdana" panose="020B0604030504040204" pitchFamily="34" charset="0"/>
                <a:cs typeface="Verdana" panose="020B0604030504040204" pitchFamily="34" charset="0"/>
              </a:rPr>
              <a:t>двойной клик по ссылке-</a:t>
            </a:r>
            <a:r>
              <a:rPr lang="en-US" sz="1000" b="1" dirty="0" smtClean="0">
                <a:solidFill>
                  <a:srgbClr val="0070C0"/>
                </a:solidFill>
                <a:ea typeface="Verdana" panose="020B0604030504040204" pitchFamily="34" charset="0"/>
                <a:cs typeface="Verdana" panose="020B0604030504040204" pitchFamily="34" charset="0"/>
              </a:rPr>
              <a:t>&gt; </a:t>
            </a:r>
            <a:r>
              <a:rPr lang="ru-RU" sz="1000" b="1" dirty="0" smtClean="0">
                <a:solidFill>
                  <a:srgbClr val="0070C0"/>
                </a:solidFill>
                <a:ea typeface="Verdana" panose="020B0604030504040204" pitchFamily="34" charset="0"/>
                <a:cs typeface="Verdana" panose="020B0604030504040204" pitchFamily="34" charset="0"/>
              </a:rPr>
              <a:t> открывается браузер  </a:t>
            </a:r>
            <a:endParaRPr lang="en-US" sz="1000" b="1" dirty="0">
              <a:solidFill>
                <a:srgbClr val="0070C0"/>
              </a:solidFill>
              <a:ea typeface="Verdana" panose="020B0604030504040204" pitchFamily="34" charset="0"/>
              <a:cs typeface="Verdana" panose="020B0604030504040204" pitchFamily="34" charset="0"/>
            </a:endParaRPr>
          </a:p>
        </p:txBody>
      </p:sp>
      <p:pic>
        <p:nvPicPr>
          <p:cNvPr id="9" name="Grafik 155"/>
          <p:cNvPicPr/>
          <p:nvPr/>
        </p:nvPicPr>
        <p:blipFill>
          <a:blip r:embed="rId3"/>
          <a:stretch>
            <a:fillRect/>
          </a:stretch>
        </p:blipFill>
        <p:spPr>
          <a:xfrm>
            <a:off x="924908" y="1529790"/>
            <a:ext cx="5579745" cy="2276475"/>
          </a:xfrm>
          <a:prstGeom prst="rect">
            <a:avLst/>
          </a:prstGeom>
        </p:spPr>
      </p:pic>
    </p:spTree>
    <p:extLst>
      <p:ext uri="{BB962C8B-B14F-4D97-AF65-F5344CB8AC3E}">
        <p14:creationId xmlns:p14="http://schemas.microsoft.com/office/powerpoint/2010/main" val="1972367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2. Создание, управление и отслеживание заявок в САП</a:t>
            </a:r>
          </a:p>
        </p:txBody>
      </p:sp>
      <p:sp>
        <p:nvSpPr>
          <p:cNvPr id="14339" name="ZoneTexte 3"/>
          <p:cNvSpPr txBox="1">
            <a:spLocks noChangeArrowheads="1"/>
          </p:cNvSpPr>
          <p:nvPr/>
        </p:nvSpPr>
        <p:spPr bwMode="auto">
          <a:xfrm>
            <a:off x="1030288" y="525463"/>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smtClean="0">
                <a:solidFill>
                  <a:schemeClr val="bg2"/>
                </a:solidFill>
              </a:rPr>
              <a:t>2.2</a:t>
            </a:r>
            <a:r>
              <a:rPr lang="fr-FR" altLang="fr-FR" dirty="0" smtClean="0"/>
              <a:t> </a:t>
            </a:r>
            <a:r>
              <a:rPr lang="ru-RU" altLang="fr-FR" sz="1400" dirty="0">
                <a:solidFill>
                  <a:schemeClr val="bg2"/>
                </a:solidFill>
              </a:rPr>
              <a:t>Одобрение заявок </a:t>
            </a:r>
            <a:endParaRPr lang="en-US" altLang="fr-FR" sz="1400" dirty="0" smtClean="0">
              <a:solidFill>
                <a:schemeClr val="bg2"/>
              </a:solidFill>
            </a:endParaRPr>
          </a:p>
        </p:txBody>
      </p:sp>
      <p:sp>
        <p:nvSpPr>
          <p:cNvPr id="5" name="Rectangle 1"/>
          <p:cNvSpPr>
            <a:spLocks noChangeArrowheads="1"/>
          </p:cNvSpPr>
          <p:nvPr/>
        </p:nvSpPr>
        <p:spPr bwMode="auto">
          <a:xfrm>
            <a:off x="669381" y="1052736"/>
            <a:ext cx="74528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a:spcBef>
                <a:spcPct val="50000"/>
              </a:spcBef>
            </a:pPr>
            <a:r>
              <a:rPr lang="en-US" altLang="fr-FR" sz="1000" b="1" dirty="0" smtClean="0">
                <a:solidFill>
                  <a:srgbClr val="0070C0"/>
                </a:solidFill>
                <a:ea typeface="Verdana" panose="020B0604030504040204" pitchFamily="34" charset="0"/>
                <a:cs typeface="Verdana" panose="020B0604030504040204" pitchFamily="34" charset="0"/>
              </a:rPr>
              <a:t> </a:t>
            </a:r>
            <a:endParaRPr lang="en-US" altLang="fr-FR" sz="1000" b="1" dirty="0">
              <a:solidFill>
                <a:srgbClr val="0070C0"/>
              </a:solidFill>
              <a:ea typeface="Verdana" panose="020B0604030504040204" pitchFamily="34" charset="0"/>
              <a:cs typeface="Verdana" panose="020B0604030504040204" pitchFamily="34" charset="0"/>
            </a:endParaRPr>
          </a:p>
          <a:p>
            <a:pPr>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a:p>
            <a:pPr lvl="0">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p:txBody>
      </p:sp>
      <p:sp>
        <p:nvSpPr>
          <p:cNvPr id="3" name="Прямоугольник 2"/>
          <p:cNvSpPr/>
          <p:nvPr/>
        </p:nvSpPr>
        <p:spPr>
          <a:xfrm>
            <a:off x="863588" y="960602"/>
            <a:ext cx="5832648" cy="246221"/>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2) Одобрение заявки через </a:t>
            </a:r>
            <a:r>
              <a:rPr lang="en-US" sz="1000" b="1" dirty="0">
                <a:solidFill>
                  <a:srgbClr val="0070C0"/>
                </a:solidFill>
                <a:ea typeface="Verdana" panose="020B0604030504040204" pitchFamily="34" charset="0"/>
                <a:cs typeface="Verdana" panose="020B0604030504040204" pitchFamily="34" charset="0"/>
              </a:rPr>
              <a:t>e-mail -</a:t>
            </a:r>
            <a:r>
              <a:rPr lang="en-US" sz="1000" b="1" dirty="0" smtClean="0">
                <a:solidFill>
                  <a:srgbClr val="0070C0"/>
                </a:solidFill>
                <a:ea typeface="Verdana" panose="020B0604030504040204" pitchFamily="34" charset="0"/>
                <a:cs typeface="Verdana" panose="020B0604030504040204" pitchFamily="34" charset="0"/>
              </a:rPr>
              <a:t>FIORI</a:t>
            </a:r>
            <a:r>
              <a:rPr lang="ru-RU" sz="1000" b="1" dirty="0" smtClean="0">
                <a:solidFill>
                  <a:srgbClr val="0070C0"/>
                </a:solidFill>
                <a:ea typeface="Verdana" panose="020B0604030504040204" pitchFamily="34" charset="0"/>
                <a:cs typeface="Verdana" panose="020B0604030504040204" pitchFamily="34" charset="0"/>
              </a:rPr>
              <a:t> </a:t>
            </a:r>
            <a:endParaRPr lang="en-US" sz="1000" b="1" dirty="0">
              <a:solidFill>
                <a:srgbClr val="0070C0"/>
              </a:solidFill>
              <a:ea typeface="Verdana" panose="020B0604030504040204" pitchFamily="34" charset="0"/>
              <a:cs typeface="Verdana" panose="020B0604030504040204" pitchFamily="34" charset="0"/>
            </a:endParaRPr>
          </a:p>
        </p:txBody>
      </p:sp>
      <p:pic>
        <p:nvPicPr>
          <p:cNvPr id="10" name="Grafik 159"/>
          <p:cNvPicPr/>
          <p:nvPr/>
        </p:nvPicPr>
        <p:blipFill>
          <a:blip r:embed="rId2"/>
          <a:stretch>
            <a:fillRect/>
          </a:stretch>
        </p:blipFill>
        <p:spPr>
          <a:xfrm>
            <a:off x="669381" y="1334185"/>
            <a:ext cx="4298663" cy="2202827"/>
          </a:xfrm>
          <a:prstGeom prst="rect">
            <a:avLst/>
          </a:prstGeom>
        </p:spPr>
      </p:pic>
      <p:sp>
        <p:nvSpPr>
          <p:cNvPr id="12" name="Прямоугольник 11"/>
          <p:cNvSpPr/>
          <p:nvPr/>
        </p:nvSpPr>
        <p:spPr>
          <a:xfrm>
            <a:off x="669381" y="3897052"/>
            <a:ext cx="5832648" cy="400110"/>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Как только статус заявки изменяется: одобрено/ не одобрено</a:t>
            </a:r>
            <a:r>
              <a:rPr lang="en-US" sz="1000" b="1" dirty="0" smtClean="0">
                <a:solidFill>
                  <a:srgbClr val="0070C0"/>
                </a:solidFill>
                <a:ea typeface="Verdana" panose="020B0604030504040204" pitchFamily="34" charset="0"/>
                <a:cs typeface="Verdana" panose="020B0604030504040204" pitchFamily="34" charset="0"/>
              </a:rPr>
              <a:t>,</a:t>
            </a:r>
            <a:r>
              <a:rPr lang="ru-RU" sz="1000" b="1" dirty="0" smtClean="0">
                <a:solidFill>
                  <a:srgbClr val="0070C0"/>
                </a:solidFill>
                <a:ea typeface="Verdana" panose="020B0604030504040204" pitchFamily="34" charset="0"/>
                <a:cs typeface="Verdana" panose="020B0604030504040204" pitchFamily="34" charset="0"/>
              </a:rPr>
              <a:t> заявитель получает уведомление по эл/почте  </a:t>
            </a:r>
            <a:r>
              <a:rPr lang="en-US" sz="1000" b="1" dirty="0" smtClean="0">
                <a:solidFill>
                  <a:srgbClr val="0070C0"/>
                </a:solidFill>
                <a:ea typeface="Verdana" panose="020B0604030504040204" pitchFamily="34" charset="0"/>
                <a:cs typeface="Verdana" panose="020B0604030504040204" pitchFamily="34" charset="0"/>
              </a:rPr>
              <a:t> </a:t>
            </a:r>
            <a:r>
              <a:rPr lang="ru-RU" sz="1000" b="1" dirty="0" smtClean="0">
                <a:solidFill>
                  <a:srgbClr val="0070C0"/>
                </a:solidFill>
                <a:ea typeface="Verdana" panose="020B0604030504040204" pitchFamily="34" charset="0"/>
                <a:cs typeface="Verdana" panose="020B0604030504040204" pitchFamily="34" charset="0"/>
              </a:rPr>
              <a:t> </a:t>
            </a:r>
            <a:endParaRPr lang="en-US" sz="1000" b="1" dirty="0">
              <a:solidFill>
                <a:srgbClr val="0070C0"/>
              </a:solidFill>
              <a:ea typeface="Verdana" panose="020B0604030504040204" pitchFamily="34" charset="0"/>
              <a:cs typeface="Verdana" panose="020B0604030504040204" pitchFamily="34" charset="0"/>
            </a:endParaRPr>
          </a:p>
        </p:txBody>
      </p:sp>
      <p:pic>
        <p:nvPicPr>
          <p:cNvPr id="13" name="Grafik 161"/>
          <p:cNvPicPr/>
          <p:nvPr/>
        </p:nvPicPr>
        <p:blipFill>
          <a:blip r:embed="rId3"/>
          <a:stretch>
            <a:fillRect/>
          </a:stretch>
        </p:blipFill>
        <p:spPr>
          <a:xfrm>
            <a:off x="663988" y="4397984"/>
            <a:ext cx="3800000" cy="1587300"/>
          </a:xfrm>
          <a:prstGeom prst="rect">
            <a:avLst/>
          </a:prstGeom>
        </p:spPr>
      </p:pic>
    </p:spTree>
    <p:extLst>
      <p:ext uri="{BB962C8B-B14F-4D97-AF65-F5344CB8AC3E}">
        <p14:creationId xmlns:p14="http://schemas.microsoft.com/office/powerpoint/2010/main" val="2677481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2. Создание, управление и отслеживание заявок в САП</a:t>
            </a:r>
          </a:p>
        </p:txBody>
      </p:sp>
      <p:sp>
        <p:nvSpPr>
          <p:cNvPr id="14339" name="ZoneTexte 3"/>
          <p:cNvSpPr txBox="1">
            <a:spLocks noChangeArrowheads="1"/>
          </p:cNvSpPr>
          <p:nvPr/>
        </p:nvSpPr>
        <p:spPr bwMode="auto">
          <a:xfrm>
            <a:off x="1019717" y="535087"/>
            <a:ext cx="72141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smtClean="0">
                <a:solidFill>
                  <a:schemeClr val="bg2"/>
                </a:solidFill>
              </a:rPr>
              <a:t>2.</a:t>
            </a:r>
            <a:r>
              <a:rPr lang="ru-RU" altLang="fr-FR" sz="1400" dirty="0" smtClean="0">
                <a:solidFill>
                  <a:schemeClr val="bg2"/>
                </a:solidFill>
              </a:rPr>
              <a:t>3</a:t>
            </a:r>
            <a:r>
              <a:rPr lang="fr-FR" altLang="fr-FR" dirty="0" smtClean="0"/>
              <a:t> </a:t>
            </a:r>
            <a:r>
              <a:rPr lang="ru-RU" altLang="fr-FR" sz="1400" dirty="0">
                <a:solidFill>
                  <a:schemeClr val="bg2"/>
                </a:solidFill>
              </a:rPr>
              <a:t>Отчет по заявкам и заказам </a:t>
            </a:r>
          </a:p>
          <a:p>
            <a:pPr lvl="1" eaLnBrk="1" hangingPunct="1"/>
            <a:endParaRPr lang="en-US" altLang="fr-FR" sz="1400" dirty="0" smtClean="0">
              <a:solidFill>
                <a:schemeClr val="bg2"/>
              </a:solidFill>
            </a:endParaRPr>
          </a:p>
        </p:txBody>
      </p:sp>
      <p:sp>
        <p:nvSpPr>
          <p:cNvPr id="3" name="Прямоугольник 2"/>
          <p:cNvSpPr/>
          <p:nvPr/>
        </p:nvSpPr>
        <p:spPr>
          <a:xfrm>
            <a:off x="863588" y="960602"/>
            <a:ext cx="5832648" cy="246221"/>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1) Отчет </a:t>
            </a:r>
            <a:r>
              <a:rPr lang="en-US" sz="1000" b="1" dirty="0" smtClean="0">
                <a:solidFill>
                  <a:srgbClr val="0070C0"/>
                </a:solidFill>
                <a:ea typeface="Verdana" panose="020B0604030504040204" pitchFamily="34" charset="0"/>
                <a:cs typeface="Verdana" panose="020B0604030504040204" pitchFamily="34" charset="0"/>
              </a:rPr>
              <a:t>Z_MM_00_0547 -&gt; </a:t>
            </a:r>
            <a:r>
              <a:rPr lang="ru-RU" sz="1000" b="1" dirty="0" smtClean="0">
                <a:solidFill>
                  <a:srgbClr val="0070C0"/>
                </a:solidFill>
                <a:ea typeface="Verdana" panose="020B0604030504040204" pitchFamily="34" charset="0"/>
                <a:cs typeface="Verdana" panose="020B0604030504040204" pitchFamily="34" charset="0"/>
              </a:rPr>
              <a:t>обязательные поля для заполнения обозначены галочкой </a:t>
            </a:r>
            <a:r>
              <a:rPr lang="en-US" sz="1000" b="1" dirty="0" smtClean="0">
                <a:solidFill>
                  <a:srgbClr val="0070C0"/>
                </a:solidFill>
                <a:ea typeface="Verdana" panose="020B0604030504040204" pitchFamily="34" charset="0"/>
                <a:cs typeface="Verdana" panose="020B0604030504040204" pitchFamily="34" charset="0"/>
              </a:rPr>
              <a:t>  </a:t>
            </a:r>
            <a:r>
              <a:rPr lang="ru-RU" sz="1000" b="1" dirty="0" smtClean="0">
                <a:solidFill>
                  <a:srgbClr val="0070C0"/>
                </a:solidFill>
                <a:ea typeface="Verdana" panose="020B0604030504040204" pitchFamily="34" charset="0"/>
                <a:cs typeface="Verdana" panose="020B0604030504040204" pitchFamily="34" charset="0"/>
              </a:rPr>
              <a:t> </a:t>
            </a:r>
            <a:endParaRPr lang="en-US" sz="1000" b="1" dirty="0">
              <a:solidFill>
                <a:srgbClr val="0070C0"/>
              </a:solidFill>
              <a:ea typeface="Verdana" panose="020B0604030504040204" pitchFamily="34" charset="0"/>
              <a:cs typeface="Verdana" panose="020B0604030504040204" pitchFamily="34" charset="0"/>
            </a:endParaRPr>
          </a:p>
        </p:txBody>
      </p:sp>
      <p:pic>
        <p:nvPicPr>
          <p:cNvPr id="2" name="Рисунок 1"/>
          <p:cNvPicPr>
            <a:picLocks noChangeAspect="1"/>
          </p:cNvPicPr>
          <p:nvPr/>
        </p:nvPicPr>
        <p:blipFill>
          <a:blip r:embed="rId2"/>
          <a:stretch>
            <a:fillRect/>
          </a:stretch>
        </p:blipFill>
        <p:spPr>
          <a:xfrm>
            <a:off x="863588" y="1475175"/>
            <a:ext cx="4147852" cy="2636107"/>
          </a:xfrm>
          <a:prstGeom prst="rect">
            <a:avLst/>
          </a:prstGeom>
        </p:spPr>
      </p:pic>
    </p:spTree>
    <p:extLst>
      <p:ext uri="{BB962C8B-B14F-4D97-AF65-F5344CB8AC3E}">
        <p14:creationId xmlns:p14="http://schemas.microsoft.com/office/powerpoint/2010/main" val="2485829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smtClean="0">
                <a:solidFill>
                  <a:srgbClr val="0065BD"/>
                </a:solidFill>
              </a:rPr>
              <a:t>2. Создание, управление и отслеживание заявок в САП</a:t>
            </a:r>
            <a:endParaRPr lang="ru-RU" altLang="fr-FR" sz="1900" b="1" dirty="0">
              <a:solidFill>
                <a:srgbClr val="0065BD"/>
              </a:solidFill>
            </a:endParaRPr>
          </a:p>
        </p:txBody>
      </p:sp>
      <p:sp>
        <p:nvSpPr>
          <p:cNvPr id="14339" name="ZoneTexte 3"/>
          <p:cNvSpPr txBox="1">
            <a:spLocks noChangeArrowheads="1"/>
          </p:cNvSpPr>
          <p:nvPr/>
        </p:nvSpPr>
        <p:spPr bwMode="auto">
          <a:xfrm>
            <a:off x="1019717" y="535087"/>
            <a:ext cx="72141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smtClean="0">
                <a:solidFill>
                  <a:schemeClr val="bg2"/>
                </a:solidFill>
              </a:rPr>
              <a:t>2.</a:t>
            </a:r>
            <a:r>
              <a:rPr lang="ru-RU" altLang="fr-FR" sz="1400" dirty="0" smtClean="0">
                <a:solidFill>
                  <a:schemeClr val="bg2"/>
                </a:solidFill>
              </a:rPr>
              <a:t>3</a:t>
            </a:r>
            <a:r>
              <a:rPr lang="fr-FR" altLang="fr-FR" dirty="0" smtClean="0"/>
              <a:t> </a:t>
            </a:r>
            <a:r>
              <a:rPr lang="ru-RU" altLang="fr-FR" sz="1400" dirty="0">
                <a:solidFill>
                  <a:schemeClr val="bg2"/>
                </a:solidFill>
              </a:rPr>
              <a:t>Отчет по заявкам и заказам </a:t>
            </a:r>
          </a:p>
          <a:p>
            <a:pPr lvl="1" eaLnBrk="1" hangingPunct="1"/>
            <a:endParaRPr lang="en-US" altLang="fr-FR" sz="1400" dirty="0" smtClean="0">
              <a:solidFill>
                <a:schemeClr val="bg2"/>
              </a:solidFill>
            </a:endParaRPr>
          </a:p>
        </p:txBody>
      </p:sp>
      <p:sp>
        <p:nvSpPr>
          <p:cNvPr id="3" name="Прямоугольник 2"/>
          <p:cNvSpPr/>
          <p:nvPr/>
        </p:nvSpPr>
        <p:spPr>
          <a:xfrm>
            <a:off x="863588" y="960602"/>
            <a:ext cx="5832648" cy="246221"/>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1) Отчет </a:t>
            </a:r>
            <a:r>
              <a:rPr lang="en-US" sz="1000" b="1" dirty="0" smtClean="0">
                <a:solidFill>
                  <a:srgbClr val="0070C0"/>
                </a:solidFill>
                <a:ea typeface="Verdana" panose="020B0604030504040204" pitchFamily="34" charset="0"/>
                <a:cs typeface="Verdana" panose="020B0604030504040204" pitchFamily="34" charset="0"/>
              </a:rPr>
              <a:t>Z_MM_00_054</a:t>
            </a:r>
            <a:endParaRPr lang="en-US" sz="1000" b="1" dirty="0">
              <a:solidFill>
                <a:srgbClr val="0070C0"/>
              </a:solidFill>
              <a:ea typeface="Verdana" panose="020B0604030504040204" pitchFamily="34" charset="0"/>
              <a:cs typeface="Verdana" panose="020B0604030504040204" pitchFamily="34" charset="0"/>
            </a:endParaRPr>
          </a:p>
        </p:txBody>
      </p:sp>
      <p:pic>
        <p:nvPicPr>
          <p:cNvPr id="4" name="Рисунок 3"/>
          <p:cNvPicPr>
            <a:picLocks noChangeAspect="1"/>
          </p:cNvPicPr>
          <p:nvPr/>
        </p:nvPicPr>
        <p:blipFill>
          <a:blip r:embed="rId2"/>
          <a:stretch>
            <a:fillRect/>
          </a:stretch>
        </p:blipFill>
        <p:spPr>
          <a:xfrm>
            <a:off x="129221" y="1641962"/>
            <a:ext cx="8730910" cy="2615130"/>
          </a:xfrm>
          <a:prstGeom prst="rect">
            <a:avLst/>
          </a:prstGeom>
        </p:spPr>
      </p:pic>
    </p:spTree>
    <p:extLst>
      <p:ext uri="{BB962C8B-B14F-4D97-AF65-F5344CB8AC3E}">
        <p14:creationId xmlns:p14="http://schemas.microsoft.com/office/powerpoint/2010/main" val="3640656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8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spcBef>
                <a:spcPct val="50000"/>
              </a:spcBef>
            </a:pPr>
            <a:r>
              <a:rPr lang="ru-RU" altLang="fr-FR" sz="1900" b="1" dirty="0">
                <a:solidFill>
                  <a:srgbClr val="0065BD"/>
                </a:solidFill>
              </a:rPr>
              <a:t>3</a:t>
            </a:r>
            <a:r>
              <a:rPr lang="ru-RU" altLang="fr-FR" sz="1900" b="1" dirty="0" smtClean="0">
                <a:solidFill>
                  <a:srgbClr val="0065BD"/>
                </a:solidFill>
              </a:rPr>
              <a:t>. </a:t>
            </a:r>
            <a:r>
              <a:rPr lang="ru-RU" sz="2000" dirty="0">
                <a:solidFill>
                  <a:srgbClr val="0065BD"/>
                </a:solidFill>
              </a:rPr>
              <a:t>Поступление товаров и услуг</a:t>
            </a:r>
            <a:endParaRPr lang="en-US" altLang="fr-FR" sz="2000" dirty="0">
              <a:solidFill>
                <a:srgbClr val="0065BD"/>
              </a:solidFill>
            </a:endParaRPr>
          </a:p>
        </p:txBody>
      </p:sp>
      <p:sp>
        <p:nvSpPr>
          <p:cNvPr id="14339" name="ZoneTexte 3"/>
          <p:cNvSpPr txBox="1">
            <a:spLocks noChangeArrowheads="1"/>
          </p:cNvSpPr>
          <p:nvPr/>
        </p:nvSpPr>
        <p:spPr bwMode="auto">
          <a:xfrm>
            <a:off x="1019717" y="535087"/>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spcBef>
                <a:spcPct val="50000"/>
              </a:spcBef>
            </a:pPr>
            <a:r>
              <a:rPr lang="ru-RU" altLang="fr-FR" sz="1400" dirty="0">
                <a:solidFill>
                  <a:schemeClr val="bg2"/>
                </a:solidFill>
              </a:rPr>
              <a:t>3</a:t>
            </a:r>
            <a:r>
              <a:rPr lang="en-US" altLang="fr-FR" sz="1400" dirty="0">
                <a:solidFill>
                  <a:schemeClr val="bg2"/>
                </a:solidFill>
              </a:rPr>
              <a:t>.1 </a:t>
            </a:r>
            <a:r>
              <a:rPr lang="ru-RU" altLang="fr-FR" sz="1400" dirty="0">
                <a:solidFill>
                  <a:schemeClr val="bg2"/>
                </a:solidFill>
              </a:rPr>
              <a:t>Поступление </a:t>
            </a:r>
            <a:r>
              <a:rPr lang="ru-RU" altLang="fr-FR" sz="1400" dirty="0" smtClean="0">
                <a:solidFill>
                  <a:schemeClr val="bg2"/>
                </a:solidFill>
              </a:rPr>
              <a:t>товара</a:t>
            </a:r>
            <a:endParaRPr lang="en-US" altLang="fr-FR" sz="1400" dirty="0" smtClean="0">
              <a:solidFill>
                <a:schemeClr val="bg2"/>
              </a:solidFill>
            </a:endParaRPr>
          </a:p>
        </p:txBody>
      </p:sp>
      <p:sp>
        <p:nvSpPr>
          <p:cNvPr id="3" name="Прямоугольник 2"/>
          <p:cNvSpPr/>
          <p:nvPr/>
        </p:nvSpPr>
        <p:spPr>
          <a:xfrm>
            <a:off x="863588" y="960602"/>
            <a:ext cx="5832648" cy="246221"/>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1) Отчет </a:t>
            </a:r>
            <a:r>
              <a:rPr lang="en-US" sz="1000" b="1" dirty="0" smtClean="0">
                <a:solidFill>
                  <a:srgbClr val="0070C0"/>
                </a:solidFill>
                <a:ea typeface="Verdana" panose="020B0604030504040204" pitchFamily="34" charset="0"/>
                <a:cs typeface="Verdana" panose="020B0604030504040204" pitchFamily="34" charset="0"/>
              </a:rPr>
              <a:t>Z_MM_00_0547</a:t>
            </a:r>
            <a:endParaRPr lang="en-US" sz="1000" b="1" dirty="0">
              <a:solidFill>
                <a:srgbClr val="0070C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36712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8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spcBef>
                <a:spcPct val="50000"/>
              </a:spcBef>
            </a:pPr>
            <a:r>
              <a:rPr lang="ru-RU" altLang="fr-FR" sz="1900" b="1" dirty="0">
                <a:solidFill>
                  <a:srgbClr val="0065BD"/>
                </a:solidFill>
              </a:rPr>
              <a:t>3</a:t>
            </a:r>
            <a:r>
              <a:rPr lang="ru-RU" altLang="fr-FR" sz="1900" b="1" dirty="0" smtClean="0">
                <a:solidFill>
                  <a:srgbClr val="0065BD"/>
                </a:solidFill>
              </a:rPr>
              <a:t>. </a:t>
            </a:r>
            <a:r>
              <a:rPr lang="ru-RU" sz="2000" dirty="0">
                <a:solidFill>
                  <a:srgbClr val="0065BD"/>
                </a:solidFill>
              </a:rPr>
              <a:t>Поступление товаров и услуг</a:t>
            </a:r>
            <a:endParaRPr lang="en-US" altLang="fr-FR" sz="2000" dirty="0">
              <a:solidFill>
                <a:srgbClr val="0065BD"/>
              </a:solidFill>
            </a:endParaRPr>
          </a:p>
        </p:txBody>
      </p:sp>
      <p:sp>
        <p:nvSpPr>
          <p:cNvPr id="14339" name="ZoneTexte 3"/>
          <p:cNvSpPr txBox="1">
            <a:spLocks noChangeArrowheads="1"/>
          </p:cNvSpPr>
          <p:nvPr/>
        </p:nvSpPr>
        <p:spPr bwMode="auto">
          <a:xfrm>
            <a:off x="1019717" y="535087"/>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spcBef>
                <a:spcPct val="50000"/>
              </a:spcBef>
            </a:pPr>
            <a:r>
              <a:rPr lang="ru-RU" altLang="fr-FR" sz="1400" dirty="0">
                <a:solidFill>
                  <a:schemeClr val="bg2"/>
                </a:solidFill>
              </a:rPr>
              <a:t>3</a:t>
            </a:r>
            <a:r>
              <a:rPr lang="en-US" altLang="fr-FR" sz="1400" dirty="0">
                <a:solidFill>
                  <a:schemeClr val="bg2"/>
                </a:solidFill>
              </a:rPr>
              <a:t>.2 </a:t>
            </a:r>
            <a:r>
              <a:rPr lang="ru-RU" altLang="fr-FR" sz="1400" dirty="0">
                <a:solidFill>
                  <a:schemeClr val="bg2"/>
                </a:solidFill>
              </a:rPr>
              <a:t>Поступление услуг</a:t>
            </a:r>
          </a:p>
        </p:txBody>
      </p:sp>
      <p:sp>
        <p:nvSpPr>
          <p:cNvPr id="3" name="Прямоугольник 2"/>
          <p:cNvSpPr/>
          <p:nvPr/>
        </p:nvSpPr>
        <p:spPr>
          <a:xfrm>
            <a:off x="863588" y="960602"/>
            <a:ext cx="5832648" cy="246221"/>
          </a:xfrm>
          <a:prstGeom prst="rect">
            <a:avLst/>
          </a:prstGeom>
        </p:spPr>
        <p:txBody>
          <a:bodyPr wrap="square">
            <a:spAutoFit/>
          </a:bodyPr>
          <a:lstStyle/>
          <a:p>
            <a:pPr>
              <a:spcBef>
                <a:spcPct val="50000"/>
              </a:spcBef>
            </a:pPr>
            <a:r>
              <a:rPr lang="ru-RU" sz="1000" b="1" dirty="0" smtClean="0">
                <a:solidFill>
                  <a:srgbClr val="0070C0"/>
                </a:solidFill>
                <a:ea typeface="Verdana" panose="020B0604030504040204" pitchFamily="34" charset="0"/>
                <a:cs typeface="Verdana" panose="020B0604030504040204" pitchFamily="34" charset="0"/>
              </a:rPr>
              <a:t>1)</a:t>
            </a:r>
            <a:r>
              <a:rPr lang="en-US" sz="1000" b="1" dirty="0">
                <a:solidFill>
                  <a:srgbClr val="0070C0"/>
                </a:solidFill>
                <a:ea typeface="Verdana" panose="020B0604030504040204" pitchFamily="34" charset="0"/>
                <a:cs typeface="Verdana" panose="020B0604030504040204" pitchFamily="34" charset="0"/>
              </a:rPr>
              <a:t> </a:t>
            </a:r>
            <a:r>
              <a:rPr lang="en-US" sz="1000" b="1" dirty="0" smtClean="0">
                <a:solidFill>
                  <a:srgbClr val="0070C0"/>
                </a:solidFill>
                <a:ea typeface="Verdana" panose="020B0604030504040204" pitchFamily="34" charset="0"/>
                <a:cs typeface="Verdana" panose="020B0604030504040204" pitchFamily="34" charset="0"/>
              </a:rPr>
              <a:t>ML81N</a:t>
            </a:r>
            <a:r>
              <a:rPr lang="ru-RU" sz="1000" b="1" dirty="0" smtClean="0">
                <a:solidFill>
                  <a:srgbClr val="0070C0"/>
                </a:solidFill>
                <a:ea typeface="Verdana" panose="020B0604030504040204" pitchFamily="34" charset="0"/>
                <a:cs typeface="Verdana" panose="020B0604030504040204" pitchFamily="34" charset="0"/>
              </a:rPr>
              <a:t> нажимаем на </a:t>
            </a:r>
            <a:r>
              <a:rPr lang="en-US" sz="1000" b="1" dirty="0">
                <a:solidFill>
                  <a:srgbClr val="0070C0"/>
                </a:solidFill>
                <a:ea typeface="Verdana" panose="020B0604030504040204" pitchFamily="34" charset="0"/>
                <a:cs typeface="Verdana" panose="020B0604030504040204" pitchFamily="34" charset="0"/>
              </a:rPr>
              <a:t>Other Purchase </a:t>
            </a:r>
            <a:r>
              <a:rPr lang="en-US" sz="1000" b="1" dirty="0" smtClean="0">
                <a:solidFill>
                  <a:srgbClr val="0070C0"/>
                </a:solidFill>
                <a:ea typeface="Verdana" panose="020B0604030504040204" pitchFamily="34" charset="0"/>
                <a:cs typeface="Verdana" panose="020B0604030504040204" pitchFamily="34" charset="0"/>
              </a:rPr>
              <a:t>Order</a:t>
            </a:r>
            <a:r>
              <a:rPr lang="ru-RU" sz="1000" b="1" dirty="0" smtClean="0">
                <a:solidFill>
                  <a:srgbClr val="0070C0"/>
                </a:solidFill>
                <a:ea typeface="Verdana" panose="020B0604030504040204" pitchFamily="34" charset="0"/>
                <a:cs typeface="Verdana" panose="020B0604030504040204" pitchFamily="34" charset="0"/>
              </a:rPr>
              <a:t> вставляем номер заказа </a:t>
            </a:r>
            <a:r>
              <a:rPr lang="en-US" sz="1000" b="1" dirty="0" smtClean="0">
                <a:solidFill>
                  <a:srgbClr val="0070C0"/>
                </a:solidFill>
                <a:ea typeface="Verdana" panose="020B0604030504040204" pitchFamily="34" charset="0"/>
                <a:cs typeface="Verdana" panose="020B0604030504040204" pitchFamily="34" charset="0"/>
              </a:rPr>
              <a:t> </a:t>
            </a:r>
            <a:endParaRPr lang="en-US" sz="1000" b="1" dirty="0">
              <a:solidFill>
                <a:srgbClr val="0070C0"/>
              </a:solidFill>
              <a:ea typeface="Verdana" panose="020B0604030504040204" pitchFamily="34" charset="0"/>
              <a:cs typeface="Verdana" panose="020B0604030504040204" pitchFamily="34" charset="0"/>
            </a:endParaRPr>
          </a:p>
        </p:txBody>
      </p:sp>
      <p:pic>
        <p:nvPicPr>
          <p:cNvPr id="5" name="Grafik 149"/>
          <p:cNvPicPr/>
          <p:nvPr/>
        </p:nvPicPr>
        <p:blipFill>
          <a:blip r:embed="rId2"/>
          <a:stretch>
            <a:fillRect/>
          </a:stretch>
        </p:blipFill>
        <p:spPr>
          <a:xfrm>
            <a:off x="873451" y="1484784"/>
            <a:ext cx="2948940" cy="1859280"/>
          </a:xfrm>
          <a:prstGeom prst="rect">
            <a:avLst/>
          </a:prstGeom>
        </p:spPr>
      </p:pic>
      <p:pic>
        <p:nvPicPr>
          <p:cNvPr id="6" name="Grafik 150"/>
          <p:cNvPicPr/>
          <p:nvPr/>
        </p:nvPicPr>
        <p:blipFill>
          <a:blip r:embed="rId3"/>
          <a:stretch>
            <a:fillRect/>
          </a:stretch>
        </p:blipFill>
        <p:spPr>
          <a:xfrm>
            <a:off x="870003" y="4293096"/>
            <a:ext cx="4411980" cy="1028700"/>
          </a:xfrm>
          <a:prstGeom prst="rect">
            <a:avLst/>
          </a:prstGeom>
        </p:spPr>
      </p:pic>
      <p:sp>
        <p:nvSpPr>
          <p:cNvPr id="7" name="Прямоугольник 6"/>
          <p:cNvSpPr/>
          <p:nvPr/>
        </p:nvSpPr>
        <p:spPr>
          <a:xfrm>
            <a:off x="906067" y="3568454"/>
            <a:ext cx="5832648" cy="246221"/>
          </a:xfrm>
          <a:prstGeom prst="rect">
            <a:avLst/>
          </a:prstGeom>
        </p:spPr>
        <p:txBody>
          <a:bodyPr wrap="square">
            <a:spAutoFit/>
          </a:bodyPr>
          <a:lstStyle/>
          <a:p>
            <a:pPr>
              <a:spcBef>
                <a:spcPct val="50000"/>
              </a:spcBef>
            </a:pPr>
            <a:r>
              <a:rPr lang="ru-RU" sz="1000" b="1" dirty="0">
                <a:solidFill>
                  <a:srgbClr val="0070C0"/>
                </a:solidFill>
                <a:ea typeface="Verdana" panose="020B0604030504040204" pitchFamily="34" charset="0"/>
                <a:cs typeface="Verdana" panose="020B0604030504040204" pitchFamily="34" charset="0"/>
              </a:rPr>
              <a:t>2</a:t>
            </a:r>
            <a:r>
              <a:rPr lang="ru-RU" sz="1000" b="1" dirty="0" smtClean="0">
                <a:solidFill>
                  <a:srgbClr val="0070C0"/>
                </a:solidFill>
                <a:ea typeface="Verdana" panose="020B0604030504040204" pitchFamily="34" charset="0"/>
                <a:cs typeface="Verdana" panose="020B0604030504040204" pitchFamily="34" charset="0"/>
              </a:rPr>
              <a:t>)</a:t>
            </a:r>
            <a:r>
              <a:rPr lang="en-US" sz="1000" b="1" dirty="0" smtClean="0">
                <a:solidFill>
                  <a:srgbClr val="0070C0"/>
                </a:solidFill>
                <a:ea typeface="Verdana" panose="020B0604030504040204" pitchFamily="34" charset="0"/>
                <a:cs typeface="Verdana" panose="020B0604030504040204" pitchFamily="34" charset="0"/>
              </a:rPr>
              <a:t> ML81N</a:t>
            </a:r>
            <a:r>
              <a:rPr lang="ru-RU" sz="1000" b="1" dirty="0" smtClean="0">
                <a:solidFill>
                  <a:srgbClr val="0070C0"/>
                </a:solidFill>
                <a:ea typeface="Verdana" panose="020B0604030504040204" pitchFamily="34" charset="0"/>
                <a:cs typeface="Verdana" panose="020B0604030504040204" pitchFamily="34" charset="0"/>
              </a:rPr>
              <a:t> появляется заказ</a:t>
            </a:r>
            <a:r>
              <a:rPr lang="en-US" sz="1000" b="1" dirty="0" smtClean="0">
                <a:solidFill>
                  <a:srgbClr val="0070C0"/>
                </a:solidFill>
                <a:ea typeface="Verdana" panose="020B0604030504040204" pitchFamily="34" charset="0"/>
                <a:cs typeface="Verdana" panose="020B0604030504040204" pitchFamily="34" charset="0"/>
              </a:rPr>
              <a:t>, </a:t>
            </a:r>
            <a:r>
              <a:rPr lang="ru-RU" sz="1000" b="1" dirty="0" smtClean="0">
                <a:solidFill>
                  <a:srgbClr val="0070C0"/>
                </a:solidFill>
                <a:ea typeface="Verdana" panose="020B0604030504040204" pitchFamily="34" charset="0"/>
                <a:cs typeface="Verdana" panose="020B0604030504040204" pitchFamily="34" charset="0"/>
              </a:rPr>
              <a:t>один клик на иконку создать – белый прямоугольник </a:t>
            </a:r>
            <a:endParaRPr lang="en-US" sz="1000" b="1" dirty="0">
              <a:solidFill>
                <a:srgbClr val="0070C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23800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8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spcBef>
                <a:spcPct val="50000"/>
              </a:spcBef>
            </a:pPr>
            <a:r>
              <a:rPr lang="ru-RU" altLang="fr-FR" sz="1900" b="1" dirty="0">
                <a:solidFill>
                  <a:srgbClr val="0065BD"/>
                </a:solidFill>
              </a:rPr>
              <a:t>3</a:t>
            </a:r>
            <a:r>
              <a:rPr lang="ru-RU" altLang="fr-FR" sz="1900" b="1" dirty="0" smtClean="0">
                <a:solidFill>
                  <a:srgbClr val="0065BD"/>
                </a:solidFill>
              </a:rPr>
              <a:t>. </a:t>
            </a:r>
            <a:r>
              <a:rPr lang="ru-RU" sz="2000" dirty="0">
                <a:solidFill>
                  <a:srgbClr val="0065BD"/>
                </a:solidFill>
              </a:rPr>
              <a:t>Поступление товаров и услуг</a:t>
            </a:r>
            <a:endParaRPr lang="en-US" altLang="fr-FR" sz="2000" dirty="0">
              <a:solidFill>
                <a:srgbClr val="0065BD"/>
              </a:solidFill>
            </a:endParaRPr>
          </a:p>
        </p:txBody>
      </p:sp>
      <p:sp>
        <p:nvSpPr>
          <p:cNvPr id="14339" name="ZoneTexte 3"/>
          <p:cNvSpPr txBox="1">
            <a:spLocks noChangeArrowheads="1"/>
          </p:cNvSpPr>
          <p:nvPr/>
        </p:nvSpPr>
        <p:spPr bwMode="auto">
          <a:xfrm>
            <a:off x="1019717" y="535087"/>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spcBef>
                <a:spcPct val="50000"/>
              </a:spcBef>
            </a:pPr>
            <a:r>
              <a:rPr lang="ru-RU" altLang="fr-FR" sz="1400" dirty="0">
                <a:solidFill>
                  <a:schemeClr val="bg2"/>
                </a:solidFill>
              </a:rPr>
              <a:t>3</a:t>
            </a:r>
            <a:r>
              <a:rPr lang="en-US" altLang="fr-FR" sz="1400" dirty="0">
                <a:solidFill>
                  <a:schemeClr val="bg2"/>
                </a:solidFill>
              </a:rPr>
              <a:t>.2 </a:t>
            </a:r>
            <a:r>
              <a:rPr lang="ru-RU" altLang="fr-FR" sz="1400" dirty="0">
                <a:solidFill>
                  <a:schemeClr val="bg2"/>
                </a:solidFill>
              </a:rPr>
              <a:t>Поступление услуг</a:t>
            </a:r>
          </a:p>
        </p:txBody>
      </p:sp>
      <p:sp>
        <p:nvSpPr>
          <p:cNvPr id="3" name="Прямоугольник 2"/>
          <p:cNvSpPr/>
          <p:nvPr/>
        </p:nvSpPr>
        <p:spPr>
          <a:xfrm>
            <a:off x="863588" y="960602"/>
            <a:ext cx="5832648" cy="246221"/>
          </a:xfrm>
          <a:prstGeom prst="rect">
            <a:avLst/>
          </a:prstGeom>
        </p:spPr>
        <p:txBody>
          <a:bodyPr wrap="square">
            <a:spAutoFit/>
          </a:bodyPr>
          <a:lstStyle/>
          <a:p>
            <a:pPr>
              <a:spcBef>
                <a:spcPct val="50000"/>
              </a:spcBef>
            </a:pPr>
            <a:r>
              <a:rPr lang="ru-RU" sz="1000" b="1" dirty="0">
                <a:solidFill>
                  <a:srgbClr val="0070C0"/>
                </a:solidFill>
                <a:ea typeface="Verdana" panose="020B0604030504040204" pitchFamily="34" charset="0"/>
                <a:cs typeface="Verdana" panose="020B0604030504040204" pitchFamily="34" charset="0"/>
              </a:rPr>
              <a:t>3</a:t>
            </a:r>
            <a:r>
              <a:rPr lang="ru-RU" sz="1000" b="1" smtClean="0">
                <a:solidFill>
                  <a:srgbClr val="0070C0"/>
                </a:solidFill>
                <a:ea typeface="Verdana" panose="020B0604030504040204" pitchFamily="34" charset="0"/>
                <a:cs typeface="Verdana" panose="020B0604030504040204" pitchFamily="34" charset="0"/>
              </a:rPr>
              <a:t>) Появляется </a:t>
            </a:r>
            <a:r>
              <a:rPr lang="ru-RU" sz="1000" b="1" dirty="0" smtClean="0">
                <a:solidFill>
                  <a:srgbClr val="0070C0"/>
                </a:solidFill>
                <a:ea typeface="Verdana" panose="020B0604030504040204" pitchFamily="34" charset="0"/>
                <a:cs typeface="Verdana" panose="020B0604030504040204" pitchFamily="34" charset="0"/>
              </a:rPr>
              <a:t>поле для заполнения </a:t>
            </a:r>
            <a:endParaRPr lang="en-US" sz="1000" b="1" dirty="0">
              <a:solidFill>
                <a:srgbClr val="0070C0"/>
              </a:solidFill>
              <a:ea typeface="Verdana" panose="020B0604030504040204" pitchFamily="34" charset="0"/>
              <a:cs typeface="Verdana" panose="020B0604030504040204" pitchFamily="34" charset="0"/>
            </a:endParaRPr>
          </a:p>
        </p:txBody>
      </p:sp>
      <p:pic>
        <p:nvPicPr>
          <p:cNvPr id="8" name="Grafik 151"/>
          <p:cNvPicPr/>
          <p:nvPr/>
        </p:nvPicPr>
        <p:blipFill>
          <a:blip r:embed="rId2"/>
          <a:stretch>
            <a:fillRect/>
          </a:stretch>
        </p:blipFill>
        <p:spPr>
          <a:xfrm>
            <a:off x="867303" y="1262359"/>
            <a:ext cx="5579745" cy="3887470"/>
          </a:xfrm>
          <a:prstGeom prst="rect">
            <a:avLst/>
          </a:prstGeom>
        </p:spPr>
      </p:pic>
      <p:sp>
        <p:nvSpPr>
          <p:cNvPr id="10" name="Прямоугольник 9"/>
          <p:cNvSpPr/>
          <p:nvPr/>
        </p:nvSpPr>
        <p:spPr>
          <a:xfrm>
            <a:off x="863588" y="5337212"/>
            <a:ext cx="5832648" cy="938719"/>
          </a:xfrm>
          <a:prstGeom prst="rect">
            <a:avLst/>
          </a:prstGeom>
        </p:spPr>
        <p:txBody>
          <a:bodyPr wrap="square">
            <a:spAutoFit/>
          </a:bodyPr>
          <a:lstStyle/>
          <a:p>
            <a:pPr>
              <a:spcBef>
                <a:spcPct val="50000"/>
              </a:spcBef>
            </a:pPr>
            <a:r>
              <a:rPr lang="en-US" sz="1000" b="1" dirty="0">
                <a:solidFill>
                  <a:srgbClr val="0070C0"/>
                </a:solidFill>
                <a:ea typeface="Verdana" panose="020B0604030504040204" pitchFamily="34" charset="0"/>
                <a:cs typeface="Verdana" panose="020B0604030504040204" pitchFamily="34" charset="0"/>
              </a:rPr>
              <a:t>Fill:</a:t>
            </a:r>
          </a:p>
          <a:p>
            <a:pPr>
              <a:spcBef>
                <a:spcPct val="50000"/>
              </a:spcBef>
            </a:pPr>
            <a:r>
              <a:rPr lang="en-US" sz="1000" b="1" dirty="0">
                <a:solidFill>
                  <a:srgbClr val="0070C0"/>
                </a:solidFill>
                <a:ea typeface="Verdana" panose="020B0604030504040204" pitchFamily="34" charset="0"/>
                <a:cs typeface="Verdana" panose="020B0604030504040204" pitchFamily="34" charset="0"/>
              </a:rPr>
              <a:t>Quantity = 1 (always</a:t>
            </a:r>
            <a:r>
              <a:rPr lang="en-US" sz="1000" b="1" dirty="0" smtClean="0">
                <a:solidFill>
                  <a:srgbClr val="0070C0"/>
                </a:solidFill>
                <a:ea typeface="Verdana" panose="020B0604030504040204" pitchFamily="34" charset="0"/>
                <a:cs typeface="Verdana" panose="020B0604030504040204" pitchFamily="34" charset="0"/>
              </a:rPr>
              <a:t>)</a:t>
            </a:r>
            <a:r>
              <a:rPr lang="ru-RU" sz="1000" b="1" dirty="0" smtClean="0">
                <a:solidFill>
                  <a:srgbClr val="0070C0"/>
                </a:solidFill>
                <a:ea typeface="Verdana" panose="020B0604030504040204" pitchFamily="34" charset="0"/>
                <a:cs typeface="Verdana" panose="020B0604030504040204" pitchFamily="34" charset="0"/>
              </a:rPr>
              <a:t> / Количество = 1 (всегда) </a:t>
            </a:r>
            <a:endParaRPr lang="en-US" sz="1000" b="1" dirty="0">
              <a:solidFill>
                <a:srgbClr val="0070C0"/>
              </a:solidFill>
              <a:ea typeface="Verdana" panose="020B0604030504040204" pitchFamily="34" charset="0"/>
              <a:cs typeface="Verdana" panose="020B0604030504040204" pitchFamily="34" charset="0"/>
            </a:endParaRPr>
          </a:p>
          <a:p>
            <a:pPr>
              <a:spcBef>
                <a:spcPct val="50000"/>
              </a:spcBef>
            </a:pPr>
            <a:r>
              <a:rPr lang="en-US" sz="1000" b="1" dirty="0">
                <a:solidFill>
                  <a:srgbClr val="0070C0"/>
                </a:solidFill>
                <a:ea typeface="Verdana" panose="020B0604030504040204" pitchFamily="34" charset="0"/>
                <a:cs typeface="Verdana" panose="020B0604030504040204" pitchFamily="34" charset="0"/>
              </a:rPr>
              <a:t>Unit = AU (always) AU in </a:t>
            </a:r>
            <a:r>
              <a:rPr lang="en-US" sz="1000" b="1" dirty="0" smtClean="0">
                <a:solidFill>
                  <a:srgbClr val="0070C0"/>
                </a:solidFill>
                <a:ea typeface="Verdana" panose="020B0604030504040204" pitchFamily="34" charset="0"/>
                <a:cs typeface="Verdana" panose="020B0604030504040204" pitchFamily="34" charset="0"/>
              </a:rPr>
              <a:t>English</a:t>
            </a:r>
            <a:r>
              <a:rPr lang="ru-RU" sz="1000" b="1" dirty="0" smtClean="0">
                <a:solidFill>
                  <a:srgbClr val="0070C0"/>
                </a:solidFill>
                <a:ea typeface="Verdana" panose="020B0604030504040204" pitchFamily="34" charset="0"/>
                <a:cs typeface="Verdana" panose="020B0604030504040204" pitchFamily="34" charset="0"/>
              </a:rPr>
              <a:t> / </a:t>
            </a:r>
            <a:r>
              <a:rPr lang="en-US" sz="1000" b="1" dirty="0" smtClean="0">
                <a:solidFill>
                  <a:srgbClr val="0070C0"/>
                </a:solidFill>
                <a:ea typeface="Verdana" panose="020B0604030504040204" pitchFamily="34" charset="0"/>
                <a:cs typeface="Verdana" panose="020B0604030504040204" pitchFamily="34" charset="0"/>
              </a:rPr>
              <a:t>AU (</a:t>
            </a:r>
            <a:r>
              <a:rPr lang="ru-RU" sz="1000" b="1" dirty="0" smtClean="0">
                <a:solidFill>
                  <a:srgbClr val="0070C0"/>
                </a:solidFill>
                <a:ea typeface="Verdana" panose="020B0604030504040204" pitchFamily="34" charset="0"/>
                <a:cs typeface="Verdana" panose="020B0604030504040204" pitchFamily="34" charset="0"/>
              </a:rPr>
              <a:t>всегда) – активный юнит </a:t>
            </a:r>
            <a:endParaRPr lang="en-US" sz="1000" b="1" dirty="0">
              <a:solidFill>
                <a:srgbClr val="0070C0"/>
              </a:solidFill>
              <a:ea typeface="Verdana" panose="020B0604030504040204" pitchFamily="34" charset="0"/>
              <a:cs typeface="Verdana" panose="020B0604030504040204" pitchFamily="34" charset="0"/>
            </a:endParaRPr>
          </a:p>
          <a:p>
            <a:pPr>
              <a:spcBef>
                <a:spcPct val="50000"/>
              </a:spcBef>
            </a:pPr>
            <a:r>
              <a:rPr lang="en-US" sz="1000" b="1" dirty="0">
                <a:solidFill>
                  <a:srgbClr val="0070C0"/>
                </a:solidFill>
                <a:ea typeface="Verdana" panose="020B0604030504040204" pitchFamily="34" charset="0"/>
                <a:cs typeface="Verdana" panose="020B0604030504040204" pitchFamily="34" charset="0"/>
              </a:rPr>
              <a:t>Gross price = amount to </a:t>
            </a:r>
            <a:r>
              <a:rPr lang="en-US" sz="1000" b="1" dirty="0" smtClean="0">
                <a:solidFill>
                  <a:srgbClr val="0070C0"/>
                </a:solidFill>
                <a:ea typeface="Verdana" panose="020B0604030504040204" pitchFamily="34" charset="0"/>
                <a:cs typeface="Verdana" panose="020B0604030504040204" pitchFamily="34" charset="0"/>
              </a:rPr>
              <a:t>receive</a:t>
            </a:r>
            <a:r>
              <a:rPr lang="ru-RU" sz="1000" b="1" dirty="0" smtClean="0">
                <a:solidFill>
                  <a:srgbClr val="0070C0"/>
                </a:solidFill>
                <a:ea typeface="Verdana" panose="020B0604030504040204" pitchFamily="34" charset="0"/>
                <a:cs typeface="Verdana" panose="020B0604030504040204" pitchFamily="34" charset="0"/>
              </a:rPr>
              <a:t> / общая стоимость услу</a:t>
            </a:r>
            <a:r>
              <a:rPr lang="ru-RU" sz="1000" b="1" dirty="0">
                <a:solidFill>
                  <a:srgbClr val="0070C0"/>
                </a:solidFill>
                <a:ea typeface="Verdana" panose="020B0604030504040204" pitchFamily="34" charset="0"/>
                <a:cs typeface="Verdana" panose="020B0604030504040204" pitchFamily="34" charset="0"/>
              </a:rPr>
              <a:t>г</a:t>
            </a:r>
            <a:endParaRPr lang="en-US" sz="1000" b="1" dirty="0">
              <a:solidFill>
                <a:srgbClr val="0070C0"/>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38488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8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spcBef>
                <a:spcPct val="50000"/>
              </a:spcBef>
            </a:pPr>
            <a:r>
              <a:rPr lang="ru-RU" altLang="fr-FR" sz="1900" b="1" dirty="0">
                <a:solidFill>
                  <a:srgbClr val="0065BD"/>
                </a:solidFill>
              </a:rPr>
              <a:t>3</a:t>
            </a:r>
            <a:r>
              <a:rPr lang="ru-RU" altLang="fr-FR" sz="1900" b="1" dirty="0" smtClean="0">
                <a:solidFill>
                  <a:srgbClr val="0065BD"/>
                </a:solidFill>
              </a:rPr>
              <a:t>. </a:t>
            </a:r>
            <a:r>
              <a:rPr lang="ru-RU" sz="2000" dirty="0">
                <a:solidFill>
                  <a:srgbClr val="0065BD"/>
                </a:solidFill>
              </a:rPr>
              <a:t>Поступление товаров и услуг</a:t>
            </a:r>
            <a:endParaRPr lang="en-US" altLang="fr-FR" sz="2000" dirty="0">
              <a:solidFill>
                <a:srgbClr val="0065BD"/>
              </a:solidFill>
            </a:endParaRPr>
          </a:p>
        </p:txBody>
      </p:sp>
      <p:sp>
        <p:nvSpPr>
          <p:cNvPr id="14339" name="ZoneTexte 3"/>
          <p:cNvSpPr txBox="1">
            <a:spLocks noChangeArrowheads="1"/>
          </p:cNvSpPr>
          <p:nvPr/>
        </p:nvSpPr>
        <p:spPr bwMode="auto">
          <a:xfrm>
            <a:off x="1019717" y="535087"/>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spcBef>
                <a:spcPct val="50000"/>
              </a:spcBef>
            </a:pPr>
            <a:r>
              <a:rPr lang="ru-RU" altLang="fr-FR" sz="1400" dirty="0">
                <a:solidFill>
                  <a:schemeClr val="bg2"/>
                </a:solidFill>
              </a:rPr>
              <a:t>3</a:t>
            </a:r>
            <a:r>
              <a:rPr lang="en-US" altLang="fr-FR" sz="1400" dirty="0">
                <a:solidFill>
                  <a:schemeClr val="bg2"/>
                </a:solidFill>
              </a:rPr>
              <a:t>.2 </a:t>
            </a:r>
            <a:r>
              <a:rPr lang="ru-RU" altLang="fr-FR" sz="1400" dirty="0">
                <a:solidFill>
                  <a:schemeClr val="bg2"/>
                </a:solidFill>
              </a:rPr>
              <a:t>Поступление услуг</a:t>
            </a:r>
          </a:p>
        </p:txBody>
      </p:sp>
      <p:sp>
        <p:nvSpPr>
          <p:cNvPr id="10" name="Прямоугольник 9"/>
          <p:cNvSpPr/>
          <p:nvPr/>
        </p:nvSpPr>
        <p:spPr>
          <a:xfrm>
            <a:off x="1151620" y="843198"/>
            <a:ext cx="5832648" cy="1477328"/>
          </a:xfrm>
          <a:prstGeom prst="rect">
            <a:avLst/>
          </a:prstGeom>
        </p:spPr>
        <p:txBody>
          <a:bodyPr wrap="square">
            <a:spAutoFit/>
          </a:bodyPr>
          <a:lstStyle/>
          <a:p>
            <a:pPr>
              <a:spcBef>
                <a:spcPct val="50000"/>
              </a:spcBef>
            </a:pPr>
            <a:r>
              <a:rPr lang="en-US" sz="1000" b="1" dirty="0">
                <a:solidFill>
                  <a:srgbClr val="0070C0"/>
                </a:solidFill>
                <a:ea typeface="Verdana" panose="020B0604030504040204" pitchFamily="34" charset="0"/>
                <a:cs typeface="Verdana" panose="020B0604030504040204" pitchFamily="34" charset="0"/>
              </a:rPr>
              <a:t>Fill:</a:t>
            </a:r>
          </a:p>
          <a:p>
            <a:pPr>
              <a:spcBef>
                <a:spcPct val="50000"/>
              </a:spcBef>
            </a:pPr>
            <a:r>
              <a:rPr lang="en-US" sz="1000" b="1" dirty="0" smtClean="0">
                <a:solidFill>
                  <a:srgbClr val="0070C0"/>
                </a:solidFill>
                <a:ea typeface="Verdana" panose="020B0604030504040204" pitchFamily="34" charset="0"/>
                <a:cs typeface="Verdana" panose="020B0604030504040204" pitchFamily="34" charset="0"/>
              </a:rPr>
              <a:t>Cost </a:t>
            </a:r>
            <a:r>
              <a:rPr lang="en-US" sz="1000" b="1" dirty="0">
                <a:solidFill>
                  <a:srgbClr val="0070C0"/>
                </a:solidFill>
                <a:ea typeface="Verdana" panose="020B0604030504040204" pitchFamily="34" charset="0"/>
                <a:cs typeface="Verdana" panose="020B0604030504040204" pitchFamily="34" charset="0"/>
              </a:rPr>
              <a:t>center = can be different from the one enter in PO </a:t>
            </a:r>
            <a:r>
              <a:rPr lang="en-US" sz="1000" b="1" dirty="0" smtClean="0">
                <a:solidFill>
                  <a:srgbClr val="0070C0"/>
                </a:solidFill>
                <a:ea typeface="Verdana" panose="020B0604030504040204" pitchFamily="34" charset="0"/>
                <a:cs typeface="Verdana" panose="020B0604030504040204" pitchFamily="34" charset="0"/>
              </a:rPr>
              <a:t>document</a:t>
            </a:r>
            <a:r>
              <a:rPr lang="ru-RU" sz="1000" b="1" dirty="0" smtClean="0">
                <a:solidFill>
                  <a:srgbClr val="0070C0"/>
                </a:solidFill>
                <a:ea typeface="Verdana" panose="020B0604030504040204" pitchFamily="34" charset="0"/>
                <a:cs typeface="Verdana" panose="020B0604030504040204" pitchFamily="34" charset="0"/>
              </a:rPr>
              <a:t>/ центр затрат может отличаться (можно поменять);</a:t>
            </a:r>
            <a:endParaRPr lang="en-US" sz="1000" b="1" dirty="0">
              <a:solidFill>
                <a:srgbClr val="0070C0"/>
              </a:solidFill>
              <a:ea typeface="Verdana" panose="020B0604030504040204" pitchFamily="34" charset="0"/>
              <a:cs typeface="Verdana" panose="020B0604030504040204" pitchFamily="34" charset="0"/>
            </a:endParaRPr>
          </a:p>
          <a:p>
            <a:pPr>
              <a:spcBef>
                <a:spcPct val="50000"/>
              </a:spcBef>
            </a:pPr>
            <a:r>
              <a:rPr lang="en-US" sz="1000" b="1" dirty="0">
                <a:solidFill>
                  <a:srgbClr val="0070C0"/>
                </a:solidFill>
                <a:ea typeface="Verdana" panose="020B0604030504040204" pitchFamily="34" charset="0"/>
                <a:cs typeface="Verdana" panose="020B0604030504040204" pitchFamily="34" charset="0"/>
              </a:rPr>
              <a:t>In Accept data tab you can change the posting </a:t>
            </a:r>
            <a:r>
              <a:rPr lang="en-US" sz="1000" b="1" dirty="0" smtClean="0">
                <a:solidFill>
                  <a:srgbClr val="0070C0"/>
                </a:solidFill>
                <a:ea typeface="Verdana" panose="020B0604030504040204" pitchFamily="34" charset="0"/>
                <a:cs typeface="Verdana" panose="020B0604030504040204" pitchFamily="34" charset="0"/>
              </a:rPr>
              <a:t>date</a:t>
            </a:r>
            <a:r>
              <a:rPr lang="ru-RU" sz="1000" b="1" dirty="0" smtClean="0">
                <a:solidFill>
                  <a:srgbClr val="0070C0"/>
                </a:solidFill>
                <a:ea typeface="Verdana" panose="020B0604030504040204" pitchFamily="34" charset="0"/>
                <a:cs typeface="Verdana" panose="020B0604030504040204" pitchFamily="34" charset="0"/>
              </a:rPr>
              <a:t>/ дату поступления можно поменять </a:t>
            </a:r>
            <a:endParaRPr lang="en-US" sz="1000" b="1" dirty="0">
              <a:solidFill>
                <a:srgbClr val="0070C0"/>
              </a:solidFill>
              <a:ea typeface="Verdana" panose="020B0604030504040204" pitchFamily="34" charset="0"/>
              <a:cs typeface="Verdana" panose="020B0604030504040204" pitchFamily="34" charset="0"/>
            </a:endParaRPr>
          </a:p>
          <a:p>
            <a:pPr>
              <a:spcBef>
                <a:spcPct val="50000"/>
              </a:spcBef>
            </a:pPr>
            <a:r>
              <a:rPr lang="en-US" sz="1000" b="1" dirty="0">
                <a:solidFill>
                  <a:srgbClr val="0070C0"/>
                </a:solidFill>
                <a:ea typeface="Verdana" panose="020B0604030504040204" pitchFamily="34" charset="0"/>
                <a:cs typeface="Verdana" panose="020B0604030504040204" pitchFamily="34" charset="0"/>
              </a:rPr>
              <a:t>Reference = mandatory </a:t>
            </a:r>
            <a:r>
              <a:rPr lang="en-US" sz="1000" b="1" dirty="0" smtClean="0">
                <a:solidFill>
                  <a:srgbClr val="0070C0"/>
                </a:solidFill>
                <a:ea typeface="Verdana" panose="020B0604030504040204" pitchFamily="34" charset="0"/>
                <a:cs typeface="Verdana" panose="020B0604030504040204" pitchFamily="34" charset="0"/>
              </a:rPr>
              <a:t>field</a:t>
            </a:r>
            <a:r>
              <a:rPr lang="ru-RU" sz="1000" b="1" dirty="0" smtClean="0">
                <a:solidFill>
                  <a:srgbClr val="0070C0"/>
                </a:solidFill>
                <a:ea typeface="Verdana" panose="020B0604030504040204" pitchFamily="34" charset="0"/>
                <a:cs typeface="Verdana" panose="020B0604030504040204" pitchFamily="34" charset="0"/>
              </a:rPr>
              <a:t> / номер документа согласно которого делается поступление/ договор </a:t>
            </a:r>
          </a:p>
          <a:p>
            <a:pPr>
              <a:spcBef>
                <a:spcPct val="50000"/>
              </a:spcBef>
            </a:pPr>
            <a:r>
              <a:rPr lang="ru-RU" sz="1000" b="1" dirty="0" smtClean="0">
                <a:solidFill>
                  <a:srgbClr val="0070C0"/>
                </a:solidFill>
                <a:ea typeface="Verdana" panose="020B0604030504040204" pitchFamily="34" charset="0"/>
                <a:cs typeface="Verdana" panose="020B0604030504040204" pitchFamily="34" charset="0"/>
              </a:rPr>
              <a:t>4) Кликаем на зеленый флажок и сохраняем. </a:t>
            </a:r>
            <a:endParaRPr lang="en-US" sz="1000" b="1" dirty="0">
              <a:solidFill>
                <a:srgbClr val="0070C0"/>
              </a:solidFill>
              <a:ea typeface="Verdana" panose="020B0604030504040204" pitchFamily="34" charset="0"/>
              <a:cs typeface="Verdana" panose="020B0604030504040204" pitchFamily="34" charset="0"/>
            </a:endParaRPr>
          </a:p>
        </p:txBody>
      </p:sp>
      <p:sp>
        <p:nvSpPr>
          <p:cNvPr id="7" name="Прямоугольник 6"/>
          <p:cNvSpPr/>
          <p:nvPr/>
        </p:nvSpPr>
        <p:spPr>
          <a:xfrm>
            <a:off x="1156084" y="3169894"/>
            <a:ext cx="5832648" cy="2246769"/>
          </a:xfrm>
          <a:prstGeom prst="rect">
            <a:avLst/>
          </a:prstGeom>
        </p:spPr>
        <p:txBody>
          <a:bodyPr wrap="square">
            <a:spAutoFit/>
          </a:bodyPr>
          <a:lstStyle/>
          <a:p>
            <a:pPr marL="171450" lvl="0" indent="-171450">
              <a:spcBef>
                <a:spcPct val="50000"/>
              </a:spcBef>
              <a:buFontTx/>
              <a:buChar char="-"/>
            </a:pPr>
            <a:r>
              <a:rPr lang="ru-RU" sz="1000" b="1" dirty="0" smtClean="0">
                <a:solidFill>
                  <a:srgbClr val="FF0000"/>
                </a:solidFill>
                <a:ea typeface="Verdana" panose="020B0604030504040204" pitchFamily="34" charset="0"/>
                <a:cs typeface="Verdana" panose="020B0604030504040204" pitchFamily="34" charset="0"/>
              </a:rPr>
              <a:t>/!\ Все заявки на закупку услуг создаются:</a:t>
            </a:r>
          </a:p>
          <a:p>
            <a:pPr marL="171450" lvl="0" indent="-171450">
              <a:spcBef>
                <a:spcPct val="50000"/>
              </a:spcBef>
              <a:buFontTx/>
              <a:buChar char="-"/>
            </a:pPr>
            <a:r>
              <a:rPr lang="ru-RU" sz="1000" b="1" dirty="0" smtClean="0">
                <a:solidFill>
                  <a:srgbClr val="FF0000"/>
                </a:solidFill>
                <a:ea typeface="Verdana" panose="020B0604030504040204" pitchFamily="34" charset="0"/>
                <a:cs typeface="Verdana" panose="020B0604030504040204" pitchFamily="34" charset="0"/>
              </a:rPr>
              <a:t> </a:t>
            </a:r>
            <a:r>
              <a:rPr lang="en-US" altLang="fr-FR" sz="1000" b="1" dirty="0">
                <a:solidFill>
                  <a:srgbClr val="0070C0"/>
                </a:solidFill>
                <a:ea typeface="Verdana" panose="020B0604030504040204" pitchFamily="34" charset="0"/>
                <a:cs typeface="Verdana" panose="020B0604030504040204" pitchFamily="34" charset="0"/>
              </a:rPr>
              <a:t>account assignment:</a:t>
            </a:r>
            <a:r>
              <a:rPr lang="ru-RU" altLang="fr-FR" sz="1000" b="1" dirty="0">
                <a:solidFill>
                  <a:srgbClr val="0070C0"/>
                </a:solidFill>
                <a:ea typeface="Verdana" panose="020B0604030504040204" pitchFamily="34" charset="0"/>
                <a:cs typeface="Verdana" panose="020B0604030504040204" pitchFamily="34" charset="0"/>
              </a:rPr>
              <a:t> : К для заказа (центр затрат)</a:t>
            </a:r>
          </a:p>
          <a:p>
            <a:pPr marL="171450" lvl="0" indent="-171450">
              <a:spcBef>
                <a:spcPct val="50000"/>
              </a:spcBef>
              <a:buFontTx/>
              <a:buChar char="-"/>
            </a:pPr>
            <a:r>
              <a:rPr lang="en-US" altLang="fr-FR" sz="1000" b="1" dirty="0">
                <a:solidFill>
                  <a:srgbClr val="0070C0"/>
                </a:solidFill>
                <a:ea typeface="Verdana" panose="020B0604030504040204" pitchFamily="34" charset="0"/>
                <a:cs typeface="Verdana" panose="020B0604030504040204" pitchFamily="34" charset="0"/>
              </a:rPr>
              <a:t>Item Category: D (</a:t>
            </a:r>
            <a:r>
              <a:rPr lang="ru-RU" altLang="fr-FR" sz="1000" b="1" dirty="0">
                <a:solidFill>
                  <a:srgbClr val="0070C0"/>
                </a:solidFill>
                <a:ea typeface="Verdana" panose="020B0604030504040204" pitchFamily="34" charset="0"/>
                <a:cs typeface="Verdana" panose="020B0604030504040204" pitchFamily="34" charset="0"/>
              </a:rPr>
              <a:t>Сервис</a:t>
            </a:r>
            <a:r>
              <a:rPr lang="en-US" altLang="fr-FR" sz="1000" b="1" dirty="0" smtClean="0">
                <a:solidFill>
                  <a:srgbClr val="0070C0"/>
                </a:solidFill>
                <a:ea typeface="Verdana" panose="020B0604030504040204" pitchFamily="34" charset="0"/>
                <a:cs typeface="Verdana" panose="020B0604030504040204" pitchFamily="34" charset="0"/>
              </a:rPr>
              <a:t>)</a:t>
            </a:r>
            <a:r>
              <a:rPr lang="ru-RU" altLang="fr-FR" sz="1000" b="1" dirty="0" smtClean="0">
                <a:solidFill>
                  <a:srgbClr val="0070C0"/>
                </a:solidFill>
                <a:ea typeface="Verdana" panose="020B0604030504040204" pitchFamily="34" charset="0"/>
                <a:cs typeface="Verdana" panose="020B0604030504040204" pitchFamily="34" charset="0"/>
              </a:rPr>
              <a:t> – триггер для поступления  </a:t>
            </a:r>
          </a:p>
          <a:p>
            <a:pPr lvl="0">
              <a:spcBef>
                <a:spcPct val="50000"/>
              </a:spcBef>
            </a:pPr>
            <a:r>
              <a:rPr lang="ru-RU" altLang="fr-FR" sz="1000" b="1" dirty="0" smtClean="0">
                <a:solidFill>
                  <a:srgbClr val="0070C0"/>
                </a:solidFill>
                <a:ea typeface="Verdana" panose="020B0604030504040204" pitchFamily="34" charset="0"/>
                <a:cs typeface="Verdana" panose="020B0604030504040204" pitchFamily="34" charset="0"/>
              </a:rPr>
              <a:t>Одна заявка</a:t>
            </a:r>
            <a:r>
              <a:rPr lang="en-US" altLang="fr-FR" sz="1000" b="1" dirty="0" smtClean="0">
                <a:solidFill>
                  <a:srgbClr val="0070C0"/>
                </a:solidFill>
                <a:ea typeface="Verdana" panose="020B0604030504040204" pitchFamily="34" charset="0"/>
                <a:cs typeface="Verdana" panose="020B0604030504040204" pitchFamily="34" charset="0"/>
              </a:rPr>
              <a:t> PR</a:t>
            </a:r>
            <a:r>
              <a:rPr lang="ru-RU" altLang="fr-FR" sz="1000" b="1" dirty="0" smtClean="0">
                <a:solidFill>
                  <a:srgbClr val="0070C0"/>
                </a:solidFill>
                <a:ea typeface="Verdana" panose="020B0604030504040204" pitchFamily="34" charset="0"/>
                <a:cs typeface="Verdana" panose="020B0604030504040204" pitchFamily="34" charset="0"/>
              </a:rPr>
              <a:t> =</a:t>
            </a:r>
            <a:r>
              <a:rPr lang="en-US" altLang="fr-FR" sz="1000" b="1" dirty="0" smtClean="0">
                <a:solidFill>
                  <a:srgbClr val="0070C0"/>
                </a:solidFill>
                <a:ea typeface="Verdana" panose="020B0604030504040204" pitchFamily="34" charset="0"/>
                <a:cs typeface="Verdana" panose="020B0604030504040204" pitchFamily="34" charset="0"/>
              </a:rPr>
              <a:t> </a:t>
            </a:r>
            <a:r>
              <a:rPr lang="ru-RU" altLang="fr-FR" sz="1000" b="1" dirty="0" smtClean="0">
                <a:solidFill>
                  <a:srgbClr val="0070C0"/>
                </a:solidFill>
                <a:ea typeface="Verdana" panose="020B0604030504040204" pitchFamily="34" charset="0"/>
                <a:cs typeface="Verdana" panose="020B0604030504040204" pitchFamily="34" charset="0"/>
              </a:rPr>
              <a:t>один заказ на закупку </a:t>
            </a:r>
            <a:r>
              <a:rPr lang="en-US" altLang="fr-FR" sz="1000" b="1" dirty="0" smtClean="0">
                <a:solidFill>
                  <a:srgbClr val="0070C0"/>
                </a:solidFill>
                <a:ea typeface="Verdana" panose="020B0604030504040204" pitchFamily="34" charset="0"/>
                <a:cs typeface="Verdana" panose="020B0604030504040204" pitchFamily="34" charset="0"/>
              </a:rPr>
              <a:t>PO </a:t>
            </a:r>
            <a:r>
              <a:rPr lang="ru-RU" altLang="fr-FR" sz="1000" b="1" dirty="0" smtClean="0">
                <a:solidFill>
                  <a:srgbClr val="0070C0"/>
                </a:solidFill>
                <a:ea typeface="Verdana" panose="020B0604030504040204" pitchFamily="34" charset="0"/>
                <a:cs typeface="Verdana" panose="020B0604030504040204" pitchFamily="34" charset="0"/>
              </a:rPr>
              <a:t>= несколько поступлений </a:t>
            </a:r>
            <a:r>
              <a:rPr lang="en-US" altLang="fr-FR" sz="1000" b="1" dirty="0" smtClean="0">
                <a:solidFill>
                  <a:srgbClr val="0070C0"/>
                </a:solidFill>
                <a:ea typeface="Verdana" panose="020B0604030504040204" pitchFamily="34" charset="0"/>
                <a:cs typeface="Verdana" panose="020B0604030504040204" pitchFamily="34" charset="0"/>
              </a:rPr>
              <a:t>GR </a:t>
            </a:r>
            <a:r>
              <a:rPr lang="ru-RU" altLang="fr-FR" sz="1000" b="1" dirty="0" smtClean="0">
                <a:solidFill>
                  <a:srgbClr val="0070C0"/>
                </a:solidFill>
                <a:ea typeface="Verdana" panose="020B0604030504040204" pitchFamily="34" charset="0"/>
                <a:cs typeface="Verdana" panose="020B0604030504040204" pitchFamily="34" charset="0"/>
              </a:rPr>
              <a:t>(количество поступлений ограничено суммой заказа</a:t>
            </a:r>
            <a:r>
              <a:rPr lang="en-US" altLang="fr-FR" sz="1000" b="1" dirty="0">
                <a:solidFill>
                  <a:srgbClr val="0070C0"/>
                </a:solidFill>
                <a:ea typeface="Verdana" panose="020B0604030504040204" pitchFamily="34" charset="0"/>
                <a:cs typeface="Verdana" panose="020B0604030504040204" pitchFamily="34" charset="0"/>
              </a:rPr>
              <a:t> </a:t>
            </a:r>
            <a:r>
              <a:rPr lang="en-US" altLang="fr-FR" sz="1000" b="1" dirty="0" smtClean="0">
                <a:solidFill>
                  <a:srgbClr val="0070C0"/>
                </a:solidFill>
                <a:ea typeface="Verdana" panose="020B0604030504040204" pitchFamily="34" charset="0"/>
                <a:cs typeface="Verdana" panose="020B0604030504040204" pitchFamily="34" charset="0"/>
              </a:rPr>
              <a:t>– </a:t>
            </a:r>
            <a:r>
              <a:rPr lang="ru-RU" altLang="fr-FR" sz="1000" b="1" dirty="0" smtClean="0">
                <a:solidFill>
                  <a:srgbClr val="0070C0"/>
                </a:solidFill>
                <a:ea typeface="Verdana" panose="020B0604030504040204" pitchFamily="34" charset="0"/>
                <a:cs typeface="Verdana" panose="020B0604030504040204" pitchFamily="34" charset="0"/>
              </a:rPr>
              <a:t>сумма заказа автоматически подгружается из заявки на закупку).</a:t>
            </a:r>
          </a:p>
          <a:p>
            <a:pPr lvl="0">
              <a:spcBef>
                <a:spcPct val="50000"/>
              </a:spcBef>
            </a:pPr>
            <a:r>
              <a:rPr lang="ru-RU" sz="1000" b="1" dirty="0" smtClean="0">
                <a:solidFill>
                  <a:srgbClr val="FF0000"/>
                </a:solidFill>
                <a:ea typeface="Verdana" panose="020B0604030504040204" pitchFamily="34" charset="0"/>
                <a:cs typeface="Verdana" panose="020B0604030504040204" pitchFamily="34" charset="0"/>
              </a:rPr>
              <a:t>/!\ Учимся планировать ваши потребности в услугах – </a:t>
            </a:r>
            <a:r>
              <a:rPr lang="ru-RU" sz="1000" b="1" dirty="0">
                <a:solidFill>
                  <a:srgbClr val="0070C0"/>
                </a:solidFill>
                <a:ea typeface="Verdana" panose="020B0604030504040204" pitchFamily="34" charset="0"/>
                <a:cs typeface="Verdana" panose="020B0604030504040204" pitchFamily="34" charset="0"/>
              </a:rPr>
              <a:t>при </a:t>
            </a:r>
            <a:r>
              <a:rPr lang="ru-RU" sz="1000" b="1" dirty="0" smtClean="0">
                <a:solidFill>
                  <a:srgbClr val="0070C0"/>
                </a:solidFill>
                <a:ea typeface="Verdana" panose="020B0604030504040204" pitchFamily="34" charset="0"/>
                <a:cs typeface="Verdana" panose="020B0604030504040204" pitchFamily="34" charset="0"/>
              </a:rPr>
              <a:t>правильном планировании</a:t>
            </a:r>
            <a:r>
              <a:rPr lang="ru-RU" altLang="fr-FR" sz="1000" b="1" dirty="0" smtClean="0">
                <a:solidFill>
                  <a:srgbClr val="0070C0"/>
                </a:solidFill>
                <a:ea typeface="Verdana" panose="020B0604030504040204" pitchFamily="34" charset="0"/>
                <a:cs typeface="Verdana" panose="020B0604030504040204" pitchFamily="34" charset="0"/>
              </a:rPr>
              <a:t> создается одна заявка на услуги на год -</a:t>
            </a:r>
            <a:r>
              <a:rPr lang="en-US" altLang="fr-FR" sz="1000" b="1" dirty="0" smtClean="0">
                <a:solidFill>
                  <a:srgbClr val="0070C0"/>
                </a:solidFill>
                <a:ea typeface="Verdana" panose="020B0604030504040204" pitchFamily="34" charset="0"/>
                <a:cs typeface="Verdana" panose="020B0604030504040204" pitchFamily="34" charset="0"/>
              </a:rPr>
              <a:t>&gt; </a:t>
            </a:r>
            <a:r>
              <a:rPr lang="ru-RU" altLang="fr-FR" sz="1000" b="1" dirty="0" smtClean="0">
                <a:solidFill>
                  <a:srgbClr val="0070C0"/>
                </a:solidFill>
                <a:ea typeface="Verdana" panose="020B0604030504040204" pitchFamily="34" charset="0"/>
                <a:cs typeface="Verdana" panose="020B0604030504040204" pitchFamily="34" charset="0"/>
              </a:rPr>
              <a:t>один заказ на закупку услуг -</a:t>
            </a:r>
            <a:r>
              <a:rPr lang="en-US" altLang="fr-FR" sz="1000" b="1" dirty="0" smtClean="0">
                <a:solidFill>
                  <a:srgbClr val="0070C0"/>
                </a:solidFill>
                <a:ea typeface="Verdana" panose="020B0604030504040204" pitchFamily="34" charset="0"/>
                <a:cs typeface="Verdana" panose="020B0604030504040204" pitchFamily="34" charset="0"/>
              </a:rPr>
              <a:t>&gt; </a:t>
            </a:r>
            <a:r>
              <a:rPr lang="ru-RU" altLang="fr-FR" sz="1000" b="1" dirty="0" smtClean="0">
                <a:solidFill>
                  <a:srgbClr val="0070C0"/>
                </a:solidFill>
                <a:ea typeface="Verdana" panose="020B0604030504040204" pitchFamily="34" charset="0"/>
                <a:cs typeface="Verdana" panose="020B0604030504040204" pitchFamily="34" charset="0"/>
              </a:rPr>
              <a:t>на основании одного заказа создаются несколько поступлений на услуги </a:t>
            </a:r>
            <a:endParaRPr lang="ru-RU" altLang="fr-FR" sz="1000" b="1" dirty="0">
              <a:solidFill>
                <a:srgbClr val="0070C0"/>
              </a:solidFill>
              <a:ea typeface="Verdana" panose="020B0604030504040204" pitchFamily="34" charset="0"/>
              <a:cs typeface="Verdana" panose="020B0604030504040204" pitchFamily="34" charset="0"/>
            </a:endParaRPr>
          </a:p>
          <a:p>
            <a:pPr lvl="0">
              <a:spcBef>
                <a:spcPct val="50000"/>
              </a:spcBef>
            </a:pPr>
            <a:r>
              <a:rPr lang="ru-RU" altLang="fr-FR" sz="1000" b="1" dirty="0" smtClean="0">
                <a:solidFill>
                  <a:srgbClr val="0070C0"/>
                </a:solidFill>
                <a:ea typeface="Verdana" panose="020B0604030504040204" pitchFamily="34" charset="0"/>
                <a:cs typeface="Verdana" panose="020B0604030504040204" pitchFamily="34" charset="0"/>
              </a:rPr>
              <a:t> </a:t>
            </a:r>
            <a:endParaRPr lang="en-US" altLang="fr-FR" sz="1000" b="1" dirty="0">
              <a:solidFill>
                <a:srgbClr val="0070C0"/>
              </a:solidFill>
              <a:ea typeface="Verdana" panose="020B0604030504040204" pitchFamily="34" charset="0"/>
              <a:cs typeface="Verdana" panose="020B0604030504040204" pitchFamily="34" charset="0"/>
            </a:endParaRPr>
          </a:p>
          <a:p>
            <a:pPr>
              <a:spcBef>
                <a:spcPct val="50000"/>
              </a:spcBef>
            </a:pPr>
            <a:r>
              <a:rPr lang="ru-RU" sz="1000" b="1" dirty="0" smtClean="0">
                <a:solidFill>
                  <a:srgbClr val="FF0000"/>
                </a:solidFill>
                <a:ea typeface="Verdana" panose="020B0604030504040204" pitchFamily="34" charset="0"/>
                <a:cs typeface="Verdana" panose="020B0604030504040204" pitchFamily="34" charset="0"/>
              </a:rPr>
              <a:t> </a:t>
            </a:r>
            <a:r>
              <a:rPr lang="ru-RU" sz="1000" b="1" dirty="0" smtClean="0">
                <a:solidFill>
                  <a:srgbClr val="0070C0"/>
                </a:solidFill>
                <a:ea typeface="Verdana" panose="020B0604030504040204" pitchFamily="34" charset="0"/>
                <a:cs typeface="Verdana" panose="020B0604030504040204" pitchFamily="34" charset="0"/>
              </a:rPr>
              <a:t> </a:t>
            </a:r>
            <a:endParaRPr lang="en-US" sz="1000" b="1" dirty="0">
              <a:solidFill>
                <a:srgbClr val="0070C0"/>
              </a:solidFill>
              <a:ea typeface="Verdana" panose="020B0604030504040204" pitchFamily="34" charset="0"/>
              <a:cs typeface="Verdana" panose="020B0604030504040204" pitchFamily="34" charset="0"/>
            </a:endParaRPr>
          </a:p>
        </p:txBody>
      </p:sp>
      <p:pic>
        <p:nvPicPr>
          <p:cNvPr id="9" name="Grafik 152"/>
          <p:cNvPicPr/>
          <p:nvPr/>
        </p:nvPicPr>
        <p:blipFill>
          <a:blip r:embed="rId2"/>
          <a:stretch>
            <a:fillRect/>
          </a:stretch>
        </p:blipFill>
        <p:spPr>
          <a:xfrm>
            <a:off x="1246090" y="2489940"/>
            <a:ext cx="3147060" cy="510540"/>
          </a:xfrm>
          <a:prstGeom prst="rect">
            <a:avLst/>
          </a:prstGeom>
        </p:spPr>
      </p:pic>
    </p:spTree>
    <p:extLst>
      <p:ext uri="{BB962C8B-B14F-4D97-AF65-F5344CB8AC3E}">
        <p14:creationId xmlns:p14="http://schemas.microsoft.com/office/powerpoint/2010/main" val="4088692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9"/>
          <p:cNvSpPr txBox="1">
            <a:spLocks noChangeArrowheads="1"/>
          </p:cNvSpPr>
          <p:nvPr/>
        </p:nvSpPr>
        <p:spPr bwMode="auto">
          <a:xfrm>
            <a:off x="863588" y="1268760"/>
            <a:ext cx="7704521" cy="475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47" tIns="40074" rIns="80147" bIns="40074">
            <a:spAutoFit/>
          </a:bodyPr>
          <a:lstStyle>
            <a:lvl1pPr marL="342900" indent="-342900">
              <a:defRPr sz="600">
                <a:solidFill>
                  <a:schemeClr val="tx1"/>
                </a:solidFill>
                <a:latin typeface="Trebuchet MS" panose="020B0603020202020204" pitchFamily="34" charset="0"/>
              </a:defRPr>
            </a:lvl1pPr>
            <a:lvl2pPr>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marL="0" indent="0" eaLnBrk="1" hangingPunct="1">
              <a:spcBef>
                <a:spcPct val="50000"/>
              </a:spcBef>
            </a:pPr>
            <a:r>
              <a:rPr lang="ru-RU" altLang="fr-FR" sz="1600" dirty="0" smtClean="0">
                <a:solidFill>
                  <a:srgbClr val="0065BD"/>
                </a:solidFill>
              </a:rPr>
              <a:t>       1. Введение</a:t>
            </a:r>
            <a:endParaRPr lang="ru-RU" altLang="fr-FR" sz="1600" dirty="0">
              <a:solidFill>
                <a:srgbClr val="0065BD"/>
              </a:solidFill>
            </a:endParaRPr>
          </a:p>
          <a:p>
            <a:pPr lvl="1" eaLnBrk="1" hangingPunct="1">
              <a:spcBef>
                <a:spcPct val="50000"/>
              </a:spcBef>
            </a:pPr>
            <a:r>
              <a:rPr lang="ru-RU" altLang="fr-FR" sz="1400" dirty="0" smtClean="0">
                <a:solidFill>
                  <a:schemeClr val="bg2"/>
                </a:solidFill>
              </a:rPr>
              <a:t>    </a:t>
            </a:r>
            <a:r>
              <a:rPr lang="en-US" altLang="fr-FR" sz="1400" dirty="0" smtClean="0">
                <a:solidFill>
                  <a:schemeClr val="bg2"/>
                </a:solidFill>
              </a:rPr>
              <a:t>1.1 </a:t>
            </a:r>
            <a:r>
              <a:rPr lang="ru-RU" altLang="fr-FR" sz="1400" dirty="0" smtClean="0">
                <a:solidFill>
                  <a:schemeClr val="bg2"/>
                </a:solidFill>
              </a:rPr>
              <a:t>Блок-схема</a:t>
            </a:r>
          </a:p>
          <a:p>
            <a:pPr lvl="1" eaLnBrk="1" hangingPunct="1">
              <a:spcBef>
                <a:spcPct val="50000"/>
              </a:spcBef>
            </a:pPr>
            <a:r>
              <a:rPr lang="ru-RU" altLang="fr-FR" sz="1400" dirty="0" smtClean="0">
                <a:solidFill>
                  <a:schemeClr val="bg2"/>
                </a:solidFill>
              </a:rPr>
              <a:t>    </a:t>
            </a:r>
            <a:r>
              <a:rPr lang="en-US" altLang="fr-FR" sz="1400" dirty="0" smtClean="0">
                <a:solidFill>
                  <a:schemeClr val="bg2"/>
                </a:solidFill>
              </a:rPr>
              <a:t>1.</a:t>
            </a:r>
            <a:r>
              <a:rPr lang="ru-RU" altLang="fr-FR" sz="1400" dirty="0" smtClean="0">
                <a:solidFill>
                  <a:schemeClr val="bg2"/>
                </a:solidFill>
              </a:rPr>
              <a:t>2</a:t>
            </a:r>
            <a:r>
              <a:rPr lang="en-US" altLang="fr-FR" sz="1400" dirty="0" smtClean="0">
                <a:solidFill>
                  <a:schemeClr val="bg2"/>
                </a:solidFill>
              </a:rPr>
              <a:t> </a:t>
            </a:r>
            <a:r>
              <a:rPr lang="ru-RU" altLang="fr-FR" sz="1400" dirty="0" smtClean="0">
                <a:solidFill>
                  <a:schemeClr val="bg2"/>
                </a:solidFill>
              </a:rPr>
              <a:t>Список транзакций </a:t>
            </a:r>
          </a:p>
          <a:p>
            <a:pPr lvl="1" eaLnBrk="1" hangingPunct="1">
              <a:spcBef>
                <a:spcPct val="50000"/>
              </a:spcBef>
            </a:pPr>
            <a:r>
              <a:rPr lang="ru-RU" altLang="fr-FR" sz="1400" dirty="0" smtClean="0">
                <a:solidFill>
                  <a:schemeClr val="bg2"/>
                </a:solidFill>
              </a:rPr>
              <a:t>    </a:t>
            </a:r>
            <a:r>
              <a:rPr lang="en-US" altLang="fr-FR" sz="1400" dirty="0" smtClean="0">
                <a:solidFill>
                  <a:schemeClr val="bg2"/>
                </a:solidFill>
              </a:rPr>
              <a:t>1.</a:t>
            </a:r>
            <a:r>
              <a:rPr lang="ru-RU" altLang="fr-FR" sz="1400" dirty="0" smtClean="0">
                <a:solidFill>
                  <a:schemeClr val="bg2"/>
                </a:solidFill>
              </a:rPr>
              <a:t>3</a:t>
            </a:r>
            <a:r>
              <a:rPr lang="en-US" altLang="fr-FR" sz="1400" dirty="0" smtClean="0">
                <a:solidFill>
                  <a:schemeClr val="bg2"/>
                </a:solidFill>
              </a:rPr>
              <a:t> </a:t>
            </a:r>
            <a:r>
              <a:rPr lang="ru-RU" altLang="fr-FR" sz="1400" dirty="0" smtClean="0">
                <a:solidFill>
                  <a:schemeClr val="bg2"/>
                </a:solidFill>
              </a:rPr>
              <a:t>Виды заявок </a:t>
            </a:r>
          </a:p>
          <a:p>
            <a:pPr marL="0" indent="0" eaLnBrk="1" hangingPunct="1">
              <a:spcBef>
                <a:spcPct val="50000"/>
              </a:spcBef>
            </a:pPr>
            <a:r>
              <a:rPr lang="ru-RU" altLang="fr-FR" sz="1600" dirty="0" smtClean="0">
                <a:solidFill>
                  <a:srgbClr val="0065BD"/>
                </a:solidFill>
              </a:rPr>
              <a:t>       2. Создание</a:t>
            </a:r>
            <a:r>
              <a:rPr lang="en-US" altLang="fr-FR" sz="1600" dirty="0" smtClean="0">
                <a:solidFill>
                  <a:srgbClr val="0065BD"/>
                </a:solidFill>
              </a:rPr>
              <a:t>, </a:t>
            </a:r>
            <a:r>
              <a:rPr lang="ru-RU" altLang="fr-FR" sz="1600" dirty="0" smtClean="0">
                <a:solidFill>
                  <a:srgbClr val="0065BD"/>
                </a:solidFill>
              </a:rPr>
              <a:t>управление и отслеживание заявок в САП</a:t>
            </a:r>
          </a:p>
          <a:p>
            <a:pPr lvl="1" eaLnBrk="1" hangingPunct="1">
              <a:spcBef>
                <a:spcPct val="50000"/>
              </a:spcBef>
            </a:pPr>
            <a:r>
              <a:rPr lang="ru-RU" altLang="fr-FR" sz="1400" dirty="0" smtClean="0">
                <a:solidFill>
                  <a:schemeClr val="bg2"/>
                </a:solidFill>
              </a:rPr>
              <a:t>     </a:t>
            </a:r>
            <a:r>
              <a:rPr lang="en-US" altLang="fr-FR" sz="1400" dirty="0" smtClean="0">
                <a:solidFill>
                  <a:schemeClr val="bg2"/>
                </a:solidFill>
              </a:rPr>
              <a:t>2.1 </a:t>
            </a:r>
            <a:r>
              <a:rPr lang="ru-RU" altLang="fr-FR" sz="1400" dirty="0" smtClean="0">
                <a:solidFill>
                  <a:schemeClr val="bg2"/>
                </a:solidFill>
              </a:rPr>
              <a:t>Создание заявок </a:t>
            </a:r>
            <a:endParaRPr lang="en-US" altLang="fr-FR" sz="1400" dirty="0" smtClean="0">
              <a:solidFill>
                <a:schemeClr val="bg2"/>
              </a:solidFill>
            </a:endParaRPr>
          </a:p>
          <a:p>
            <a:pPr lvl="1" eaLnBrk="1" hangingPunct="1">
              <a:spcBef>
                <a:spcPct val="50000"/>
              </a:spcBef>
            </a:pPr>
            <a:r>
              <a:rPr lang="ru-RU" altLang="fr-FR" sz="1400" dirty="0" smtClean="0">
                <a:solidFill>
                  <a:schemeClr val="bg2"/>
                </a:solidFill>
              </a:rPr>
              <a:t>     </a:t>
            </a:r>
            <a:r>
              <a:rPr lang="en-US" altLang="fr-FR" sz="1400" dirty="0" smtClean="0">
                <a:solidFill>
                  <a:schemeClr val="bg2"/>
                </a:solidFill>
              </a:rPr>
              <a:t>2.</a:t>
            </a:r>
            <a:r>
              <a:rPr lang="ru-RU" altLang="fr-FR" sz="1400" dirty="0" smtClean="0">
                <a:solidFill>
                  <a:schemeClr val="bg2"/>
                </a:solidFill>
              </a:rPr>
              <a:t>2</a:t>
            </a:r>
            <a:r>
              <a:rPr lang="en-US" altLang="fr-FR" sz="1400" dirty="0" smtClean="0">
                <a:solidFill>
                  <a:schemeClr val="bg2"/>
                </a:solidFill>
              </a:rPr>
              <a:t> </a:t>
            </a:r>
            <a:r>
              <a:rPr lang="ru-RU" altLang="fr-FR" sz="1400" dirty="0">
                <a:solidFill>
                  <a:schemeClr val="bg2"/>
                </a:solidFill>
              </a:rPr>
              <a:t>Одобрение заявок </a:t>
            </a:r>
            <a:endParaRPr lang="en-US" altLang="fr-FR" sz="1400" dirty="0">
              <a:solidFill>
                <a:schemeClr val="bg2"/>
              </a:solidFill>
            </a:endParaRPr>
          </a:p>
          <a:p>
            <a:pPr lvl="1" eaLnBrk="1" hangingPunct="1">
              <a:spcBef>
                <a:spcPct val="50000"/>
              </a:spcBef>
            </a:pPr>
            <a:r>
              <a:rPr lang="ru-RU" altLang="fr-FR" sz="1400" dirty="0" smtClean="0">
                <a:solidFill>
                  <a:schemeClr val="bg2"/>
                </a:solidFill>
              </a:rPr>
              <a:t>     </a:t>
            </a:r>
            <a:r>
              <a:rPr lang="en-US" altLang="fr-FR" sz="1400" dirty="0" smtClean="0">
                <a:solidFill>
                  <a:schemeClr val="bg2"/>
                </a:solidFill>
              </a:rPr>
              <a:t>2.</a:t>
            </a:r>
            <a:r>
              <a:rPr lang="ru-RU" altLang="fr-FR" sz="1400" dirty="0" smtClean="0">
                <a:solidFill>
                  <a:schemeClr val="bg2"/>
                </a:solidFill>
              </a:rPr>
              <a:t>3</a:t>
            </a:r>
            <a:r>
              <a:rPr lang="en-US" altLang="fr-FR" sz="1400" dirty="0" smtClean="0">
                <a:solidFill>
                  <a:schemeClr val="bg2"/>
                </a:solidFill>
              </a:rPr>
              <a:t> </a:t>
            </a:r>
            <a:r>
              <a:rPr lang="ru-RU" altLang="fr-FR" sz="1400" dirty="0" smtClean="0">
                <a:solidFill>
                  <a:schemeClr val="bg2"/>
                </a:solidFill>
              </a:rPr>
              <a:t>Отчет по заявкам и заказам </a:t>
            </a:r>
          </a:p>
          <a:p>
            <a:pPr marL="0" indent="0" eaLnBrk="1" hangingPunct="1">
              <a:spcBef>
                <a:spcPct val="50000"/>
              </a:spcBef>
            </a:pPr>
            <a:r>
              <a:rPr lang="ru-RU" sz="1600" dirty="0" smtClean="0">
                <a:solidFill>
                  <a:srgbClr val="0065BD"/>
                </a:solidFill>
              </a:rPr>
              <a:t>       3. Поступление товаров и услуг</a:t>
            </a:r>
            <a:endParaRPr lang="en-US" altLang="fr-FR" sz="1600" dirty="0">
              <a:solidFill>
                <a:srgbClr val="0065BD"/>
              </a:solidFill>
            </a:endParaRPr>
          </a:p>
          <a:p>
            <a:pPr lvl="1" eaLnBrk="1" hangingPunct="1">
              <a:spcBef>
                <a:spcPct val="50000"/>
              </a:spcBef>
            </a:pPr>
            <a:r>
              <a:rPr lang="ru-RU" altLang="fr-FR" sz="1400" dirty="0" smtClean="0">
                <a:solidFill>
                  <a:schemeClr val="bg2"/>
                </a:solidFill>
              </a:rPr>
              <a:t>    3</a:t>
            </a:r>
            <a:r>
              <a:rPr lang="en-US" altLang="fr-FR" sz="1400" dirty="0" smtClean="0">
                <a:solidFill>
                  <a:schemeClr val="bg2"/>
                </a:solidFill>
              </a:rPr>
              <a:t>.1 </a:t>
            </a:r>
            <a:r>
              <a:rPr lang="ru-RU" altLang="fr-FR" sz="1400" dirty="0">
                <a:solidFill>
                  <a:schemeClr val="bg2"/>
                </a:solidFill>
              </a:rPr>
              <a:t>Поступление товара</a:t>
            </a:r>
          </a:p>
          <a:p>
            <a:pPr lvl="1" eaLnBrk="1" hangingPunct="1">
              <a:spcBef>
                <a:spcPct val="50000"/>
              </a:spcBef>
            </a:pPr>
            <a:r>
              <a:rPr lang="ru-RU" altLang="fr-FR" sz="1400" dirty="0" smtClean="0">
                <a:solidFill>
                  <a:schemeClr val="bg2"/>
                </a:solidFill>
              </a:rPr>
              <a:t>    3</a:t>
            </a:r>
            <a:r>
              <a:rPr lang="en-US" altLang="fr-FR" sz="1400" dirty="0" smtClean="0">
                <a:solidFill>
                  <a:schemeClr val="bg2"/>
                </a:solidFill>
              </a:rPr>
              <a:t>.2 </a:t>
            </a:r>
            <a:r>
              <a:rPr lang="ru-RU" altLang="fr-FR" sz="1400" dirty="0">
                <a:solidFill>
                  <a:schemeClr val="bg2"/>
                </a:solidFill>
              </a:rPr>
              <a:t>Поступление </a:t>
            </a:r>
            <a:r>
              <a:rPr lang="ru-RU" altLang="fr-FR" sz="1400" dirty="0" smtClean="0">
                <a:solidFill>
                  <a:schemeClr val="bg2"/>
                </a:solidFill>
              </a:rPr>
              <a:t>услуг</a:t>
            </a:r>
          </a:p>
          <a:p>
            <a:pPr lvl="1" eaLnBrk="1" hangingPunct="1">
              <a:spcBef>
                <a:spcPct val="50000"/>
              </a:spcBef>
            </a:pPr>
            <a:r>
              <a:rPr lang="ru-RU" altLang="fr-FR" sz="1600" dirty="0" smtClean="0">
                <a:solidFill>
                  <a:srgbClr val="0065BD"/>
                </a:solidFill>
              </a:rPr>
              <a:t>4</a:t>
            </a:r>
            <a:r>
              <a:rPr lang="ru-RU" altLang="fr-FR" sz="1600" dirty="0">
                <a:solidFill>
                  <a:srgbClr val="0065BD"/>
                </a:solidFill>
              </a:rPr>
              <a:t>. </a:t>
            </a:r>
            <a:r>
              <a:rPr lang="ru-RU" altLang="fr-FR" sz="1600" dirty="0" smtClean="0">
                <a:solidFill>
                  <a:srgbClr val="0065BD"/>
                </a:solidFill>
              </a:rPr>
              <a:t>Документооборот</a:t>
            </a:r>
          </a:p>
          <a:p>
            <a:pPr lvl="1" eaLnBrk="1" hangingPunct="1">
              <a:spcBef>
                <a:spcPct val="50000"/>
              </a:spcBef>
            </a:pPr>
            <a:r>
              <a:rPr lang="ru-RU" altLang="fr-FR" sz="1600" dirty="0">
                <a:solidFill>
                  <a:srgbClr val="0065BD"/>
                </a:solidFill>
              </a:rPr>
              <a:t> </a:t>
            </a:r>
            <a:r>
              <a:rPr lang="ru-RU" altLang="fr-FR" sz="1600" dirty="0" smtClean="0">
                <a:solidFill>
                  <a:srgbClr val="0065BD"/>
                </a:solidFill>
              </a:rPr>
              <a:t>   </a:t>
            </a:r>
            <a:r>
              <a:rPr lang="ru-RU" altLang="fr-FR" sz="1400" dirty="0">
                <a:solidFill>
                  <a:schemeClr val="bg2"/>
                </a:solidFill>
              </a:rPr>
              <a:t>4.1 </a:t>
            </a:r>
            <a:r>
              <a:rPr lang="ru-RU" altLang="fr-FR" sz="1400" dirty="0" smtClean="0">
                <a:solidFill>
                  <a:schemeClr val="bg2"/>
                </a:solidFill>
              </a:rPr>
              <a:t>Поступление товара</a:t>
            </a:r>
          </a:p>
          <a:p>
            <a:pPr lvl="1" eaLnBrk="1" hangingPunct="1">
              <a:spcBef>
                <a:spcPct val="50000"/>
              </a:spcBef>
            </a:pPr>
            <a:r>
              <a:rPr lang="ru-RU" altLang="fr-FR" sz="1400" dirty="0" smtClean="0">
                <a:solidFill>
                  <a:schemeClr val="bg2"/>
                </a:solidFill>
              </a:rPr>
              <a:t>     4.2 Поступление услуг</a:t>
            </a:r>
            <a:endParaRPr lang="ru-RU" altLang="fr-FR" sz="1400" dirty="0">
              <a:solidFill>
                <a:schemeClr val="bg2"/>
              </a:solidFill>
            </a:endParaRPr>
          </a:p>
        </p:txBody>
      </p:sp>
      <p:sp>
        <p:nvSpPr>
          <p:cNvPr id="7171" name="Text Box 12"/>
          <p:cNvSpPr txBox="1">
            <a:spLocks noChangeArrowheads="1"/>
          </p:cNvSpPr>
          <p:nvPr/>
        </p:nvSpPr>
        <p:spPr bwMode="auto">
          <a:xfrm>
            <a:off x="1692275" y="206375"/>
            <a:ext cx="67738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spcBef>
                <a:spcPct val="50000"/>
              </a:spcBef>
            </a:pPr>
            <a:r>
              <a:rPr lang="ru-RU" altLang="fr-FR" sz="2400" b="1" dirty="0" smtClean="0">
                <a:solidFill>
                  <a:srgbClr val="0065BD"/>
                </a:solidFill>
              </a:rPr>
              <a:t>Содержание</a:t>
            </a:r>
            <a:endParaRPr lang="fr-FR" altLang="fr-FR" sz="2400" b="1" dirty="0">
              <a:solidFill>
                <a:srgbClr val="0065BD"/>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8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spcBef>
                <a:spcPct val="50000"/>
              </a:spcBef>
            </a:pPr>
            <a:r>
              <a:rPr lang="ru-RU" altLang="fr-FR" sz="1900" b="1" dirty="0">
                <a:solidFill>
                  <a:srgbClr val="0065BD"/>
                </a:solidFill>
              </a:rPr>
              <a:t>4</a:t>
            </a:r>
            <a:r>
              <a:rPr lang="ru-RU" altLang="fr-FR" sz="1900" b="1" dirty="0" smtClean="0">
                <a:solidFill>
                  <a:srgbClr val="0065BD"/>
                </a:solidFill>
              </a:rPr>
              <a:t>. </a:t>
            </a:r>
            <a:r>
              <a:rPr lang="ru-RU" sz="2000" dirty="0">
                <a:solidFill>
                  <a:srgbClr val="0065BD"/>
                </a:solidFill>
              </a:rPr>
              <a:t>Документооборот</a:t>
            </a:r>
            <a:endParaRPr lang="en-US" altLang="fr-FR" sz="2000" dirty="0">
              <a:solidFill>
                <a:srgbClr val="0065BD"/>
              </a:solidFill>
            </a:endParaRPr>
          </a:p>
        </p:txBody>
      </p:sp>
      <p:sp>
        <p:nvSpPr>
          <p:cNvPr id="14339" name="ZoneTexte 3"/>
          <p:cNvSpPr txBox="1">
            <a:spLocks noChangeArrowheads="1"/>
          </p:cNvSpPr>
          <p:nvPr/>
        </p:nvSpPr>
        <p:spPr bwMode="auto">
          <a:xfrm>
            <a:off x="1019717" y="535087"/>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spcBef>
                <a:spcPct val="50000"/>
              </a:spcBef>
            </a:pPr>
            <a:r>
              <a:rPr lang="ru-RU" altLang="fr-FR" sz="1400" dirty="0" smtClean="0">
                <a:solidFill>
                  <a:schemeClr val="bg2"/>
                </a:solidFill>
              </a:rPr>
              <a:t>4.1</a:t>
            </a:r>
            <a:r>
              <a:rPr lang="en-US" altLang="fr-FR" sz="1400" dirty="0" smtClean="0">
                <a:solidFill>
                  <a:schemeClr val="bg2"/>
                </a:solidFill>
              </a:rPr>
              <a:t> </a:t>
            </a:r>
            <a:r>
              <a:rPr lang="ru-RU" altLang="fr-FR" sz="1400" dirty="0" smtClean="0">
                <a:solidFill>
                  <a:schemeClr val="bg2"/>
                </a:solidFill>
              </a:rPr>
              <a:t>Документооборот - поступление товара </a:t>
            </a:r>
            <a:endParaRPr lang="ru-RU" altLang="fr-FR" sz="1400" dirty="0">
              <a:solidFill>
                <a:schemeClr val="bg2"/>
              </a:solidFill>
            </a:endParaRPr>
          </a:p>
        </p:txBody>
      </p:sp>
      <p:sp>
        <p:nvSpPr>
          <p:cNvPr id="11" name="ZoneTexte 20"/>
          <p:cNvSpPr txBox="1"/>
          <p:nvPr/>
        </p:nvSpPr>
        <p:spPr>
          <a:xfrm>
            <a:off x="3438209" y="1056274"/>
            <a:ext cx="1913569" cy="276999"/>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Заявка в САП</a:t>
            </a:r>
            <a:endParaRPr lang="fr-FR" sz="1200" dirty="0">
              <a:solidFill>
                <a:schemeClr val="accent3"/>
              </a:solidFill>
            </a:endParaRPr>
          </a:p>
        </p:txBody>
      </p:sp>
      <p:sp>
        <p:nvSpPr>
          <p:cNvPr id="12" name="ZoneTexte 9"/>
          <p:cNvSpPr txBox="1"/>
          <p:nvPr/>
        </p:nvSpPr>
        <p:spPr>
          <a:xfrm>
            <a:off x="5652120" y="1056274"/>
            <a:ext cx="1905624" cy="276999"/>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200" dirty="0" smtClean="0">
                <a:solidFill>
                  <a:schemeClr val="accent3"/>
                </a:solidFill>
              </a:rPr>
              <a:t>Счет на оплату </a:t>
            </a:r>
            <a:endParaRPr lang="fr-FR" sz="1200" dirty="0">
              <a:solidFill>
                <a:schemeClr val="accent3"/>
              </a:solidFill>
            </a:endParaRPr>
          </a:p>
        </p:txBody>
      </p:sp>
      <p:sp>
        <p:nvSpPr>
          <p:cNvPr id="13" name="ZoneTexte 20"/>
          <p:cNvSpPr txBox="1"/>
          <p:nvPr/>
        </p:nvSpPr>
        <p:spPr>
          <a:xfrm>
            <a:off x="3438209" y="1561692"/>
            <a:ext cx="1913569"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Одобрение заявки в САП </a:t>
            </a:r>
            <a:endParaRPr lang="fr-FR" sz="1200" dirty="0">
              <a:solidFill>
                <a:schemeClr val="accent3"/>
              </a:solidFill>
            </a:endParaRPr>
          </a:p>
        </p:txBody>
      </p:sp>
      <p:sp>
        <p:nvSpPr>
          <p:cNvPr id="14" name="ZoneTexte 18"/>
          <p:cNvSpPr txBox="1"/>
          <p:nvPr/>
        </p:nvSpPr>
        <p:spPr>
          <a:xfrm>
            <a:off x="1230014" y="1040884"/>
            <a:ext cx="1808140" cy="276999"/>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Заявитель</a:t>
            </a:r>
            <a:endParaRPr lang="en-US" sz="1200" dirty="0">
              <a:solidFill>
                <a:schemeClr val="accent3"/>
              </a:solidFill>
            </a:endParaRPr>
          </a:p>
        </p:txBody>
      </p:sp>
      <p:cxnSp>
        <p:nvCxnSpPr>
          <p:cNvPr id="15" name="Connecteur droit avec flèche 14"/>
          <p:cNvCxnSpPr/>
          <p:nvPr/>
        </p:nvCxnSpPr>
        <p:spPr>
          <a:xfrm>
            <a:off x="3038154" y="1191542"/>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4"/>
          <p:cNvCxnSpPr/>
          <p:nvPr/>
        </p:nvCxnSpPr>
        <p:spPr>
          <a:xfrm flipH="1" flipV="1">
            <a:off x="5333740" y="1170506"/>
            <a:ext cx="336418" cy="371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4"/>
          <p:cNvCxnSpPr/>
          <p:nvPr/>
        </p:nvCxnSpPr>
        <p:spPr>
          <a:xfrm>
            <a:off x="4319972" y="1333273"/>
            <a:ext cx="0" cy="2160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20"/>
          <p:cNvSpPr txBox="1"/>
          <p:nvPr/>
        </p:nvSpPr>
        <p:spPr>
          <a:xfrm>
            <a:off x="3438209" y="2251776"/>
            <a:ext cx="1913569" cy="276999"/>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Заказ на закупку в САП</a:t>
            </a:r>
            <a:endParaRPr lang="fr-FR" sz="1200" dirty="0">
              <a:solidFill>
                <a:schemeClr val="accent3"/>
              </a:solidFill>
            </a:endParaRPr>
          </a:p>
        </p:txBody>
      </p:sp>
      <p:cxnSp>
        <p:nvCxnSpPr>
          <p:cNvPr id="21" name="Connecteur droit avec flèche 14"/>
          <p:cNvCxnSpPr/>
          <p:nvPr/>
        </p:nvCxnSpPr>
        <p:spPr>
          <a:xfrm>
            <a:off x="4319972" y="2035752"/>
            <a:ext cx="0" cy="2160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18"/>
          <p:cNvSpPr txBox="1"/>
          <p:nvPr/>
        </p:nvSpPr>
        <p:spPr>
          <a:xfrm>
            <a:off x="1230014" y="2251776"/>
            <a:ext cx="1808140" cy="461665"/>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Специалист по закупкам </a:t>
            </a:r>
            <a:endParaRPr lang="en-US" sz="1200" dirty="0">
              <a:solidFill>
                <a:schemeClr val="accent3"/>
              </a:solidFill>
            </a:endParaRPr>
          </a:p>
        </p:txBody>
      </p:sp>
      <p:cxnSp>
        <p:nvCxnSpPr>
          <p:cNvPr id="23" name="Connecteur droit avec flèche 14"/>
          <p:cNvCxnSpPr/>
          <p:nvPr/>
        </p:nvCxnSpPr>
        <p:spPr>
          <a:xfrm>
            <a:off x="3042794" y="2387044"/>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9"/>
          <p:cNvSpPr txBox="1"/>
          <p:nvPr/>
        </p:nvSpPr>
        <p:spPr>
          <a:xfrm>
            <a:off x="5652121" y="2248544"/>
            <a:ext cx="1905624" cy="276999"/>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200" dirty="0" smtClean="0">
                <a:solidFill>
                  <a:schemeClr val="accent3"/>
                </a:solidFill>
              </a:rPr>
              <a:t>Счет на оплату </a:t>
            </a:r>
            <a:endParaRPr lang="fr-FR" sz="1200" dirty="0">
              <a:solidFill>
                <a:schemeClr val="accent3"/>
              </a:solidFill>
            </a:endParaRPr>
          </a:p>
        </p:txBody>
      </p:sp>
      <p:cxnSp>
        <p:nvCxnSpPr>
          <p:cNvPr id="25" name="Connecteur droit avec flèche 14"/>
          <p:cNvCxnSpPr/>
          <p:nvPr/>
        </p:nvCxnSpPr>
        <p:spPr>
          <a:xfrm flipH="1" flipV="1">
            <a:off x="5351778" y="2383329"/>
            <a:ext cx="336418" cy="371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4"/>
          <p:cNvCxnSpPr/>
          <p:nvPr/>
        </p:nvCxnSpPr>
        <p:spPr>
          <a:xfrm>
            <a:off x="6604931" y="1337269"/>
            <a:ext cx="1" cy="91527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20"/>
          <p:cNvSpPr txBox="1"/>
          <p:nvPr/>
        </p:nvSpPr>
        <p:spPr>
          <a:xfrm>
            <a:off x="3438209" y="2738335"/>
            <a:ext cx="1913569"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Оплата – 100% или частичная предоплата </a:t>
            </a:r>
            <a:endParaRPr lang="fr-FR" sz="1200" dirty="0">
              <a:solidFill>
                <a:schemeClr val="accent3"/>
              </a:solidFill>
            </a:endParaRPr>
          </a:p>
        </p:txBody>
      </p:sp>
      <p:cxnSp>
        <p:nvCxnSpPr>
          <p:cNvPr id="33" name="Connecteur droit avec flèche 14"/>
          <p:cNvCxnSpPr/>
          <p:nvPr/>
        </p:nvCxnSpPr>
        <p:spPr>
          <a:xfrm>
            <a:off x="4319972" y="2525543"/>
            <a:ext cx="0" cy="2160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14"/>
          <p:cNvCxnSpPr/>
          <p:nvPr/>
        </p:nvCxnSpPr>
        <p:spPr>
          <a:xfrm>
            <a:off x="4319972" y="3200000"/>
            <a:ext cx="0" cy="2160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20"/>
          <p:cNvSpPr txBox="1"/>
          <p:nvPr/>
        </p:nvSpPr>
        <p:spPr>
          <a:xfrm>
            <a:off x="3438209" y="3409560"/>
            <a:ext cx="1913569"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Организация транспорта </a:t>
            </a:r>
            <a:endParaRPr lang="fr-FR" sz="1200" dirty="0">
              <a:solidFill>
                <a:schemeClr val="accent3"/>
              </a:solidFill>
            </a:endParaRPr>
          </a:p>
        </p:txBody>
      </p:sp>
      <p:sp>
        <p:nvSpPr>
          <p:cNvPr id="36" name="ZoneTexte 18"/>
          <p:cNvSpPr txBox="1"/>
          <p:nvPr/>
        </p:nvSpPr>
        <p:spPr>
          <a:xfrm>
            <a:off x="1230014" y="3405136"/>
            <a:ext cx="1808140" cy="646331"/>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1- заявитель </a:t>
            </a:r>
          </a:p>
          <a:p>
            <a:pPr algn="ctr"/>
            <a:r>
              <a:rPr lang="ru-RU" sz="1200" dirty="0" smtClean="0">
                <a:solidFill>
                  <a:schemeClr val="accent3"/>
                </a:solidFill>
              </a:rPr>
              <a:t>2- закупщик </a:t>
            </a:r>
          </a:p>
          <a:p>
            <a:pPr algn="ctr"/>
            <a:r>
              <a:rPr lang="ru-RU" sz="1200" dirty="0" smtClean="0">
                <a:solidFill>
                  <a:schemeClr val="accent3"/>
                </a:solidFill>
              </a:rPr>
              <a:t>3 – начальник склада </a:t>
            </a:r>
            <a:endParaRPr lang="en-US" sz="1200" dirty="0">
              <a:solidFill>
                <a:schemeClr val="accent3"/>
              </a:solidFill>
            </a:endParaRPr>
          </a:p>
        </p:txBody>
      </p:sp>
      <p:cxnSp>
        <p:nvCxnSpPr>
          <p:cNvPr id="37" name="Connecteur droit avec flèche 14"/>
          <p:cNvCxnSpPr/>
          <p:nvPr/>
        </p:nvCxnSpPr>
        <p:spPr>
          <a:xfrm>
            <a:off x="3038153" y="3654121"/>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9"/>
          <p:cNvSpPr txBox="1"/>
          <p:nvPr/>
        </p:nvSpPr>
        <p:spPr>
          <a:xfrm>
            <a:off x="5652120" y="3290170"/>
            <a:ext cx="1905624" cy="830997"/>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200" dirty="0" smtClean="0">
                <a:solidFill>
                  <a:schemeClr val="accent3"/>
                </a:solidFill>
              </a:rPr>
              <a:t>Уведомление поставщика о правилах въезда на территорию - пропуск  </a:t>
            </a:r>
            <a:endParaRPr lang="fr-FR" sz="1200" dirty="0">
              <a:solidFill>
                <a:schemeClr val="accent3"/>
              </a:solidFill>
            </a:endParaRPr>
          </a:p>
        </p:txBody>
      </p:sp>
      <p:cxnSp>
        <p:nvCxnSpPr>
          <p:cNvPr id="39" name="Connecteur droit avec flèche 14"/>
          <p:cNvCxnSpPr/>
          <p:nvPr/>
        </p:nvCxnSpPr>
        <p:spPr>
          <a:xfrm flipH="1" flipV="1">
            <a:off x="5351778" y="3650407"/>
            <a:ext cx="336418" cy="371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ZoneTexte 20"/>
          <p:cNvSpPr txBox="1"/>
          <p:nvPr/>
        </p:nvSpPr>
        <p:spPr>
          <a:xfrm>
            <a:off x="3420171" y="4182533"/>
            <a:ext cx="1913569" cy="1200329"/>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Поступление и приемка товара:</a:t>
            </a:r>
          </a:p>
          <a:p>
            <a:pPr algn="ctr"/>
            <a:r>
              <a:rPr lang="ru-RU" sz="1200" dirty="0" smtClean="0">
                <a:solidFill>
                  <a:schemeClr val="accent3"/>
                </a:solidFill>
              </a:rPr>
              <a:t>Все поступления товара оформляются через склад</a:t>
            </a:r>
            <a:r>
              <a:rPr lang="en-US" sz="1200" dirty="0" smtClean="0">
                <a:solidFill>
                  <a:schemeClr val="accent3"/>
                </a:solidFill>
              </a:rPr>
              <a:t>, </a:t>
            </a:r>
            <a:r>
              <a:rPr lang="ru-RU" sz="1200" dirty="0" smtClean="0">
                <a:solidFill>
                  <a:schemeClr val="accent3"/>
                </a:solidFill>
              </a:rPr>
              <a:t>документы хранятся в лотке    </a:t>
            </a:r>
            <a:endParaRPr lang="fr-FR" sz="1200" dirty="0">
              <a:solidFill>
                <a:schemeClr val="accent3"/>
              </a:solidFill>
            </a:endParaRPr>
          </a:p>
        </p:txBody>
      </p:sp>
      <p:cxnSp>
        <p:nvCxnSpPr>
          <p:cNvPr id="41" name="Connecteur droit avec flèche 14"/>
          <p:cNvCxnSpPr/>
          <p:nvPr/>
        </p:nvCxnSpPr>
        <p:spPr>
          <a:xfrm flipH="1">
            <a:off x="4319175" y="3871225"/>
            <a:ext cx="797" cy="31385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18"/>
          <p:cNvSpPr txBox="1"/>
          <p:nvPr/>
        </p:nvSpPr>
        <p:spPr>
          <a:xfrm>
            <a:off x="1198083" y="4274865"/>
            <a:ext cx="1808140" cy="1015663"/>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Поступление:</a:t>
            </a:r>
          </a:p>
          <a:p>
            <a:pPr algn="ctr"/>
            <a:r>
              <a:rPr lang="ru-RU" sz="1200" dirty="0" smtClean="0">
                <a:solidFill>
                  <a:schemeClr val="accent3"/>
                </a:solidFill>
              </a:rPr>
              <a:t>1 - Начальник склада</a:t>
            </a:r>
          </a:p>
          <a:p>
            <a:pPr algn="ctr"/>
            <a:r>
              <a:rPr lang="ru-RU" sz="1200" dirty="0" smtClean="0">
                <a:solidFill>
                  <a:schemeClr val="accent3"/>
                </a:solidFill>
              </a:rPr>
              <a:t>2 - Оператор склада </a:t>
            </a:r>
          </a:p>
          <a:p>
            <a:pPr algn="ctr"/>
            <a:r>
              <a:rPr lang="ru-RU" sz="1200" dirty="0" smtClean="0">
                <a:solidFill>
                  <a:schemeClr val="accent3"/>
                </a:solidFill>
              </a:rPr>
              <a:t>Приемка:</a:t>
            </a:r>
          </a:p>
          <a:p>
            <a:pPr algn="ctr"/>
            <a:r>
              <a:rPr lang="ru-RU" sz="1200" dirty="0" smtClean="0">
                <a:solidFill>
                  <a:schemeClr val="accent3"/>
                </a:solidFill>
              </a:rPr>
              <a:t>Заявитель. </a:t>
            </a:r>
            <a:endParaRPr lang="en-US" sz="1200" dirty="0">
              <a:solidFill>
                <a:schemeClr val="accent3"/>
              </a:solidFill>
            </a:endParaRPr>
          </a:p>
        </p:txBody>
      </p:sp>
      <p:cxnSp>
        <p:nvCxnSpPr>
          <p:cNvPr id="45" name="Connecteur droit avec flèche 14"/>
          <p:cNvCxnSpPr/>
          <p:nvPr/>
        </p:nvCxnSpPr>
        <p:spPr>
          <a:xfrm>
            <a:off x="2995243" y="4749884"/>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9"/>
          <p:cNvSpPr txBox="1"/>
          <p:nvPr/>
        </p:nvSpPr>
        <p:spPr>
          <a:xfrm>
            <a:off x="5670158" y="4334385"/>
            <a:ext cx="1905624" cy="830997"/>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200" dirty="0" smtClean="0">
                <a:solidFill>
                  <a:schemeClr val="accent3"/>
                </a:solidFill>
              </a:rPr>
              <a:t>Отгрузочные документы: накладная</a:t>
            </a:r>
            <a:r>
              <a:rPr lang="en-US" sz="1200" dirty="0" smtClean="0">
                <a:solidFill>
                  <a:schemeClr val="accent3"/>
                </a:solidFill>
              </a:rPr>
              <a:t>, </a:t>
            </a:r>
            <a:r>
              <a:rPr lang="ru-RU" sz="1200" dirty="0" smtClean="0">
                <a:solidFill>
                  <a:schemeClr val="accent3"/>
                </a:solidFill>
              </a:rPr>
              <a:t>счет-фактура</a:t>
            </a:r>
            <a:r>
              <a:rPr lang="en-US" sz="1200" dirty="0" smtClean="0">
                <a:solidFill>
                  <a:schemeClr val="accent3"/>
                </a:solidFill>
              </a:rPr>
              <a:t>, </a:t>
            </a:r>
            <a:r>
              <a:rPr lang="ru-RU" sz="1200" dirty="0" smtClean="0">
                <a:solidFill>
                  <a:schemeClr val="accent3"/>
                </a:solidFill>
              </a:rPr>
              <a:t>УПД</a:t>
            </a:r>
            <a:r>
              <a:rPr lang="en-US" sz="1200" dirty="0" smtClean="0">
                <a:solidFill>
                  <a:schemeClr val="accent3"/>
                </a:solidFill>
              </a:rPr>
              <a:t>, </a:t>
            </a:r>
            <a:r>
              <a:rPr lang="ru-RU" sz="1200" dirty="0" smtClean="0">
                <a:solidFill>
                  <a:schemeClr val="accent3"/>
                </a:solidFill>
              </a:rPr>
              <a:t> счет</a:t>
            </a:r>
          </a:p>
        </p:txBody>
      </p:sp>
      <p:cxnSp>
        <p:nvCxnSpPr>
          <p:cNvPr id="47" name="Connecteur droit avec flèche 14"/>
          <p:cNvCxnSpPr/>
          <p:nvPr/>
        </p:nvCxnSpPr>
        <p:spPr>
          <a:xfrm flipH="1" flipV="1">
            <a:off x="5297495" y="4749884"/>
            <a:ext cx="336418" cy="371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14"/>
          <p:cNvCxnSpPr/>
          <p:nvPr/>
        </p:nvCxnSpPr>
        <p:spPr>
          <a:xfrm>
            <a:off x="4319175" y="5382862"/>
            <a:ext cx="0" cy="24238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ZoneTexte 18"/>
          <p:cNvSpPr txBox="1"/>
          <p:nvPr/>
        </p:nvSpPr>
        <p:spPr>
          <a:xfrm>
            <a:off x="1198083" y="5647285"/>
            <a:ext cx="1808140" cy="276999"/>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1- Бухгалтерия</a:t>
            </a:r>
            <a:endParaRPr lang="en-US" sz="1200" dirty="0">
              <a:solidFill>
                <a:schemeClr val="accent3"/>
              </a:solidFill>
            </a:endParaRPr>
          </a:p>
        </p:txBody>
      </p:sp>
      <p:cxnSp>
        <p:nvCxnSpPr>
          <p:cNvPr id="54" name="Connecteur droit avec flèche 14"/>
          <p:cNvCxnSpPr/>
          <p:nvPr/>
        </p:nvCxnSpPr>
        <p:spPr>
          <a:xfrm>
            <a:off x="2998426" y="5808416"/>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20"/>
          <p:cNvSpPr txBox="1"/>
          <p:nvPr/>
        </p:nvSpPr>
        <p:spPr>
          <a:xfrm>
            <a:off x="3410344" y="5631044"/>
            <a:ext cx="1867264"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Оплата – отсрочка</a:t>
            </a:r>
            <a:endParaRPr lang="en-US" sz="1200" dirty="0" smtClean="0">
              <a:solidFill>
                <a:schemeClr val="accent3"/>
              </a:solidFill>
            </a:endParaRPr>
          </a:p>
          <a:p>
            <a:pPr algn="ctr"/>
            <a:r>
              <a:rPr lang="ru-RU" sz="1200" dirty="0" smtClean="0">
                <a:solidFill>
                  <a:schemeClr val="accent3"/>
                </a:solidFill>
              </a:rPr>
              <a:t>Проверка документов </a:t>
            </a:r>
            <a:endParaRPr lang="fr-FR" sz="1200" dirty="0">
              <a:solidFill>
                <a:schemeClr val="accent3"/>
              </a:solidFill>
            </a:endParaRPr>
          </a:p>
        </p:txBody>
      </p:sp>
    </p:spTree>
    <p:extLst>
      <p:ext uri="{BB962C8B-B14F-4D97-AF65-F5344CB8AC3E}">
        <p14:creationId xmlns:p14="http://schemas.microsoft.com/office/powerpoint/2010/main" val="1833686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88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spcBef>
                <a:spcPct val="50000"/>
              </a:spcBef>
            </a:pPr>
            <a:r>
              <a:rPr lang="ru-RU" altLang="fr-FR" sz="1900" b="1" dirty="0">
                <a:solidFill>
                  <a:srgbClr val="0065BD"/>
                </a:solidFill>
              </a:rPr>
              <a:t>4</a:t>
            </a:r>
            <a:r>
              <a:rPr lang="ru-RU" altLang="fr-FR" sz="1900" b="1" dirty="0" smtClean="0">
                <a:solidFill>
                  <a:srgbClr val="0065BD"/>
                </a:solidFill>
              </a:rPr>
              <a:t>. </a:t>
            </a:r>
            <a:r>
              <a:rPr lang="ru-RU" sz="2000" dirty="0">
                <a:solidFill>
                  <a:srgbClr val="0065BD"/>
                </a:solidFill>
              </a:rPr>
              <a:t>Документооборот</a:t>
            </a:r>
            <a:endParaRPr lang="en-US" altLang="fr-FR" sz="2000" dirty="0">
              <a:solidFill>
                <a:srgbClr val="0065BD"/>
              </a:solidFill>
            </a:endParaRPr>
          </a:p>
        </p:txBody>
      </p:sp>
      <p:sp>
        <p:nvSpPr>
          <p:cNvPr id="14339" name="ZoneTexte 3"/>
          <p:cNvSpPr txBox="1">
            <a:spLocks noChangeArrowheads="1"/>
          </p:cNvSpPr>
          <p:nvPr/>
        </p:nvSpPr>
        <p:spPr bwMode="auto">
          <a:xfrm>
            <a:off x="1019717" y="535087"/>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spcBef>
                <a:spcPct val="50000"/>
              </a:spcBef>
            </a:pPr>
            <a:r>
              <a:rPr lang="ru-RU" altLang="fr-FR" sz="1400" dirty="0" smtClean="0">
                <a:solidFill>
                  <a:schemeClr val="bg2"/>
                </a:solidFill>
              </a:rPr>
              <a:t>4.2</a:t>
            </a:r>
            <a:r>
              <a:rPr lang="en-US" altLang="fr-FR" sz="1400" dirty="0" smtClean="0">
                <a:solidFill>
                  <a:schemeClr val="bg2"/>
                </a:solidFill>
              </a:rPr>
              <a:t> </a:t>
            </a:r>
            <a:r>
              <a:rPr lang="ru-RU" altLang="fr-FR" sz="1400" dirty="0" smtClean="0">
                <a:solidFill>
                  <a:schemeClr val="bg2"/>
                </a:solidFill>
              </a:rPr>
              <a:t>Документооборот - поступление услуг </a:t>
            </a:r>
            <a:endParaRPr lang="ru-RU" altLang="fr-FR" sz="1400" dirty="0">
              <a:solidFill>
                <a:schemeClr val="bg2"/>
              </a:solidFill>
            </a:endParaRPr>
          </a:p>
        </p:txBody>
      </p:sp>
      <p:sp>
        <p:nvSpPr>
          <p:cNvPr id="11" name="ZoneTexte 20"/>
          <p:cNvSpPr txBox="1"/>
          <p:nvPr/>
        </p:nvSpPr>
        <p:spPr>
          <a:xfrm>
            <a:off x="3438209" y="1056274"/>
            <a:ext cx="1913569" cy="276999"/>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Заявка в САП</a:t>
            </a:r>
            <a:endParaRPr lang="fr-FR" sz="1200" dirty="0">
              <a:solidFill>
                <a:schemeClr val="accent3"/>
              </a:solidFill>
            </a:endParaRPr>
          </a:p>
        </p:txBody>
      </p:sp>
      <p:sp>
        <p:nvSpPr>
          <p:cNvPr id="12" name="ZoneTexte 9"/>
          <p:cNvSpPr txBox="1"/>
          <p:nvPr/>
        </p:nvSpPr>
        <p:spPr>
          <a:xfrm>
            <a:off x="5652120" y="1056274"/>
            <a:ext cx="1905624" cy="276999"/>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200" dirty="0" smtClean="0">
                <a:solidFill>
                  <a:schemeClr val="accent3"/>
                </a:solidFill>
              </a:rPr>
              <a:t>Счет на оплату </a:t>
            </a:r>
            <a:endParaRPr lang="fr-FR" sz="1200" dirty="0">
              <a:solidFill>
                <a:schemeClr val="accent3"/>
              </a:solidFill>
            </a:endParaRPr>
          </a:p>
        </p:txBody>
      </p:sp>
      <p:sp>
        <p:nvSpPr>
          <p:cNvPr id="13" name="ZoneTexte 20"/>
          <p:cNvSpPr txBox="1"/>
          <p:nvPr/>
        </p:nvSpPr>
        <p:spPr>
          <a:xfrm>
            <a:off x="3438209" y="1561692"/>
            <a:ext cx="1913569"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Одобрение заявки в САП </a:t>
            </a:r>
            <a:endParaRPr lang="fr-FR" sz="1200" dirty="0">
              <a:solidFill>
                <a:schemeClr val="accent3"/>
              </a:solidFill>
            </a:endParaRPr>
          </a:p>
        </p:txBody>
      </p:sp>
      <p:sp>
        <p:nvSpPr>
          <p:cNvPr id="14" name="ZoneTexte 18"/>
          <p:cNvSpPr txBox="1"/>
          <p:nvPr/>
        </p:nvSpPr>
        <p:spPr>
          <a:xfrm>
            <a:off x="1230014" y="1040884"/>
            <a:ext cx="1808140" cy="276999"/>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Заявитель</a:t>
            </a:r>
            <a:endParaRPr lang="en-US" sz="1200" dirty="0">
              <a:solidFill>
                <a:schemeClr val="accent3"/>
              </a:solidFill>
            </a:endParaRPr>
          </a:p>
        </p:txBody>
      </p:sp>
      <p:cxnSp>
        <p:nvCxnSpPr>
          <p:cNvPr id="15" name="Connecteur droit avec flèche 14"/>
          <p:cNvCxnSpPr/>
          <p:nvPr/>
        </p:nvCxnSpPr>
        <p:spPr>
          <a:xfrm>
            <a:off x="3038154" y="1191542"/>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4"/>
          <p:cNvCxnSpPr/>
          <p:nvPr/>
        </p:nvCxnSpPr>
        <p:spPr>
          <a:xfrm flipH="1" flipV="1">
            <a:off x="5333740" y="1170506"/>
            <a:ext cx="336418" cy="371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4"/>
          <p:cNvCxnSpPr/>
          <p:nvPr/>
        </p:nvCxnSpPr>
        <p:spPr>
          <a:xfrm>
            <a:off x="4319972" y="1333273"/>
            <a:ext cx="0" cy="2160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20"/>
          <p:cNvSpPr txBox="1"/>
          <p:nvPr/>
        </p:nvSpPr>
        <p:spPr>
          <a:xfrm>
            <a:off x="3438209" y="2251776"/>
            <a:ext cx="1913569" cy="276999"/>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Заказ на закупку в САП</a:t>
            </a:r>
            <a:endParaRPr lang="fr-FR" sz="1200" dirty="0">
              <a:solidFill>
                <a:schemeClr val="accent3"/>
              </a:solidFill>
            </a:endParaRPr>
          </a:p>
        </p:txBody>
      </p:sp>
      <p:cxnSp>
        <p:nvCxnSpPr>
          <p:cNvPr id="21" name="Connecteur droit avec flèche 14"/>
          <p:cNvCxnSpPr/>
          <p:nvPr/>
        </p:nvCxnSpPr>
        <p:spPr>
          <a:xfrm>
            <a:off x="4319972" y="2035752"/>
            <a:ext cx="0" cy="2160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18"/>
          <p:cNvSpPr txBox="1"/>
          <p:nvPr/>
        </p:nvSpPr>
        <p:spPr>
          <a:xfrm>
            <a:off x="1230014" y="2251776"/>
            <a:ext cx="1808140" cy="461665"/>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Специалист по закупкам </a:t>
            </a:r>
            <a:endParaRPr lang="en-US" sz="1200" dirty="0">
              <a:solidFill>
                <a:schemeClr val="accent3"/>
              </a:solidFill>
            </a:endParaRPr>
          </a:p>
        </p:txBody>
      </p:sp>
      <p:cxnSp>
        <p:nvCxnSpPr>
          <p:cNvPr id="23" name="Connecteur droit avec flèche 14"/>
          <p:cNvCxnSpPr/>
          <p:nvPr/>
        </p:nvCxnSpPr>
        <p:spPr>
          <a:xfrm>
            <a:off x="3042794" y="2387044"/>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9"/>
          <p:cNvSpPr txBox="1"/>
          <p:nvPr/>
        </p:nvSpPr>
        <p:spPr>
          <a:xfrm>
            <a:off x="5695980" y="2830667"/>
            <a:ext cx="1817904" cy="276999"/>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200" dirty="0" smtClean="0">
                <a:solidFill>
                  <a:schemeClr val="accent3"/>
                </a:solidFill>
              </a:rPr>
              <a:t>Счет на оплату </a:t>
            </a:r>
            <a:endParaRPr lang="fr-FR" sz="1200" dirty="0">
              <a:solidFill>
                <a:schemeClr val="accent3"/>
              </a:solidFill>
            </a:endParaRPr>
          </a:p>
        </p:txBody>
      </p:sp>
      <p:cxnSp>
        <p:nvCxnSpPr>
          <p:cNvPr id="25" name="Connecteur droit avec flèche 14"/>
          <p:cNvCxnSpPr>
            <a:stCxn id="24" idx="1"/>
            <a:endCxn id="32" idx="3"/>
          </p:cNvCxnSpPr>
          <p:nvPr/>
        </p:nvCxnSpPr>
        <p:spPr>
          <a:xfrm flipH="1">
            <a:off x="5351778" y="2969167"/>
            <a:ext cx="344202" cy="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4"/>
          <p:cNvCxnSpPr>
            <a:stCxn id="12" idx="2"/>
            <a:endCxn id="24" idx="0"/>
          </p:cNvCxnSpPr>
          <p:nvPr/>
        </p:nvCxnSpPr>
        <p:spPr>
          <a:xfrm>
            <a:off x="6604932" y="1333273"/>
            <a:ext cx="0" cy="149739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20"/>
          <p:cNvSpPr txBox="1"/>
          <p:nvPr/>
        </p:nvSpPr>
        <p:spPr>
          <a:xfrm>
            <a:off x="3438209" y="2738335"/>
            <a:ext cx="1913569"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Оплата – 100% или частичная предоплата </a:t>
            </a:r>
            <a:endParaRPr lang="fr-FR" sz="1200" dirty="0">
              <a:solidFill>
                <a:schemeClr val="accent3"/>
              </a:solidFill>
            </a:endParaRPr>
          </a:p>
        </p:txBody>
      </p:sp>
      <p:cxnSp>
        <p:nvCxnSpPr>
          <p:cNvPr id="33" name="Connecteur droit avec flèche 14"/>
          <p:cNvCxnSpPr/>
          <p:nvPr/>
        </p:nvCxnSpPr>
        <p:spPr>
          <a:xfrm>
            <a:off x="4319972" y="2525543"/>
            <a:ext cx="0" cy="2160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14"/>
          <p:cNvCxnSpPr/>
          <p:nvPr/>
        </p:nvCxnSpPr>
        <p:spPr>
          <a:xfrm>
            <a:off x="4319972" y="3200000"/>
            <a:ext cx="0" cy="2160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20"/>
          <p:cNvSpPr txBox="1"/>
          <p:nvPr/>
        </p:nvSpPr>
        <p:spPr>
          <a:xfrm>
            <a:off x="3438209" y="3409560"/>
            <a:ext cx="1913569"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Организация работ </a:t>
            </a:r>
          </a:p>
          <a:p>
            <a:pPr algn="ctr"/>
            <a:r>
              <a:rPr lang="ru-RU" sz="1200" dirty="0" smtClean="0">
                <a:solidFill>
                  <a:schemeClr val="accent3"/>
                </a:solidFill>
              </a:rPr>
              <a:t>Оказание услуг</a:t>
            </a:r>
            <a:endParaRPr lang="fr-FR" sz="1200" dirty="0">
              <a:solidFill>
                <a:schemeClr val="accent3"/>
              </a:solidFill>
            </a:endParaRPr>
          </a:p>
        </p:txBody>
      </p:sp>
      <p:sp>
        <p:nvSpPr>
          <p:cNvPr id="36" name="ZoneTexte 18"/>
          <p:cNvSpPr txBox="1"/>
          <p:nvPr/>
        </p:nvSpPr>
        <p:spPr>
          <a:xfrm>
            <a:off x="1198083" y="3535627"/>
            <a:ext cx="1808140" cy="276999"/>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1- заявитель </a:t>
            </a:r>
          </a:p>
        </p:txBody>
      </p:sp>
      <p:cxnSp>
        <p:nvCxnSpPr>
          <p:cNvPr id="37" name="Connecteur droit avec flèche 14"/>
          <p:cNvCxnSpPr/>
          <p:nvPr/>
        </p:nvCxnSpPr>
        <p:spPr>
          <a:xfrm>
            <a:off x="3038153" y="3654121"/>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ZoneTexte 20"/>
          <p:cNvSpPr txBox="1"/>
          <p:nvPr/>
        </p:nvSpPr>
        <p:spPr>
          <a:xfrm>
            <a:off x="3420171" y="4182533"/>
            <a:ext cx="1913569"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Поступление услуг в САП</a:t>
            </a:r>
            <a:endParaRPr lang="fr-FR" sz="1200" dirty="0">
              <a:solidFill>
                <a:schemeClr val="accent3"/>
              </a:solidFill>
            </a:endParaRPr>
          </a:p>
        </p:txBody>
      </p:sp>
      <p:cxnSp>
        <p:nvCxnSpPr>
          <p:cNvPr id="41" name="Connecteur droit avec flèche 14"/>
          <p:cNvCxnSpPr/>
          <p:nvPr/>
        </p:nvCxnSpPr>
        <p:spPr>
          <a:xfrm flipH="1">
            <a:off x="4319175" y="3871225"/>
            <a:ext cx="797" cy="31385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18"/>
          <p:cNvSpPr txBox="1"/>
          <p:nvPr/>
        </p:nvSpPr>
        <p:spPr>
          <a:xfrm>
            <a:off x="1198083" y="4274865"/>
            <a:ext cx="1808140" cy="276999"/>
          </a:xfrm>
          <a:prstGeom prst="rect">
            <a:avLst/>
          </a:prstGeom>
          <a:solidFill>
            <a:srgbClr val="A3EBAA"/>
          </a:solidFill>
          <a:ln>
            <a:solidFill>
              <a:srgbClr val="A3EBAA"/>
            </a:solidFill>
          </a:ln>
        </p:spPr>
        <p:txBody>
          <a:bodyPr wrap="square" rtlCol="0">
            <a:spAutoFit/>
          </a:bodyPr>
          <a:lstStyle/>
          <a:p>
            <a:pPr algn="ctr"/>
            <a:r>
              <a:rPr lang="ru-RU" sz="1200" dirty="0">
                <a:solidFill>
                  <a:schemeClr val="accent3"/>
                </a:solidFill>
              </a:rPr>
              <a:t>1- заявитель </a:t>
            </a:r>
          </a:p>
        </p:txBody>
      </p:sp>
      <p:cxnSp>
        <p:nvCxnSpPr>
          <p:cNvPr id="45" name="Connecteur droit avec flèche 14"/>
          <p:cNvCxnSpPr/>
          <p:nvPr/>
        </p:nvCxnSpPr>
        <p:spPr>
          <a:xfrm>
            <a:off x="3006223" y="4444905"/>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9"/>
          <p:cNvSpPr txBox="1"/>
          <p:nvPr/>
        </p:nvSpPr>
        <p:spPr>
          <a:xfrm>
            <a:off x="5711857" y="3997865"/>
            <a:ext cx="1811596" cy="830997"/>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200" dirty="0" smtClean="0">
                <a:solidFill>
                  <a:schemeClr val="accent3"/>
                </a:solidFill>
              </a:rPr>
              <a:t>Закрывающие документы</a:t>
            </a:r>
            <a:r>
              <a:rPr lang="en-US" sz="1200" dirty="0" smtClean="0">
                <a:solidFill>
                  <a:schemeClr val="accent3"/>
                </a:solidFill>
              </a:rPr>
              <a:t>,</a:t>
            </a:r>
          </a:p>
          <a:p>
            <a:pPr algn="ctr"/>
            <a:r>
              <a:rPr lang="en-US" sz="1200" dirty="0" smtClean="0">
                <a:solidFill>
                  <a:schemeClr val="accent3"/>
                </a:solidFill>
              </a:rPr>
              <a:t>c</a:t>
            </a:r>
            <a:r>
              <a:rPr lang="ru-RU" sz="1200" dirty="0" smtClean="0">
                <a:solidFill>
                  <a:schemeClr val="accent3"/>
                </a:solidFill>
              </a:rPr>
              <a:t>чет </a:t>
            </a:r>
            <a:r>
              <a:rPr lang="ru-RU" sz="1200" dirty="0">
                <a:solidFill>
                  <a:schemeClr val="accent3"/>
                </a:solidFill>
              </a:rPr>
              <a:t>на оплату </a:t>
            </a:r>
            <a:endParaRPr lang="fr-FR" sz="1200" dirty="0">
              <a:solidFill>
                <a:schemeClr val="accent3"/>
              </a:solidFill>
            </a:endParaRPr>
          </a:p>
          <a:p>
            <a:pPr algn="ctr"/>
            <a:endParaRPr lang="ru-RU" sz="1200" dirty="0" smtClean="0">
              <a:solidFill>
                <a:schemeClr val="accent3"/>
              </a:solidFill>
            </a:endParaRPr>
          </a:p>
        </p:txBody>
      </p:sp>
      <p:cxnSp>
        <p:nvCxnSpPr>
          <p:cNvPr id="47" name="Connecteur droit avec flèche 14"/>
          <p:cNvCxnSpPr>
            <a:stCxn id="46" idx="1"/>
            <a:endCxn id="40" idx="3"/>
          </p:cNvCxnSpPr>
          <p:nvPr/>
        </p:nvCxnSpPr>
        <p:spPr>
          <a:xfrm flipH="1">
            <a:off x="5333740" y="4413364"/>
            <a:ext cx="378117" cy="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14"/>
          <p:cNvCxnSpPr/>
          <p:nvPr/>
        </p:nvCxnSpPr>
        <p:spPr>
          <a:xfrm>
            <a:off x="4319175" y="4644198"/>
            <a:ext cx="0" cy="188958"/>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ZoneTexte 18"/>
          <p:cNvSpPr txBox="1"/>
          <p:nvPr/>
        </p:nvSpPr>
        <p:spPr>
          <a:xfrm>
            <a:off x="1210699" y="4955004"/>
            <a:ext cx="1808140" cy="276999"/>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1 - Бухгалтерия</a:t>
            </a:r>
            <a:endParaRPr lang="en-US" sz="1200" dirty="0">
              <a:solidFill>
                <a:schemeClr val="accent3"/>
              </a:solidFill>
            </a:endParaRPr>
          </a:p>
        </p:txBody>
      </p:sp>
      <p:cxnSp>
        <p:nvCxnSpPr>
          <p:cNvPr id="54" name="Connecteur droit avec flèche 14"/>
          <p:cNvCxnSpPr/>
          <p:nvPr/>
        </p:nvCxnSpPr>
        <p:spPr>
          <a:xfrm>
            <a:off x="3006222" y="5073241"/>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20"/>
          <p:cNvSpPr txBox="1"/>
          <p:nvPr/>
        </p:nvSpPr>
        <p:spPr>
          <a:xfrm>
            <a:off x="3408706" y="4849623"/>
            <a:ext cx="1925033" cy="461665"/>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200" dirty="0" smtClean="0">
                <a:solidFill>
                  <a:schemeClr val="accent3"/>
                </a:solidFill>
              </a:rPr>
              <a:t>Оплата – отсрочка</a:t>
            </a:r>
            <a:endParaRPr lang="en-US" sz="1200" dirty="0" smtClean="0">
              <a:solidFill>
                <a:schemeClr val="accent3"/>
              </a:solidFill>
            </a:endParaRPr>
          </a:p>
          <a:p>
            <a:pPr algn="ctr"/>
            <a:r>
              <a:rPr lang="ru-RU" sz="1200" dirty="0" smtClean="0">
                <a:solidFill>
                  <a:schemeClr val="accent3"/>
                </a:solidFill>
              </a:rPr>
              <a:t>Проверка документов </a:t>
            </a:r>
            <a:endParaRPr lang="fr-FR" sz="1200" dirty="0">
              <a:solidFill>
                <a:schemeClr val="accent3"/>
              </a:solidFill>
            </a:endParaRPr>
          </a:p>
        </p:txBody>
      </p:sp>
      <p:sp>
        <p:nvSpPr>
          <p:cNvPr id="42" name="ZoneTexte 18"/>
          <p:cNvSpPr txBox="1"/>
          <p:nvPr/>
        </p:nvSpPr>
        <p:spPr>
          <a:xfrm>
            <a:off x="1230013" y="2807627"/>
            <a:ext cx="1808140" cy="276999"/>
          </a:xfrm>
          <a:prstGeom prst="rect">
            <a:avLst/>
          </a:prstGeom>
          <a:solidFill>
            <a:srgbClr val="A3EBAA"/>
          </a:solidFill>
          <a:ln>
            <a:solidFill>
              <a:srgbClr val="A3EBAA"/>
            </a:solidFill>
          </a:ln>
        </p:spPr>
        <p:txBody>
          <a:bodyPr wrap="square" rtlCol="0">
            <a:spAutoFit/>
          </a:bodyPr>
          <a:lstStyle/>
          <a:p>
            <a:pPr algn="ctr"/>
            <a:r>
              <a:rPr lang="ru-RU" sz="1200" dirty="0" smtClean="0">
                <a:solidFill>
                  <a:schemeClr val="accent3"/>
                </a:solidFill>
              </a:rPr>
              <a:t>1 - Бухгалтерия</a:t>
            </a:r>
            <a:endParaRPr lang="en-US" sz="1200" dirty="0">
              <a:solidFill>
                <a:schemeClr val="accent3"/>
              </a:solidFill>
            </a:endParaRPr>
          </a:p>
        </p:txBody>
      </p:sp>
      <p:cxnSp>
        <p:nvCxnSpPr>
          <p:cNvPr id="44" name="Connecteur droit avec flèche 14"/>
          <p:cNvCxnSpPr/>
          <p:nvPr/>
        </p:nvCxnSpPr>
        <p:spPr>
          <a:xfrm>
            <a:off x="3050147" y="2933309"/>
            <a:ext cx="400055" cy="323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47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2"/>
          <p:cNvSpPr txBox="1">
            <a:spLocks noChangeArrowheads="1"/>
          </p:cNvSpPr>
          <p:nvPr/>
        </p:nvSpPr>
        <p:spPr bwMode="auto">
          <a:xfrm>
            <a:off x="1187624" y="93402"/>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defPPr>
              <a:defRPr lang="fr-FR"/>
            </a:defPPr>
            <a:lvl1pPr eaLnBrk="1" hangingPunct="1">
              <a:spcBef>
                <a:spcPct val="50000"/>
              </a:spcBef>
              <a:defRPr sz="1900" b="1">
                <a:solidFill>
                  <a:srgbClr val="0065BD"/>
                </a:solidFill>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fr-FR" altLang="fr-FR" dirty="0"/>
              <a:t>1 </a:t>
            </a:r>
            <a:r>
              <a:rPr lang="ru-RU" altLang="fr-FR" dirty="0" smtClean="0"/>
              <a:t>Введение</a:t>
            </a:r>
            <a:endParaRPr lang="ru-RU" altLang="fr-FR" dirty="0"/>
          </a:p>
        </p:txBody>
      </p:sp>
      <p:sp>
        <p:nvSpPr>
          <p:cNvPr id="9221" name="ZoneTexte 3"/>
          <p:cNvSpPr txBox="1">
            <a:spLocks noChangeArrowheads="1"/>
          </p:cNvSpPr>
          <p:nvPr/>
        </p:nvSpPr>
        <p:spPr bwMode="auto">
          <a:xfrm>
            <a:off x="1030288" y="525463"/>
            <a:ext cx="4297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spcBef>
                <a:spcPct val="50000"/>
              </a:spcBef>
            </a:pPr>
            <a:r>
              <a:rPr lang="fr-FR" altLang="fr-FR" sz="1400" dirty="0" smtClean="0">
                <a:solidFill>
                  <a:schemeClr val="bg2"/>
                </a:solidFill>
              </a:rPr>
              <a:t>1.1</a:t>
            </a:r>
            <a:r>
              <a:rPr lang="fr-FR" altLang="fr-FR" dirty="0" smtClean="0"/>
              <a:t> </a:t>
            </a:r>
            <a:r>
              <a:rPr lang="ru-RU" altLang="fr-FR" sz="1400" dirty="0">
                <a:solidFill>
                  <a:schemeClr val="bg2"/>
                </a:solidFill>
              </a:rPr>
              <a:t>Блок схема</a:t>
            </a:r>
          </a:p>
          <a:p>
            <a:pPr eaLnBrk="1" hangingPunct="1"/>
            <a:endParaRPr lang="fr-FR" altLang="fr-FR" dirty="0"/>
          </a:p>
        </p:txBody>
      </p:sp>
      <p:grpSp>
        <p:nvGrpSpPr>
          <p:cNvPr id="8" name="Groupe 7"/>
          <p:cNvGrpSpPr/>
          <p:nvPr/>
        </p:nvGrpSpPr>
        <p:grpSpPr>
          <a:xfrm>
            <a:off x="866316" y="1048876"/>
            <a:ext cx="6910040" cy="5165925"/>
            <a:chOff x="2173800" y="2132857"/>
            <a:chExt cx="5285648" cy="2273197"/>
          </a:xfrm>
        </p:grpSpPr>
        <p:grpSp>
          <p:nvGrpSpPr>
            <p:cNvPr id="9" name="Groupe 8"/>
            <p:cNvGrpSpPr/>
            <p:nvPr/>
          </p:nvGrpSpPr>
          <p:grpSpPr>
            <a:xfrm>
              <a:off x="2178796" y="2132857"/>
              <a:ext cx="5280652" cy="2273197"/>
              <a:chOff x="2178796" y="2132857"/>
              <a:chExt cx="5280652" cy="2273197"/>
            </a:xfrm>
          </p:grpSpPr>
          <p:grpSp>
            <p:nvGrpSpPr>
              <p:cNvPr id="11" name="Groupe 10"/>
              <p:cNvGrpSpPr/>
              <p:nvPr/>
            </p:nvGrpSpPr>
            <p:grpSpPr>
              <a:xfrm>
                <a:off x="2178796" y="2132857"/>
                <a:ext cx="3114165" cy="921673"/>
                <a:chOff x="3237021" y="2160554"/>
                <a:chExt cx="3114165" cy="921673"/>
              </a:xfrm>
            </p:grpSpPr>
            <p:sp>
              <p:nvSpPr>
                <p:cNvPr id="21" name="ZoneTexte 20"/>
                <p:cNvSpPr txBox="1"/>
                <p:nvPr/>
              </p:nvSpPr>
              <p:spPr>
                <a:xfrm>
                  <a:off x="3296007" y="2160554"/>
                  <a:ext cx="1493440" cy="160701"/>
                </a:xfrm>
                <a:prstGeom prst="rect">
                  <a:avLst/>
                </a:prstGeom>
                <a:solidFill>
                  <a:schemeClr val="accent1">
                    <a:lumMod val="75000"/>
                  </a:schemeClr>
                </a:solidFill>
                <a:ln>
                  <a:solidFill>
                    <a:schemeClr val="accent1">
                      <a:lumMod val="90000"/>
                    </a:schemeClr>
                  </a:solidFill>
                </a:ln>
              </p:spPr>
              <p:txBody>
                <a:bodyPr wrap="square" rtlCol="0">
                  <a:spAutoFit/>
                </a:bodyPr>
                <a:lstStyle/>
                <a:p>
                  <a:pPr algn="ctr"/>
                  <a:r>
                    <a:rPr lang="ru-RU" sz="1400" dirty="0">
                      <a:solidFill>
                        <a:schemeClr val="accent3"/>
                      </a:solidFill>
                    </a:rPr>
                    <a:t>Потребность</a:t>
                  </a:r>
                  <a:r>
                    <a:rPr lang="ru-RU" sz="1600" dirty="0" smtClean="0">
                      <a:solidFill>
                        <a:schemeClr val="accent3"/>
                      </a:solidFill>
                    </a:rPr>
                    <a:t> </a:t>
                  </a:r>
                  <a:endParaRPr lang="fr-FR" sz="1600" dirty="0">
                    <a:solidFill>
                      <a:schemeClr val="accent3"/>
                    </a:solidFill>
                  </a:endParaRPr>
                </a:p>
              </p:txBody>
            </p:sp>
            <p:sp>
              <p:nvSpPr>
                <p:cNvPr id="22" name="ZoneTexte 21"/>
                <p:cNvSpPr txBox="1"/>
                <p:nvPr/>
              </p:nvSpPr>
              <p:spPr>
                <a:xfrm>
                  <a:off x="4984841" y="2352664"/>
                  <a:ext cx="1366345" cy="230236"/>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400" dirty="0" smtClean="0">
                      <a:solidFill>
                        <a:schemeClr val="accent3"/>
                      </a:solidFill>
                    </a:rPr>
                    <a:t>Планирование </a:t>
                  </a:r>
                  <a:r>
                    <a:rPr lang="en-US" sz="1400" dirty="0" smtClean="0">
                      <a:solidFill>
                        <a:schemeClr val="accent3"/>
                      </a:solidFill>
                    </a:rPr>
                    <a:t>MD04</a:t>
                  </a:r>
                  <a:endParaRPr lang="fr-FR" sz="1400" dirty="0">
                    <a:solidFill>
                      <a:schemeClr val="accent3"/>
                    </a:solidFill>
                  </a:endParaRPr>
                </a:p>
              </p:txBody>
            </p:sp>
            <p:sp>
              <p:nvSpPr>
                <p:cNvPr id="23" name="ZoneTexte 22"/>
                <p:cNvSpPr txBox="1"/>
                <p:nvPr/>
              </p:nvSpPr>
              <p:spPr>
                <a:xfrm>
                  <a:off x="3284564" y="2503502"/>
                  <a:ext cx="1504883" cy="160701"/>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400" dirty="0">
                      <a:solidFill>
                        <a:schemeClr val="accent3"/>
                      </a:solidFill>
                    </a:rPr>
                    <a:t>Заявитель</a:t>
                  </a:r>
                  <a:r>
                    <a:rPr lang="en-US" sz="1600" dirty="0" smtClean="0">
                      <a:solidFill>
                        <a:schemeClr val="accent3"/>
                      </a:solidFill>
                    </a:rPr>
                    <a:t>/</a:t>
                  </a:r>
                  <a:r>
                    <a:rPr lang="ru-RU" sz="1400" dirty="0" smtClean="0">
                      <a:solidFill>
                        <a:schemeClr val="accent3"/>
                      </a:solidFill>
                    </a:rPr>
                    <a:t>Заявка</a:t>
                  </a:r>
                  <a:r>
                    <a:rPr lang="ru-RU" sz="1600" dirty="0" smtClean="0">
                      <a:solidFill>
                        <a:schemeClr val="accent3"/>
                      </a:solidFill>
                    </a:rPr>
                    <a:t> </a:t>
                  </a:r>
                  <a:endParaRPr lang="fr-FR" sz="1600" dirty="0">
                    <a:solidFill>
                      <a:schemeClr val="accent3"/>
                    </a:solidFill>
                  </a:endParaRPr>
                </a:p>
              </p:txBody>
            </p:sp>
            <p:sp>
              <p:nvSpPr>
                <p:cNvPr id="24" name="ZoneTexte 23"/>
                <p:cNvSpPr txBox="1"/>
                <p:nvPr/>
              </p:nvSpPr>
              <p:spPr>
                <a:xfrm>
                  <a:off x="3237021" y="2824904"/>
                  <a:ext cx="1485264" cy="257323"/>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400" dirty="0">
                      <a:solidFill>
                        <a:schemeClr val="accent3"/>
                      </a:solidFill>
                    </a:rPr>
                    <a:t>Создание</a:t>
                  </a:r>
                  <a:r>
                    <a:rPr lang="ru-RU" sz="1600" dirty="0" smtClean="0">
                      <a:solidFill>
                        <a:schemeClr val="accent3"/>
                      </a:solidFill>
                    </a:rPr>
                    <a:t> </a:t>
                  </a:r>
                  <a:r>
                    <a:rPr lang="ru-RU" sz="1400" dirty="0" smtClean="0">
                      <a:solidFill>
                        <a:schemeClr val="accent3"/>
                      </a:solidFill>
                    </a:rPr>
                    <a:t>заявки в </a:t>
                  </a:r>
                  <a:r>
                    <a:rPr lang="ru-RU" sz="1600" dirty="0" smtClean="0">
                      <a:solidFill>
                        <a:schemeClr val="accent3"/>
                      </a:solidFill>
                    </a:rPr>
                    <a:t>САП</a:t>
                  </a:r>
                  <a:endParaRPr lang="fr-FR" sz="1600" dirty="0">
                    <a:solidFill>
                      <a:schemeClr val="accent3"/>
                    </a:solidFill>
                  </a:endParaRPr>
                </a:p>
              </p:txBody>
            </p:sp>
          </p:grpSp>
          <p:cxnSp>
            <p:nvCxnSpPr>
              <p:cNvPr id="12" name="Connecteur en angle 11"/>
              <p:cNvCxnSpPr>
                <a:stCxn id="21" idx="3"/>
                <a:endCxn id="22" idx="0"/>
              </p:cNvCxnSpPr>
              <p:nvPr/>
            </p:nvCxnSpPr>
            <p:spPr>
              <a:xfrm>
                <a:off x="3731222" y="2213208"/>
                <a:ext cx="878566" cy="111759"/>
              </a:xfrm>
              <a:prstGeom prst="bentConnector2">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a:off x="2915587" y="2300810"/>
                <a:ext cx="1832" cy="182247"/>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en angle 13"/>
              <p:cNvCxnSpPr/>
              <p:nvPr/>
            </p:nvCxnSpPr>
            <p:spPr>
              <a:xfrm rot="5400000">
                <a:off x="4164131" y="2095626"/>
                <a:ext cx="953" cy="878567"/>
              </a:xfrm>
              <a:prstGeom prst="bentConnector2">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915587" y="2648894"/>
                <a:ext cx="0" cy="148313"/>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Accolade fermante 16"/>
              <p:cNvSpPr/>
              <p:nvPr/>
            </p:nvSpPr>
            <p:spPr>
              <a:xfrm>
                <a:off x="5629285" y="2183948"/>
                <a:ext cx="252028" cy="1409608"/>
              </a:xfrm>
              <a:prstGeom prst="rightBrace">
                <a:avLst/>
              </a:prstGeom>
              <a:ln>
                <a:solidFill>
                  <a:srgbClr val="A3EBA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8" name="Accolade fermante 17"/>
              <p:cNvSpPr/>
              <p:nvPr/>
            </p:nvSpPr>
            <p:spPr>
              <a:xfrm>
                <a:off x="5601629" y="3822000"/>
                <a:ext cx="279684" cy="584054"/>
              </a:xfrm>
              <a:prstGeom prst="rightBrace">
                <a:avLst/>
              </a:prstGeom>
              <a:ln>
                <a:solidFill>
                  <a:srgbClr val="A3EBA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9" name="ZoneTexte 18"/>
              <p:cNvSpPr txBox="1"/>
              <p:nvPr/>
            </p:nvSpPr>
            <p:spPr>
              <a:xfrm>
                <a:off x="5936258" y="2715376"/>
                <a:ext cx="1411158" cy="325039"/>
              </a:xfrm>
              <a:prstGeom prst="rect">
                <a:avLst/>
              </a:prstGeom>
              <a:solidFill>
                <a:srgbClr val="A3EBAA"/>
              </a:solidFill>
              <a:ln>
                <a:solidFill>
                  <a:srgbClr val="A3EBAA"/>
                </a:solidFill>
              </a:ln>
            </p:spPr>
            <p:txBody>
              <a:bodyPr wrap="square" rtlCol="0">
                <a:spAutoFit/>
              </a:bodyPr>
              <a:lstStyle/>
              <a:p>
                <a:pPr algn="ctr"/>
                <a:r>
                  <a:rPr lang="ru-RU" sz="1400" dirty="0" smtClean="0">
                    <a:solidFill>
                      <a:schemeClr val="accent3"/>
                    </a:solidFill>
                  </a:rPr>
                  <a:t>Создание и отслеживание заявки в САП</a:t>
                </a:r>
                <a:endParaRPr lang="en-US" sz="1400" dirty="0">
                  <a:solidFill>
                    <a:schemeClr val="accent3"/>
                  </a:solidFill>
                </a:endParaRPr>
              </a:p>
            </p:txBody>
          </p:sp>
          <p:sp>
            <p:nvSpPr>
              <p:cNvPr id="20" name="ZoneTexte 19"/>
              <p:cNvSpPr txBox="1"/>
              <p:nvPr/>
            </p:nvSpPr>
            <p:spPr>
              <a:xfrm>
                <a:off x="5881313" y="3956309"/>
                <a:ext cx="1578135" cy="419842"/>
              </a:xfrm>
              <a:prstGeom prst="rect">
                <a:avLst/>
              </a:prstGeom>
              <a:solidFill>
                <a:srgbClr val="A3EBAA"/>
              </a:solidFill>
              <a:ln>
                <a:solidFill>
                  <a:srgbClr val="A3EBAA"/>
                </a:solidFill>
              </a:ln>
            </p:spPr>
            <p:txBody>
              <a:bodyPr wrap="square" rtlCol="0">
                <a:spAutoFit/>
              </a:bodyPr>
              <a:lstStyle/>
              <a:p>
                <a:pPr algn="ctr"/>
                <a:r>
                  <a:rPr lang="ru-RU" sz="1400" dirty="0" smtClean="0">
                    <a:solidFill>
                      <a:schemeClr val="accent3"/>
                    </a:solidFill>
                  </a:rPr>
                  <a:t>Создание заказа на закупку </a:t>
                </a:r>
              </a:p>
              <a:p>
                <a:pPr algn="ctr"/>
                <a:r>
                  <a:rPr lang="ru-RU" sz="1400" dirty="0" smtClean="0">
                    <a:solidFill>
                      <a:schemeClr val="accent3"/>
                    </a:solidFill>
                  </a:rPr>
                  <a:t>Поступление товаров и услуг </a:t>
                </a:r>
                <a:endParaRPr lang="en-US" sz="1400" dirty="0">
                  <a:solidFill>
                    <a:schemeClr val="accent3"/>
                  </a:solidFill>
                </a:endParaRPr>
              </a:p>
            </p:txBody>
          </p:sp>
        </p:grpSp>
        <p:sp>
          <p:nvSpPr>
            <p:cNvPr id="10" name="ZoneTexte 9"/>
            <p:cNvSpPr txBox="1"/>
            <p:nvPr/>
          </p:nvSpPr>
          <p:spPr>
            <a:xfrm>
              <a:off x="2173800" y="3520834"/>
              <a:ext cx="1487239" cy="146092"/>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400" dirty="0">
                  <a:solidFill>
                    <a:schemeClr val="accent3"/>
                  </a:solidFill>
                </a:rPr>
                <a:t>Отчет</a:t>
              </a:r>
              <a:endParaRPr lang="fr-FR" sz="1400" dirty="0">
                <a:solidFill>
                  <a:schemeClr val="accent3"/>
                </a:solidFill>
              </a:endParaRPr>
            </a:p>
          </p:txBody>
        </p:sp>
      </p:grpSp>
      <p:cxnSp>
        <p:nvCxnSpPr>
          <p:cNvPr id="52" name="Connecteur droit avec flèche 14"/>
          <p:cNvCxnSpPr/>
          <p:nvPr/>
        </p:nvCxnSpPr>
        <p:spPr>
          <a:xfrm>
            <a:off x="1847891" y="3125731"/>
            <a:ext cx="0" cy="35158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ZoneTexte 22"/>
          <p:cNvSpPr txBox="1"/>
          <p:nvPr/>
        </p:nvSpPr>
        <p:spPr>
          <a:xfrm>
            <a:off x="838182" y="5691582"/>
            <a:ext cx="1915983" cy="52322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400" dirty="0" smtClean="0">
                <a:solidFill>
                  <a:schemeClr val="accent3"/>
                </a:solidFill>
              </a:rPr>
              <a:t>Поступление </a:t>
            </a:r>
            <a:r>
              <a:rPr lang="ru-RU" sz="1400" dirty="0">
                <a:solidFill>
                  <a:schemeClr val="accent3"/>
                </a:solidFill>
              </a:rPr>
              <a:t>товаров и услуг </a:t>
            </a:r>
            <a:endParaRPr lang="en-US" sz="1400" dirty="0">
              <a:solidFill>
                <a:schemeClr val="accent3"/>
              </a:solidFill>
            </a:endParaRPr>
          </a:p>
        </p:txBody>
      </p:sp>
      <p:sp>
        <p:nvSpPr>
          <p:cNvPr id="73" name="ZoneTexte 22"/>
          <p:cNvSpPr txBox="1"/>
          <p:nvPr/>
        </p:nvSpPr>
        <p:spPr>
          <a:xfrm>
            <a:off x="872718" y="3477313"/>
            <a:ext cx="1899222" cy="338554"/>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400" dirty="0">
                <a:solidFill>
                  <a:schemeClr val="accent3"/>
                </a:solidFill>
              </a:rPr>
              <a:t>Одобрение</a:t>
            </a:r>
            <a:r>
              <a:rPr lang="ru-RU" sz="1600" dirty="0" smtClean="0">
                <a:solidFill>
                  <a:schemeClr val="accent3"/>
                </a:solidFill>
              </a:rPr>
              <a:t> </a:t>
            </a:r>
            <a:r>
              <a:rPr lang="ru-RU" sz="1400" dirty="0" smtClean="0">
                <a:solidFill>
                  <a:schemeClr val="accent3"/>
                </a:solidFill>
              </a:rPr>
              <a:t>заявки</a:t>
            </a:r>
            <a:endParaRPr lang="fr-FR" sz="1600" dirty="0">
              <a:solidFill>
                <a:schemeClr val="accent3"/>
              </a:solidFill>
            </a:endParaRPr>
          </a:p>
        </p:txBody>
      </p:sp>
      <p:sp>
        <p:nvSpPr>
          <p:cNvPr id="75" name="ZoneTexte 21"/>
          <p:cNvSpPr txBox="1"/>
          <p:nvPr/>
        </p:nvSpPr>
        <p:spPr>
          <a:xfrm>
            <a:off x="3112229" y="2467466"/>
            <a:ext cx="1750721" cy="78483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200" dirty="0">
                <a:solidFill>
                  <a:schemeClr val="accent3"/>
                </a:solidFill>
              </a:rPr>
              <a:t>т/а </a:t>
            </a:r>
            <a:endParaRPr lang="ru-RU" sz="1200" dirty="0" smtClean="0">
              <a:solidFill>
                <a:schemeClr val="accent3"/>
              </a:solidFill>
            </a:endParaRPr>
          </a:p>
          <a:p>
            <a:pPr algn="ctr"/>
            <a:r>
              <a:rPr lang="en-US" sz="1100" dirty="0" smtClean="0">
                <a:solidFill>
                  <a:schemeClr val="accent3"/>
                </a:solidFill>
              </a:rPr>
              <a:t>ME51N</a:t>
            </a:r>
            <a:r>
              <a:rPr lang="ru-RU" sz="1100" dirty="0" smtClean="0">
                <a:solidFill>
                  <a:schemeClr val="accent3"/>
                </a:solidFill>
              </a:rPr>
              <a:t> – создание</a:t>
            </a:r>
          </a:p>
          <a:p>
            <a:pPr algn="ctr"/>
            <a:r>
              <a:rPr lang="en-US" sz="1100" dirty="0" smtClean="0">
                <a:solidFill>
                  <a:schemeClr val="accent3"/>
                </a:solidFill>
              </a:rPr>
              <a:t>ME5</a:t>
            </a:r>
            <a:r>
              <a:rPr lang="ru-RU" sz="1100" dirty="0" smtClean="0">
                <a:solidFill>
                  <a:schemeClr val="accent3"/>
                </a:solidFill>
              </a:rPr>
              <a:t>2</a:t>
            </a:r>
            <a:r>
              <a:rPr lang="en-US" sz="1100" dirty="0" smtClean="0">
                <a:solidFill>
                  <a:schemeClr val="accent3"/>
                </a:solidFill>
              </a:rPr>
              <a:t>N</a:t>
            </a:r>
            <a:r>
              <a:rPr lang="ru-RU" sz="1100" dirty="0" smtClean="0">
                <a:solidFill>
                  <a:schemeClr val="accent3"/>
                </a:solidFill>
              </a:rPr>
              <a:t> – изменение</a:t>
            </a:r>
          </a:p>
          <a:p>
            <a:pPr algn="ctr"/>
            <a:r>
              <a:rPr lang="en-US" sz="1100" dirty="0" smtClean="0">
                <a:solidFill>
                  <a:schemeClr val="accent3"/>
                </a:solidFill>
              </a:rPr>
              <a:t>ME5</a:t>
            </a:r>
            <a:r>
              <a:rPr lang="ru-RU" sz="1100" dirty="0" smtClean="0">
                <a:solidFill>
                  <a:schemeClr val="accent3"/>
                </a:solidFill>
              </a:rPr>
              <a:t>3</a:t>
            </a:r>
            <a:r>
              <a:rPr lang="en-US" sz="1100" dirty="0" smtClean="0">
                <a:solidFill>
                  <a:schemeClr val="accent3"/>
                </a:solidFill>
              </a:rPr>
              <a:t>N</a:t>
            </a:r>
            <a:r>
              <a:rPr lang="ru-RU" sz="1100" dirty="0" smtClean="0">
                <a:solidFill>
                  <a:schemeClr val="accent3"/>
                </a:solidFill>
              </a:rPr>
              <a:t>  –просмотр</a:t>
            </a:r>
            <a:endParaRPr lang="fr-FR" sz="1100" dirty="0">
              <a:solidFill>
                <a:schemeClr val="accent3"/>
              </a:solidFill>
            </a:endParaRPr>
          </a:p>
        </p:txBody>
      </p:sp>
      <p:cxnSp>
        <p:nvCxnSpPr>
          <p:cNvPr id="76" name="Connecteur droit avec flèche 14"/>
          <p:cNvCxnSpPr>
            <a:stCxn id="75" idx="1"/>
            <a:endCxn id="24" idx="3"/>
          </p:cNvCxnSpPr>
          <p:nvPr/>
        </p:nvCxnSpPr>
        <p:spPr>
          <a:xfrm flipH="1" flipV="1">
            <a:off x="2814564" y="2851024"/>
            <a:ext cx="297665" cy="8857"/>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14"/>
          <p:cNvCxnSpPr>
            <a:stCxn id="94" idx="1"/>
            <a:endCxn id="73" idx="3"/>
          </p:cNvCxnSpPr>
          <p:nvPr/>
        </p:nvCxnSpPr>
        <p:spPr>
          <a:xfrm flipH="1">
            <a:off x="2771940" y="3640997"/>
            <a:ext cx="340289" cy="5593"/>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ZoneTexte 21"/>
          <p:cNvSpPr txBox="1"/>
          <p:nvPr/>
        </p:nvSpPr>
        <p:spPr>
          <a:xfrm>
            <a:off x="3071666" y="4110807"/>
            <a:ext cx="1745503" cy="26161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1100" dirty="0" smtClean="0">
                <a:solidFill>
                  <a:schemeClr val="accent3"/>
                </a:solidFill>
              </a:rPr>
              <a:t>Z_MM_00_0547</a:t>
            </a:r>
            <a:endParaRPr lang="fr-FR" sz="1100" dirty="0">
              <a:solidFill>
                <a:schemeClr val="accent3"/>
              </a:solidFill>
            </a:endParaRPr>
          </a:p>
        </p:txBody>
      </p:sp>
      <p:sp>
        <p:nvSpPr>
          <p:cNvPr id="94" name="ZoneTexte 21"/>
          <p:cNvSpPr txBox="1"/>
          <p:nvPr/>
        </p:nvSpPr>
        <p:spPr>
          <a:xfrm>
            <a:off x="3112229" y="3340915"/>
            <a:ext cx="1738529" cy="600164"/>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100" dirty="0" smtClean="0">
                <a:solidFill>
                  <a:schemeClr val="accent3"/>
                </a:solidFill>
              </a:rPr>
              <a:t>- </a:t>
            </a:r>
            <a:r>
              <a:rPr lang="en-US" sz="1100" dirty="0" smtClean="0">
                <a:solidFill>
                  <a:schemeClr val="accent3"/>
                </a:solidFill>
              </a:rPr>
              <a:t>e-mail</a:t>
            </a:r>
            <a:r>
              <a:rPr lang="en-US" sz="1100" dirty="0">
                <a:solidFill>
                  <a:schemeClr val="accent3"/>
                </a:solidFill>
              </a:rPr>
              <a:t>, </a:t>
            </a:r>
            <a:endParaRPr lang="ru-RU" sz="1100" dirty="0" smtClean="0">
              <a:solidFill>
                <a:schemeClr val="accent3"/>
              </a:solidFill>
            </a:endParaRPr>
          </a:p>
          <a:p>
            <a:pPr algn="ctr"/>
            <a:r>
              <a:rPr lang="ru-RU" sz="1100" dirty="0" smtClean="0">
                <a:solidFill>
                  <a:schemeClr val="accent3"/>
                </a:solidFill>
              </a:rPr>
              <a:t>- </a:t>
            </a:r>
            <a:r>
              <a:rPr lang="en-US" sz="1100" dirty="0" smtClean="0">
                <a:solidFill>
                  <a:schemeClr val="accent3"/>
                </a:solidFill>
              </a:rPr>
              <a:t>FIORI</a:t>
            </a:r>
            <a:endParaRPr lang="ru-RU" sz="1100" dirty="0" smtClean="0">
              <a:solidFill>
                <a:schemeClr val="accent3"/>
              </a:solidFill>
            </a:endParaRPr>
          </a:p>
          <a:p>
            <a:pPr algn="ctr"/>
            <a:r>
              <a:rPr lang="ru-RU" sz="1100" dirty="0" smtClean="0">
                <a:solidFill>
                  <a:schemeClr val="accent3"/>
                </a:solidFill>
              </a:rPr>
              <a:t>- САП </a:t>
            </a:r>
            <a:r>
              <a:rPr lang="ru-RU" sz="1100" dirty="0">
                <a:solidFill>
                  <a:schemeClr val="accent3"/>
                </a:solidFill>
              </a:rPr>
              <a:t>т/а</a:t>
            </a:r>
            <a:endParaRPr lang="fr-FR" sz="1100" dirty="0">
              <a:solidFill>
                <a:schemeClr val="accent3"/>
              </a:solidFill>
            </a:endParaRPr>
          </a:p>
        </p:txBody>
      </p:sp>
      <p:cxnSp>
        <p:nvCxnSpPr>
          <p:cNvPr id="97" name="Connecteur droit avec flèche 14"/>
          <p:cNvCxnSpPr>
            <a:endCxn id="10" idx="0"/>
          </p:cNvCxnSpPr>
          <p:nvPr/>
        </p:nvCxnSpPr>
        <p:spPr>
          <a:xfrm flipH="1">
            <a:off x="1838466" y="3815867"/>
            <a:ext cx="3127" cy="38723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14"/>
          <p:cNvCxnSpPr/>
          <p:nvPr/>
        </p:nvCxnSpPr>
        <p:spPr>
          <a:xfrm flipH="1" flipV="1">
            <a:off x="2791278" y="4273860"/>
            <a:ext cx="299725" cy="137"/>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4"/>
          <p:cNvCxnSpPr/>
          <p:nvPr/>
        </p:nvCxnSpPr>
        <p:spPr>
          <a:xfrm>
            <a:off x="1851816" y="4945917"/>
            <a:ext cx="0" cy="205618"/>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ZoneTexte 22"/>
          <p:cNvSpPr txBox="1"/>
          <p:nvPr/>
        </p:nvSpPr>
        <p:spPr>
          <a:xfrm>
            <a:off x="872718" y="4638140"/>
            <a:ext cx="1899222" cy="307777"/>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400" dirty="0" smtClean="0">
                <a:solidFill>
                  <a:schemeClr val="accent3"/>
                </a:solidFill>
              </a:rPr>
              <a:t>Создание заказа</a:t>
            </a:r>
            <a:endParaRPr lang="fr-FR" sz="1600" dirty="0">
              <a:solidFill>
                <a:schemeClr val="accent3"/>
              </a:solidFill>
            </a:endParaRPr>
          </a:p>
        </p:txBody>
      </p:sp>
      <p:cxnSp>
        <p:nvCxnSpPr>
          <p:cNvPr id="137" name="Connecteur droit avec flèche 14"/>
          <p:cNvCxnSpPr/>
          <p:nvPr/>
        </p:nvCxnSpPr>
        <p:spPr>
          <a:xfrm>
            <a:off x="1862918" y="4410296"/>
            <a:ext cx="0" cy="24962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ZoneTexte 9"/>
          <p:cNvSpPr txBox="1"/>
          <p:nvPr/>
        </p:nvSpPr>
        <p:spPr>
          <a:xfrm>
            <a:off x="848541" y="5151535"/>
            <a:ext cx="1905624" cy="307777"/>
          </a:xfrm>
          <a:prstGeom prst="rect">
            <a:avLst/>
          </a:prstGeom>
          <a:solidFill>
            <a:schemeClr val="accent2">
              <a:lumMod val="40000"/>
              <a:lumOff val="60000"/>
            </a:schemeClr>
          </a:solidFill>
          <a:ln>
            <a:solidFill>
              <a:schemeClr val="accent2">
                <a:lumMod val="40000"/>
                <a:lumOff val="60000"/>
              </a:schemeClr>
            </a:solidFill>
          </a:ln>
        </p:spPr>
        <p:txBody>
          <a:bodyPr wrap="square" rtlCol="0">
            <a:spAutoFit/>
          </a:bodyPr>
          <a:lstStyle/>
          <a:p>
            <a:pPr algn="ctr"/>
            <a:r>
              <a:rPr lang="ru-RU" sz="1400" dirty="0">
                <a:solidFill>
                  <a:schemeClr val="accent3"/>
                </a:solidFill>
              </a:rPr>
              <a:t>Отчет</a:t>
            </a:r>
            <a:endParaRPr lang="fr-FR" sz="1400" dirty="0">
              <a:solidFill>
                <a:schemeClr val="accent3"/>
              </a:solidFill>
            </a:endParaRPr>
          </a:p>
        </p:txBody>
      </p:sp>
      <p:cxnSp>
        <p:nvCxnSpPr>
          <p:cNvPr id="140" name="Connecteur droit avec flèche 14"/>
          <p:cNvCxnSpPr/>
          <p:nvPr/>
        </p:nvCxnSpPr>
        <p:spPr>
          <a:xfrm>
            <a:off x="1862918" y="5488329"/>
            <a:ext cx="0" cy="205618"/>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necteur droit avec flèche 14"/>
          <p:cNvCxnSpPr/>
          <p:nvPr/>
        </p:nvCxnSpPr>
        <p:spPr>
          <a:xfrm flipH="1" flipV="1">
            <a:off x="2749407" y="5318681"/>
            <a:ext cx="299725" cy="137"/>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2" name="ZoneTexte 21"/>
          <p:cNvSpPr txBox="1"/>
          <p:nvPr/>
        </p:nvSpPr>
        <p:spPr>
          <a:xfrm>
            <a:off x="3049773" y="5197702"/>
            <a:ext cx="1745503" cy="261610"/>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1100" dirty="0" smtClean="0">
                <a:solidFill>
                  <a:schemeClr val="accent3"/>
                </a:solidFill>
              </a:rPr>
              <a:t>Z_MM_00_0547</a:t>
            </a:r>
            <a:endParaRPr lang="fr-FR" sz="1100" dirty="0">
              <a:solidFill>
                <a:schemeClr val="accent3"/>
              </a:solidFill>
            </a:endParaRPr>
          </a:p>
        </p:txBody>
      </p:sp>
      <p:sp>
        <p:nvSpPr>
          <p:cNvPr id="143" name="ZoneTexte 21"/>
          <p:cNvSpPr txBox="1"/>
          <p:nvPr/>
        </p:nvSpPr>
        <p:spPr>
          <a:xfrm>
            <a:off x="3081790" y="4491946"/>
            <a:ext cx="1750721" cy="600164"/>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en-US" sz="1100" dirty="0" smtClean="0">
                <a:solidFill>
                  <a:schemeClr val="accent3"/>
                </a:solidFill>
              </a:rPr>
              <a:t>ME</a:t>
            </a:r>
            <a:r>
              <a:rPr lang="ru-RU" sz="1100" dirty="0" smtClean="0">
                <a:solidFill>
                  <a:schemeClr val="accent3"/>
                </a:solidFill>
              </a:rPr>
              <a:t>21</a:t>
            </a:r>
            <a:r>
              <a:rPr lang="en-US" sz="1100" dirty="0" smtClean="0">
                <a:solidFill>
                  <a:schemeClr val="accent3"/>
                </a:solidFill>
              </a:rPr>
              <a:t>N</a:t>
            </a:r>
            <a:r>
              <a:rPr lang="ru-RU" sz="1100" dirty="0" smtClean="0">
                <a:solidFill>
                  <a:schemeClr val="accent3"/>
                </a:solidFill>
              </a:rPr>
              <a:t> – создание</a:t>
            </a:r>
          </a:p>
          <a:p>
            <a:pPr algn="ctr"/>
            <a:r>
              <a:rPr lang="en-US" sz="1100" dirty="0" smtClean="0">
                <a:solidFill>
                  <a:schemeClr val="accent3"/>
                </a:solidFill>
              </a:rPr>
              <a:t>ME</a:t>
            </a:r>
            <a:r>
              <a:rPr lang="ru-RU" sz="1100" dirty="0" smtClean="0">
                <a:solidFill>
                  <a:schemeClr val="accent3"/>
                </a:solidFill>
              </a:rPr>
              <a:t>22</a:t>
            </a:r>
            <a:r>
              <a:rPr lang="en-US" sz="1100" dirty="0" smtClean="0">
                <a:solidFill>
                  <a:schemeClr val="accent3"/>
                </a:solidFill>
              </a:rPr>
              <a:t>N</a:t>
            </a:r>
            <a:r>
              <a:rPr lang="ru-RU" sz="1100" dirty="0" smtClean="0">
                <a:solidFill>
                  <a:schemeClr val="accent3"/>
                </a:solidFill>
              </a:rPr>
              <a:t> – изменение</a:t>
            </a:r>
          </a:p>
          <a:p>
            <a:pPr algn="ctr"/>
            <a:r>
              <a:rPr lang="en-US" sz="1100" dirty="0" smtClean="0">
                <a:solidFill>
                  <a:schemeClr val="accent3"/>
                </a:solidFill>
              </a:rPr>
              <a:t>ME</a:t>
            </a:r>
            <a:r>
              <a:rPr lang="ru-RU" sz="1100" dirty="0" smtClean="0">
                <a:solidFill>
                  <a:schemeClr val="accent3"/>
                </a:solidFill>
              </a:rPr>
              <a:t>23</a:t>
            </a:r>
            <a:r>
              <a:rPr lang="en-US" sz="1100" dirty="0" smtClean="0">
                <a:solidFill>
                  <a:schemeClr val="accent3"/>
                </a:solidFill>
              </a:rPr>
              <a:t>N</a:t>
            </a:r>
            <a:r>
              <a:rPr lang="ru-RU" sz="1100" dirty="0" smtClean="0">
                <a:solidFill>
                  <a:schemeClr val="accent3"/>
                </a:solidFill>
              </a:rPr>
              <a:t> – просмотр</a:t>
            </a:r>
            <a:endParaRPr lang="fr-FR" sz="1100" dirty="0">
              <a:solidFill>
                <a:schemeClr val="accent3"/>
              </a:solidFill>
            </a:endParaRPr>
          </a:p>
        </p:txBody>
      </p:sp>
      <p:cxnSp>
        <p:nvCxnSpPr>
          <p:cNvPr id="144" name="Connecteur droit avec flèche 14"/>
          <p:cNvCxnSpPr/>
          <p:nvPr/>
        </p:nvCxnSpPr>
        <p:spPr>
          <a:xfrm flipH="1" flipV="1">
            <a:off x="2776210" y="4777175"/>
            <a:ext cx="299725" cy="137"/>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ZoneTexte 21"/>
          <p:cNvSpPr txBox="1"/>
          <p:nvPr/>
        </p:nvSpPr>
        <p:spPr>
          <a:xfrm>
            <a:off x="3049773" y="5642977"/>
            <a:ext cx="1745503" cy="938719"/>
          </a:xfrm>
          <a:prstGeom prst="rect">
            <a:avLst/>
          </a:prstGeom>
          <a:solidFill>
            <a:schemeClr val="accent1">
              <a:lumMod val="75000"/>
            </a:schemeClr>
          </a:solidFill>
          <a:ln>
            <a:solidFill>
              <a:schemeClr val="accent1">
                <a:lumMod val="75000"/>
              </a:schemeClr>
            </a:solidFill>
          </a:ln>
        </p:spPr>
        <p:txBody>
          <a:bodyPr wrap="square" rtlCol="0">
            <a:spAutoFit/>
          </a:bodyPr>
          <a:lstStyle/>
          <a:p>
            <a:pPr algn="ctr"/>
            <a:r>
              <a:rPr lang="ru-RU" sz="1100" dirty="0" smtClean="0">
                <a:solidFill>
                  <a:schemeClr val="accent3"/>
                </a:solidFill>
              </a:rPr>
              <a:t>САП</a:t>
            </a:r>
          </a:p>
          <a:p>
            <a:pPr algn="ctr"/>
            <a:r>
              <a:rPr lang="en-US" sz="1100" dirty="0" smtClean="0">
                <a:solidFill>
                  <a:schemeClr val="accent3"/>
                </a:solidFill>
              </a:rPr>
              <a:t>MIGO</a:t>
            </a:r>
          </a:p>
          <a:p>
            <a:pPr algn="ctr"/>
            <a:r>
              <a:rPr lang="ru-RU" sz="1100" dirty="0" smtClean="0">
                <a:solidFill>
                  <a:schemeClr val="accent3"/>
                </a:solidFill>
              </a:rPr>
              <a:t>т/а </a:t>
            </a:r>
            <a:r>
              <a:rPr lang="en-US" sz="1100" dirty="0" smtClean="0">
                <a:solidFill>
                  <a:schemeClr val="accent3"/>
                </a:solidFill>
              </a:rPr>
              <a:t>ME54N</a:t>
            </a:r>
            <a:r>
              <a:rPr lang="ru-RU" sz="1100" dirty="0" smtClean="0">
                <a:solidFill>
                  <a:schemeClr val="accent3"/>
                </a:solidFill>
              </a:rPr>
              <a:t> – товары </a:t>
            </a:r>
            <a:endParaRPr lang="en-US" sz="1100" dirty="0" smtClean="0">
              <a:solidFill>
                <a:schemeClr val="accent3"/>
              </a:solidFill>
            </a:endParaRPr>
          </a:p>
          <a:p>
            <a:pPr algn="ctr"/>
            <a:r>
              <a:rPr lang="ru-RU" sz="1100" dirty="0" smtClean="0">
                <a:solidFill>
                  <a:schemeClr val="accent3"/>
                </a:solidFill>
              </a:rPr>
              <a:t>т/а </a:t>
            </a:r>
            <a:r>
              <a:rPr lang="en-US" sz="1100" dirty="0">
                <a:solidFill>
                  <a:schemeClr val="accent3"/>
                </a:solidFill>
              </a:rPr>
              <a:t>ML81N </a:t>
            </a:r>
            <a:r>
              <a:rPr lang="ru-RU" sz="1100" dirty="0" smtClean="0">
                <a:solidFill>
                  <a:schemeClr val="accent3"/>
                </a:solidFill>
              </a:rPr>
              <a:t>- услуги</a:t>
            </a:r>
            <a:endParaRPr lang="en-US" sz="1100" dirty="0" smtClean="0">
              <a:solidFill>
                <a:schemeClr val="accent3"/>
              </a:solidFill>
            </a:endParaRPr>
          </a:p>
          <a:p>
            <a:pPr algn="ctr"/>
            <a:endParaRPr lang="fr-FR" sz="1100" dirty="0">
              <a:solidFill>
                <a:schemeClr val="accent3"/>
              </a:solidFill>
            </a:endParaRPr>
          </a:p>
        </p:txBody>
      </p:sp>
      <p:cxnSp>
        <p:nvCxnSpPr>
          <p:cNvPr id="146" name="Connecteur droit avec flèche 14"/>
          <p:cNvCxnSpPr/>
          <p:nvPr/>
        </p:nvCxnSpPr>
        <p:spPr>
          <a:xfrm flipH="1" flipV="1">
            <a:off x="2731567" y="5953192"/>
            <a:ext cx="299725" cy="137"/>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61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
          <p:cNvSpPr txBox="1">
            <a:spLocks noChangeArrowheads="1"/>
          </p:cNvSpPr>
          <p:nvPr/>
        </p:nvSpPr>
        <p:spPr bwMode="auto">
          <a:xfrm>
            <a:off x="1008063" y="152400"/>
            <a:ext cx="6773862" cy="35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fr-FR" altLang="fr-FR" sz="1800" dirty="0">
                <a:solidFill>
                  <a:srgbClr val="0065BD"/>
                </a:solidFill>
              </a:rPr>
              <a:t>1. </a:t>
            </a:r>
            <a:r>
              <a:rPr lang="ru-RU" altLang="fr-FR" sz="1800" dirty="0" smtClean="0">
                <a:solidFill>
                  <a:srgbClr val="0065BD"/>
                </a:solidFill>
              </a:rPr>
              <a:t>Введение</a:t>
            </a:r>
            <a:endParaRPr lang="fr-FR" altLang="fr-FR" sz="1800" b="1" dirty="0">
              <a:solidFill>
                <a:srgbClr val="0065BD"/>
              </a:solidFill>
            </a:endParaRPr>
          </a:p>
        </p:txBody>
      </p:sp>
      <p:sp>
        <p:nvSpPr>
          <p:cNvPr id="12291" name="ZoneTexte 3"/>
          <p:cNvSpPr txBox="1">
            <a:spLocks noChangeArrowheads="1"/>
          </p:cNvSpPr>
          <p:nvPr/>
        </p:nvSpPr>
        <p:spPr bwMode="auto">
          <a:xfrm>
            <a:off x="1026546" y="525463"/>
            <a:ext cx="429736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endParaRPr lang="ru-RU" altLang="fr-FR" sz="1200" dirty="0" smtClean="0">
              <a:solidFill>
                <a:srgbClr val="0065BD"/>
              </a:solidFill>
            </a:endParaRPr>
          </a:p>
          <a:p>
            <a:pPr lvl="1" eaLnBrk="1" hangingPunct="1"/>
            <a:r>
              <a:rPr lang="fr-FR" altLang="fr-FR" sz="1400" dirty="0">
                <a:solidFill>
                  <a:schemeClr val="bg2"/>
                </a:solidFill>
              </a:rPr>
              <a:t>1.2</a:t>
            </a:r>
            <a:r>
              <a:rPr lang="fr-FR" altLang="fr-FR" sz="1600" dirty="0" smtClean="0">
                <a:solidFill>
                  <a:schemeClr val="bg2"/>
                </a:solidFill>
              </a:rPr>
              <a:t> </a:t>
            </a:r>
            <a:r>
              <a:rPr lang="ru-RU" altLang="fr-FR" sz="1400" dirty="0">
                <a:solidFill>
                  <a:schemeClr val="bg2"/>
                </a:solidFill>
              </a:rPr>
              <a:t>Список транзакций </a:t>
            </a:r>
            <a:endParaRPr lang="en-US" altLang="fr-FR" sz="1400" dirty="0">
              <a:solidFill>
                <a:schemeClr val="bg2"/>
              </a:solidFill>
            </a:endParaRPr>
          </a:p>
          <a:p>
            <a:pPr eaLnBrk="1" hangingPunct="1"/>
            <a:endParaRPr lang="fr-FR" altLang="fr-FR" dirty="0"/>
          </a:p>
        </p:txBody>
      </p:sp>
      <p:sp>
        <p:nvSpPr>
          <p:cNvPr id="12292" name="Rectangle 1"/>
          <p:cNvSpPr>
            <a:spLocks noChangeArrowheads="1"/>
          </p:cNvSpPr>
          <p:nvPr/>
        </p:nvSpPr>
        <p:spPr bwMode="auto">
          <a:xfrm>
            <a:off x="1016523" y="1141016"/>
            <a:ext cx="6984776" cy="69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spcBef>
                <a:spcPct val="50000"/>
              </a:spcBef>
            </a:pPr>
            <a:r>
              <a:rPr lang="ru-RU" altLang="fr-FR" sz="1400" b="1" dirty="0">
                <a:solidFill>
                  <a:srgbClr val="0070C0"/>
                </a:solidFill>
                <a:ea typeface="Verdana" panose="020B0604030504040204" pitchFamily="34" charset="0"/>
                <a:cs typeface="Verdana" panose="020B0604030504040204" pitchFamily="34" charset="0"/>
              </a:rPr>
              <a:t>Заявка</a:t>
            </a:r>
            <a:r>
              <a:rPr lang="ru-RU" altLang="fr-FR" sz="1400" dirty="0" smtClean="0">
                <a:solidFill>
                  <a:schemeClr val="bg2"/>
                </a:solidFill>
              </a:rPr>
              <a:t> </a:t>
            </a:r>
          </a:p>
          <a:p>
            <a:pPr lvl="1" eaLnBrk="1" hangingPunct="1">
              <a:spcBef>
                <a:spcPct val="50000"/>
              </a:spcBef>
            </a:pPr>
            <a:r>
              <a:rPr lang="ru-RU" altLang="fr-FR" sz="1400" b="1" dirty="0">
                <a:solidFill>
                  <a:srgbClr val="0070C0"/>
                </a:solidFill>
                <a:ea typeface="Verdana" panose="020B0604030504040204" pitchFamily="34" charset="0"/>
                <a:cs typeface="Verdana" panose="020B0604030504040204" pitchFamily="34" charset="0"/>
              </a:rPr>
              <a:t>ME51N – создание</a:t>
            </a:r>
          </a:p>
          <a:p>
            <a:pPr lvl="1" eaLnBrk="1" hangingPunct="1">
              <a:spcBef>
                <a:spcPct val="50000"/>
              </a:spcBef>
            </a:pPr>
            <a:r>
              <a:rPr lang="ru-RU" altLang="fr-FR" sz="1400" b="1" dirty="0">
                <a:solidFill>
                  <a:srgbClr val="0070C0"/>
                </a:solidFill>
                <a:ea typeface="Verdana" panose="020B0604030504040204" pitchFamily="34" charset="0"/>
                <a:cs typeface="Verdana" panose="020B0604030504040204" pitchFamily="34" charset="0"/>
              </a:rPr>
              <a:t>ME52N – изменение</a:t>
            </a:r>
          </a:p>
          <a:p>
            <a:pPr lvl="1" eaLnBrk="1" hangingPunct="1">
              <a:spcBef>
                <a:spcPct val="50000"/>
              </a:spcBef>
            </a:pPr>
            <a:r>
              <a:rPr lang="ru-RU" altLang="fr-FR" sz="1400" b="1" dirty="0">
                <a:solidFill>
                  <a:srgbClr val="0070C0"/>
                </a:solidFill>
                <a:ea typeface="Verdana" panose="020B0604030504040204" pitchFamily="34" charset="0"/>
                <a:cs typeface="Verdana" panose="020B0604030504040204" pitchFamily="34" charset="0"/>
              </a:rPr>
              <a:t>ME53N – просмотр</a:t>
            </a:r>
          </a:p>
          <a:p>
            <a:pPr lvl="1" eaLnBrk="1" hangingPunct="1">
              <a:spcBef>
                <a:spcPct val="50000"/>
              </a:spcBef>
            </a:pPr>
            <a:r>
              <a:rPr lang="en-US" altLang="fr-FR" sz="1400" b="1" dirty="0">
                <a:solidFill>
                  <a:srgbClr val="0070C0"/>
                </a:solidFill>
                <a:ea typeface="Verdana" panose="020B0604030504040204" pitchFamily="34" charset="0"/>
                <a:cs typeface="Verdana" panose="020B0604030504040204" pitchFamily="34" charset="0"/>
              </a:rPr>
              <a:t>Z_MM_00_0547</a:t>
            </a:r>
            <a:r>
              <a:rPr lang="ru-RU" altLang="fr-FR" sz="1400" b="1" dirty="0">
                <a:solidFill>
                  <a:srgbClr val="0070C0"/>
                </a:solidFill>
                <a:ea typeface="Verdana" panose="020B0604030504040204" pitchFamily="34" charset="0"/>
                <a:cs typeface="Verdana" panose="020B0604030504040204" pitchFamily="34" charset="0"/>
              </a:rPr>
              <a:t> отчет от заявки до </a:t>
            </a:r>
            <a:r>
              <a:rPr lang="ru-RU" altLang="fr-FR" sz="1400" b="1" dirty="0" smtClean="0">
                <a:solidFill>
                  <a:srgbClr val="0070C0"/>
                </a:solidFill>
                <a:ea typeface="Verdana" panose="020B0604030504040204" pitchFamily="34" charset="0"/>
                <a:cs typeface="Verdana" panose="020B0604030504040204" pitchFamily="34" charset="0"/>
              </a:rPr>
              <a:t>поступления </a:t>
            </a:r>
            <a:r>
              <a:rPr lang="ru-RU" altLang="fr-FR" sz="1400" b="1" dirty="0">
                <a:solidFill>
                  <a:srgbClr val="0070C0"/>
                </a:solidFill>
                <a:ea typeface="Verdana" panose="020B0604030504040204" pitchFamily="34" charset="0"/>
                <a:cs typeface="Verdana" panose="020B0604030504040204" pitchFamily="34" charset="0"/>
              </a:rPr>
              <a:t>товара </a:t>
            </a:r>
          </a:p>
          <a:p>
            <a:pPr lvl="1" eaLnBrk="1" hangingPunct="1">
              <a:spcBef>
                <a:spcPct val="50000"/>
              </a:spcBef>
            </a:pPr>
            <a:r>
              <a:rPr lang="ru-RU" altLang="fr-FR" sz="1400" b="1" dirty="0">
                <a:solidFill>
                  <a:srgbClr val="0070C0"/>
                </a:solidFill>
                <a:ea typeface="Verdana" panose="020B0604030504040204" pitchFamily="34" charset="0"/>
                <a:cs typeface="Verdana" panose="020B0604030504040204" pitchFamily="34" charset="0"/>
              </a:rPr>
              <a:t>Список поставщиков</a:t>
            </a:r>
          </a:p>
          <a:p>
            <a:pPr lvl="1" eaLnBrk="1" hangingPunct="1">
              <a:spcBef>
                <a:spcPct val="50000"/>
              </a:spcBef>
            </a:pPr>
            <a:r>
              <a:rPr lang="en-US" altLang="fr-FR" sz="1400" b="1" dirty="0">
                <a:solidFill>
                  <a:srgbClr val="0070C0"/>
                </a:solidFill>
                <a:ea typeface="Verdana" panose="020B0604030504040204" pitchFamily="34" charset="0"/>
                <a:cs typeface="Verdana" panose="020B0604030504040204" pitchFamily="34" charset="0"/>
              </a:rPr>
              <a:t>MKVZ</a:t>
            </a:r>
          </a:p>
          <a:p>
            <a:pPr lvl="1" eaLnBrk="1" hangingPunct="1">
              <a:spcBef>
                <a:spcPct val="50000"/>
              </a:spcBef>
            </a:pPr>
            <a:r>
              <a:rPr lang="ru-RU" altLang="fr-FR" sz="1400" b="1" dirty="0">
                <a:solidFill>
                  <a:srgbClr val="0070C0"/>
                </a:solidFill>
                <a:ea typeface="Verdana" panose="020B0604030504040204" pitchFamily="34" charset="0"/>
                <a:cs typeface="Verdana" panose="020B0604030504040204" pitchFamily="34" charset="0"/>
              </a:rPr>
              <a:t>Одобрение заявок </a:t>
            </a:r>
          </a:p>
          <a:p>
            <a:pPr lvl="1" eaLnBrk="1" hangingPunct="1">
              <a:spcBef>
                <a:spcPct val="50000"/>
              </a:spcBef>
            </a:pPr>
            <a:r>
              <a:rPr lang="en-US" altLang="fr-FR" sz="1400" b="1" dirty="0">
                <a:solidFill>
                  <a:srgbClr val="0070C0"/>
                </a:solidFill>
                <a:ea typeface="Verdana" panose="020B0604030504040204" pitchFamily="34" charset="0"/>
                <a:cs typeface="Verdana" panose="020B0604030504040204" pitchFamily="34" charset="0"/>
              </a:rPr>
              <a:t>ME54N</a:t>
            </a:r>
            <a:endParaRPr lang="ru-RU" altLang="fr-FR" sz="1400" b="1" dirty="0">
              <a:solidFill>
                <a:srgbClr val="0070C0"/>
              </a:solidFill>
              <a:ea typeface="Verdana" panose="020B0604030504040204" pitchFamily="34" charset="0"/>
              <a:cs typeface="Verdana" panose="020B0604030504040204" pitchFamily="34" charset="0"/>
            </a:endParaRPr>
          </a:p>
          <a:p>
            <a:pPr lvl="1" eaLnBrk="1" hangingPunct="1">
              <a:spcBef>
                <a:spcPct val="50000"/>
              </a:spcBef>
            </a:pPr>
            <a:r>
              <a:rPr lang="en-US" altLang="fr-FR" sz="1400" b="1" dirty="0">
                <a:solidFill>
                  <a:srgbClr val="0070C0"/>
                </a:solidFill>
                <a:ea typeface="Verdana" panose="020B0604030504040204" pitchFamily="34" charset="0"/>
                <a:cs typeface="Verdana" panose="020B0604030504040204" pitchFamily="34" charset="0"/>
              </a:rPr>
              <a:t>e-mail </a:t>
            </a:r>
          </a:p>
          <a:p>
            <a:pPr lvl="1" eaLnBrk="1" hangingPunct="1">
              <a:spcBef>
                <a:spcPct val="50000"/>
              </a:spcBef>
            </a:pPr>
            <a:r>
              <a:rPr lang="en-US" altLang="fr-FR" sz="1400" b="1" dirty="0" smtClean="0">
                <a:solidFill>
                  <a:srgbClr val="0070C0"/>
                </a:solidFill>
                <a:ea typeface="Verdana" panose="020B0604030504040204" pitchFamily="34" charset="0"/>
                <a:cs typeface="Verdana" panose="020B0604030504040204" pitchFamily="34" charset="0"/>
              </a:rPr>
              <a:t>FIORI</a:t>
            </a:r>
            <a:endParaRPr lang="ru-RU" altLang="fr-FR" sz="1400" b="1" dirty="0" smtClean="0">
              <a:solidFill>
                <a:srgbClr val="0070C0"/>
              </a:solidFill>
              <a:ea typeface="Verdana" panose="020B0604030504040204" pitchFamily="34" charset="0"/>
              <a:cs typeface="Verdana" panose="020B0604030504040204" pitchFamily="34" charset="0"/>
            </a:endParaRPr>
          </a:p>
          <a:p>
            <a:pPr lvl="1" eaLnBrk="1" hangingPunct="1">
              <a:spcBef>
                <a:spcPct val="50000"/>
              </a:spcBef>
            </a:pPr>
            <a:r>
              <a:rPr lang="en-US" altLang="fr-FR" sz="1400" b="1" dirty="0" smtClean="0">
                <a:solidFill>
                  <a:srgbClr val="0070C0"/>
                </a:solidFill>
                <a:ea typeface="Verdana" panose="020B0604030504040204" pitchFamily="34" charset="0"/>
                <a:cs typeface="Verdana" panose="020B0604030504040204" pitchFamily="34" charset="0"/>
              </a:rPr>
              <a:t>MIGO</a:t>
            </a:r>
          </a:p>
          <a:p>
            <a:pPr lvl="1" eaLnBrk="1" hangingPunct="1">
              <a:spcBef>
                <a:spcPct val="50000"/>
              </a:spcBef>
            </a:pPr>
            <a:r>
              <a:rPr lang="ru-RU" altLang="fr-FR" sz="1400" b="1" dirty="0" smtClean="0">
                <a:solidFill>
                  <a:srgbClr val="0070C0"/>
                </a:solidFill>
                <a:ea typeface="Verdana" panose="020B0604030504040204" pitchFamily="34" charset="0"/>
                <a:cs typeface="Verdana" panose="020B0604030504040204" pitchFamily="34" charset="0"/>
              </a:rPr>
              <a:t>т</a:t>
            </a:r>
            <a:r>
              <a:rPr lang="en-US" altLang="fr-FR" sz="1400" b="1" dirty="0" smtClean="0">
                <a:solidFill>
                  <a:srgbClr val="0070C0"/>
                </a:solidFill>
                <a:ea typeface="Verdana" panose="020B0604030504040204" pitchFamily="34" charset="0"/>
                <a:cs typeface="Verdana" panose="020B0604030504040204" pitchFamily="34" charset="0"/>
              </a:rPr>
              <a:t>/</a:t>
            </a:r>
            <a:r>
              <a:rPr lang="ru-RU" altLang="fr-FR" sz="1400" b="1" dirty="0" smtClean="0">
                <a:solidFill>
                  <a:srgbClr val="0070C0"/>
                </a:solidFill>
                <a:ea typeface="Verdana" panose="020B0604030504040204" pitchFamily="34" charset="0"/>
                <a:cs typeface="Verdana" panose="020B0604030504040204" pitchFamily="34" charset="0"/>
              </a:rPr>
              <a:t>а - </a:t>
            </a:r>
            <a:r>
              <a:rPr lang="en-US" altLang="fr-FR" sz="1400" b="1" dirty="0" smtClean="0">
                <a:solidFill>
                  <a:srgbClr val="0070C0"/>
                </a:solidFill>
                <a:ea typeface="Verdana" panose="020B0604030504040204" pitchFamily="34" charset="0"/>
                <a:cs typeface="Verdana" panose="020B0604030504040204" pitchFamily="34" charset="0"/>
              </a:rPr>
              <a:t>ME54N</a:t>
            </a:r>
            <a:r>
              <a:rPr lang="ru-RU" altLang="fr-FR" sz="1400" b="1" dirty="0" smtClean="0">
                <a:solidFill>
                  <a:srgbClr val="0070C0"/>
                </a:solidFill>
                <a:ea typeface="Verdana" panose="020B0604030504040204" pitchFamily="34" charset="0"/>
                <a:cs typeface="Verdana" panose="020B0604030504040204" pitchFamily="34" charset="0"/>
              </a:rPr>
              <a:t> товары</a:t>
            </a:r>
            <a:endParaRPr lang="en-US" altLang="fr-FR" sz="1400" b="1" dirty="0" smtClean="0">
              <a:solidFill>
                <a:srgbClr val="0070C0"/>
              </a:solidFill>
              <a:ea typeface="Verdana" panose="020B0604030504040204" pitchFamily="34" charset="0"/>
              <a:cs typeface="Verdana" panose="020B0604030504040204" pitchFamily="34" charset="0"/>
            </a:endParaRPr>
          </a:p>
          <a:p>
            <a:pPr lvl="1" eaLnBrk="1" hangingPunct="1">
              <a:spcBef>
                <a:spcPct val="50000"/>
              </a:spcBef>
            </a:pPr>
            <a:r>
              <a:rPr lang="ru-RU" altLang="fr-FR" sz="1400" b="1" dirty="0" smtClean="0">
                <a:solidFill>
                  <a:srgbClr val="0070C0"/>
                </a:solidFill>
                <a:ea typeface="Verdana" panose="020B0604030504040204" pitchFamily="34" charset="0"/>
                <a:cs typeface="Verdana" panose="020B0604030504040204" pitchFamily="34" charset="0"/>
              </a:rPr>
              <a:t>т</a:t>
            </a:r>
            <a:r>
              <a:rPr lang="en-US" altLang="fr-FR" sz="1400" b="1" dirty="0" smtClean="0">
                <a:solidFill>
                  <a:srgbClr val="0070C0"/>
                </a:solidFill>
                <a:ea typeface="Verdana" panose="020B0604030504040204" pitchFamily="34" charset="0"/>
                <a:cs typeface="Verdana" panose="020B0604030504040204" pitchFamily="34" charset="0"/>
              </a:rPr>
              <a:t>/</a:t>
            </a:r>
            <a:r>
              <a:rPr lang="ru-RU" altLang="fr-FR" sz="1400" b="1" dirty="0" smtClean="0">
                <a:solidFill>
                  <a:srgbClr val="0070C0"/>
                </a:solidFill>
                <a:ea typeface="Verdana" panose="020B0604030504040204" pitchFamily="34" charset="0"/>
                <a:cs typeface="Verdana" panose="020B0604030504040204" pitchFamily="34" charset="0"/>
              </a:rPr>
              <a:t>а - </a:t>
            </a:r>
            <a:r>
              <a:rPr lang="en-US" altLang="fr-FR" sz="1400" b="1" dirty="0" smtClean="0">
                <a:solidFill>
                  <a:srgbClr val="0070C0"/>
                </a:solidFill>
                <a:ea typeface="Verdana" panose="020B0604030504040204" pitchFamily="34" charset="0"/>
                <a:cs typeface="Verdana" panose="020B0604030504040204" pitchFamily="34" charset="0"/>
              </a:rPr>
              <a:t>ML81N</a:t>
            </a:r>
            <a:r>
              <a:rPr lang="ru-RU" altLang="fr-FR" sz="1400" b="1" dirty="0" smtClean="0">
                <a:solidFill>
                  <a:srgbClr val="0070C0"/>
                </a:solidFill>
                <a:ea typeface="Verdana" panose="020B0604030504040204" pitchFamily="34" charset="0"/>
                <a:cs typeface="Verdana" panose="020B0604030504040204" pitchFamily="34" charset="0"/>
              </a:rPr>
              <a:t> услуги</a:t>
            </a:r>
            <a:endParaRPr lang="en-US" altLang="fr-FR" sz="1400" b="1" dirty="0" smtClean="0">
              <a:solidFill>
                <a:srgbClr val="0070C0"/>
              </a:solidFill>
              <a:ea typeface="Verdana" panose="020B0604030504040204" pitchFamily="34" charset="0"/>
              <a:cs typeface="Verdana" panose="020B0604030504040204" pitchFamily="34" charset="0"/>
            </a:endParaRPr>
          </a:p>
          <a:p>
            <a:pPr lvl="1" eaLnBrk="1" hangingPunct="1">
              <a:spcBef>
                <a:spcPct val="50000"/>
              </a:spcBef>
            </a:pPr>
            <a:endParaRPr lang="en-US" altLang="fr-FR" sz="1400" b="1" dirty="0">
              <a:solidFill>
                <a:srgbClr val="0070C0"/>
              </a:solidFill>
              <a:ea typeface="Verdana" panose="020B0604030504040204" pitchFamily="34" charset="0"/>
              <a:cs typeface="Verdana" panose="020B0604030504040204" pitchFamily="34" charset="0"/>
            </a:endParaRPr>
          </a:p>
          <a:p>
            <a:pPr lvl="1" eaLnBrk="1" hangingPunct="1">
              <a:spcBef>
                <a:spcPct val="50000"/>
              </a:spcBef>
            </a:pPr>
            <a:r>
              <a:rPr lang="en-US" sz="1400" dirty="0">
                <a:solidFill>
                  <a:schemeClr val="accent3"/>
                </a:solidFill>
              </a:rPr>
              <a:t>MIGO</a:t>
            </a:r>
          </a:p>
          <a:p>
            <a:pPr lvl="1" eaLnBrk="1" hangingPunct="1">
              <a:spcBef>
                <a:spcPct val="50000"/>
              </a:spcBef>
            </a:pPr>
            <a:endParaRPr lang="ru-RU" altLang="fr-FR" sz="1400" dirty="0" smtClean="0">
              <a:solidFill>
                <a:schemeClr val="bg2"/>
              </a:solidFill>
            </a:endParaRPr>
          </a:p>
          <a:p>
            <a:pPr lvl="1" eaLnBrk="1" hangingPunct="1">
              <a:spcBef>
                <a:spcPct val="50000"/>
              </a:spcBef>
            </a:pPr>
            <a:endParaRPr lang="ru-RU" altLang="fr-FR" sz="1400" dirty="0">
              <a:solidFill>
                <a:schemeClr val="bg2"/>
              </a:solidFill>
            </a:endParaRPr>
          </a:p>
          <a:p>
            <a:pPr lvl="1" eaLnBrk="1" hangingPunct="1">
              <a:spcBef>
                <a:spcPct val="50000"/>
              </a:spcBef>
            </a:pPr>
            <a:endParaRPr lang="ru-RU" altLang="fr-FR" sz="1400" dirty="0" smtClean="0">
              <a:solidFill>
                <a:schemeClr val="bg2"/>
              </a:solidFill>
            </a:endParaRPr>
          </a:p>
          <a:p>
            <a:pPr>
              <a:spcBef>
                <a:spcPct val="50000"/>
              </a:spcBef>
            </a:pPr>
            <a:endParaRPr lang="en-US" altLang="fr-FR" sz="1400" b="1" dirty="0">
              <a:solidFill>
                <a:srgbClr val="0070C0"/>
              </a:solidFill>
              <a:ea typeface="Verdana" panose="020B0604030504040204" pitchFamily="34" charset="0"/>
              <a:cs typeface="Verdana" panose="020B0604030504040204" pitchFamily="34" charset="0"/>
            </a:endParaRPr>
          </a:p>
          <a:p>
            <a:pPr>
              <a:spcBef>
                <a:spcPct val="50000"/>
              </a:spcBef>
            </a:pPr>
            <a:endParaRPr lang="en-US" altLang="fr-FR" sz="1000" b="1" dirty="0" smtClean="0">
              <a:solidFill>
                <a:srgbClr val="0070C0"/>
              </a:solidFill>
              <a:ea typeface="Verdana" panose="020B0604030504040204" pitchFamily="34" charset="0"/>
              <a:cs typeface="Verdana" panose="020B0604030504040204" pitchFamily="34" charset="0"/>
            </a:endParaRPr>
          </a:p>
          <a:p>
            <a:pPr>
              <a:spcBef>
                <a:spcPct val="50000"/>
              </a:spcBef>
            </a:pPr>
            <a:endParaRPr lang="en-US" altLang="fr-FR" sz="1200" b="1" dirty="0">
              <a:solidFill>
                <a:srgbClr val="0070C0"/>
              </a:solidFill>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1.3 Виды заявок </a:t>
            </a:r>
          </a:p>
        </p:txBody>
      </p:sp>
      <p:sp>
        <p:nvSpPr>
          <p:cNvPr id="12292" name="Rectangle 1"/>
          <p:cNvSpPr>
            <a:spLocks noChangeArrowheads="1"/>
          </p:cNvSpPr>
          <p:nvPr/>
        </p:nvSpPr>
        <p:spPr bwMode="auto">
          <a:xfrm>
            <a:off x="1151620" y="1376772"/>
            <a:ext cx="7092788" cy="343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marL="342900" indent="-342900">
              <a:spcBef>
                <a:spcPct val="50000"/>
              </a:spcBef>
              <a:buFontTx/>
              <a:buAutoNum type="arabicPeriod"/>
            </a:pPr>
            <a:r>
              <a:rPr lang="en-US" altLang="fr-FR" sz="1400" b="1" dirty="0">
                <a:solidFill>
                  <a:srgbClr val="0070C0"/>
                </a:solidFill>
                <a:ea typeface="Verdana" panose="020B0604030504040204" pitchFamily="34" charset="0"/>
                <a:cs typeface="Verdana" panose="020B0604030504040204" pitchFamily="34" charset="0"/>
              </a:rPr>
              <a:t>C</a:t>
            </a:r>
            <a:r>
              <a:rPr lang="en-US" altLang="fr-FR" sz="1400" b="1" dirty="0" smtClean="0">
                <a:solidFill>
                  <a:srgbClr val="0070C0"/>
                </a:solidFill>
                <a:ea typeface="Verdana" panose="020B0604030504040204" pitchFamily="34" charset="0"/>
                <a:cs typeface="Verdana" panose="020B0604030504040204" pitchFamily="34" charset="0"/>
              </a:rPr>
              <a:t>onsumables (</a:t>
            </a:r>
            <a:r>
              <a:rPr lang="ru-RU" altLang="fr-FR" sz="1400" b="1" dirty="0" smtClean="0">
                <a:solidFill>
                  <a:srgbClr val="0070C0"/>
                </a:solidFill>
                <a:ea typeface="Verdana" panose="020B0604030504040204" pitchFamily="34" charset="0"/>
                <a:cs typeface="Verdana" panose="020B0604030504040204" pitchFamily="34" charset="0"/>
              </a:rPr>
              <a:t>расходные материалы)</a:t>
            </a:r>
            <a:r>
              <a:rPr lang="en-US" altLang="fr-FR" sz="1400" b="1" dirty="0" smtClean="0">
                <a:solidFill>
                  <a:srgbClr val="0070C0"/>
                </a:solidFill>
                <a:ea typeface="Verdana" panose="020B0604030504040204" pitchFamily="34" charset="0"/>
                <a:cs typeface="Verdana" panose="020B0604030504040204" pitchFamily="34" charset="0"/>
              </a:rPr>
              <a:t>, </a:t>
            </a:r>
            <a:r>
              <a:rPr lang="ru-RU" altLang="fr-FR" sz="1400" b="1" dirty="0" smtClean="0">
                <a:solidFill>
                  <a:srgbClr val="0070C0"/>
                </a:solidFill>
                <a:ea typeface="Verdana" panose="020B0604030504040204" pitchFamily="34" charset="0"/>
                <a:cs typeface="Verdana" panose="020B0604030504040204" pitchFamily="34" charset="0"/>
              </a:rPr>
              <a:t>тип материала </a:t>
            </a:r>
            <a:r>
              <a:rPr lang="en-US" altLang="fr-FR" sz="1400" b="1" dirty="0">
                <a:solidFill>
                  <a:srgbClr val="0070C0"/>
                </a:solidFill>
                <a:ea typeface="Verdana" panose="020B0604030504040204" pitchFamily="34" charset="0"/>
                <a:cs typeface="Verdana" panose="020B0604030504040204" pitchFamily="34" charset="0"/>
              </a:rPr>
              <a:t>ZHIB </a:t>
            </a:r>
            <a:r>
              <a:rPr lang="ru-RU" altLang="fr-FR" sz="1400" b="1" dirty="0" smtClean="0">
                <a:solidFill>
                  <a:srgbClr val="0070C0"/>
                </a:solidFill>
                <a:ea typeface="Verdana" panose="020B0604030504040204" pitchFamily="34" charset="0"/>
                <a:cs typeface="Verdana" panose="020B0604030504040204" pitchFamily="34" charset="0"/>
              </a:rPr>
              <a:t>– запасные части</a:t>
            </a:r>
            <a:r>
              <a:rPr lang="en-US" altLang="fr-FR" sz="1400" b="1" dirty="0" smtClean="0">
                <a:solidFill>
                  <a:srgbClr val="0070C0"/>
                </a:solidFill>
                <a:ea typeface="Verdana" panose="020B0604030504040204" pitchFamily="34" charset="0"/>
                <a:cs typeface="Verdana" panose="020B0604030504040204" pitchFamily="34" charset="0"/>
              </a:rPr>
              <a:t> </a:t>
            </a:r>
            <a:r>
              <a:rPr lang="ru-RU" altLang="fr-FR" sz="1400" b="1" dirty="0" smtClean="0">
                <a:solidFill>
                  <a:srgbClr val="0070C0"/>
                </a:solidFill>
                <a:ea typeface="Verdana" panose="020B0604030504040204" pitchFamily="34" charset="0"/>
                <a:cs typeface="Verdana" panose="020B0604030504040204" pitchFamily="34" charset="0"/>
              </a:rPr>
              <a:t>отслеживаются по количеству на складе и по стоимости</a:t>
            </a:r>
            <a:r>
              <a:rPr lang="en-US" altLang="fr-FR" sz="1400" b="1" dirty="0" smtClean="0">
                <a:solidFill>
                  <a:srgbClr val="0070C0"/>
                </a:solidFill>
                <a:ea typeface="Verdana" panose="020B0604030504040204" pitchFamily="34" charset="0"/>
                <a:cs typeface="Verdana" panose="020B0604030504040204" pitchFamily="34" charset="0"/>
              </a:rPr>
              <a:t>, </a:t>
            </a:r>
            <a:r>
              <a:rPr lang="ru-RU" altLang="fr-FR" sz="1400" b="1" dirty="0">
                <a:solidFill>
                  <a:srgbClr val="0070C0"/>
                </a:solidFill>
                <a:ea typeface="Verdana" panose="020B0604030504040204" pitchFamily="34" charset="0"/>
                <a:cs typeface="Verdana" panose="020B0604030504040204" pitchFamily="34" charset="0"/>
              </a:rPr>
              <a:t>продуктовая иерархия «06</a:t>
            </a:r>
            <a:r>
              <a:rPr lang="ru-RU" altLang="fr-FR" sz="1400" b="1" dirty="0" smtClean="0">
                <a:solidFill>
                  <a:srgbClr val="0070C0"/>
                </a:solidFill>
                <a:ea typeface="Verdana" panose="020B0604030504040204" pitchFamily="34" charset="0"/>
                <a:cs typeface="Verdana" panose="020B0604030504040204" pitchFamily="34" charset="0"/>
              </a:rPr>
              <a:t>»</a:t>
            </a:r>
            <a:r>
              <a:rPr lang="en-US" altLang="fr-FR" sz="1400" b="1" dirty="0" smtClean="0">
                <a:solidFill>
                  <a:srgbClr val="0070C0"/>
                </a:solidFill>
                <a:ea typeface="Verdana" panose="020B0604030504040204" pitchFamily="34" charset="0"/>
                <a:cs typeface="Verdana" panose="020B0604030504040204" pitchFamily="34" charset="0"/>
              </a:rPr>
              <a:t> </a:t>
            </a:r>
            <a:r>
              <a:rPr lang="ru-RU" altLang="fr-FR" sz="1400" b="1" dirty="0" smtClean="0">
                <a:solidFill>
                  <a:srgbClr val="0070C0"/>
                </a:solidFill>
                <a:ea typeface="Verdana" panose="020B0604030504040204" pitchFamily="34" charset="0"/>
                <a:cs typeface="Verdana" panose="020B0604030504040204" pitchFamily="34" charset="0"/>
              </a:rPr>
              <a:t>создаются автоматически в САП на основание </a:t>
            </a:r>
            <a:r>
              <a:rPr lang="en-US" altLang="fr-FR" sz="1400" b="1" dirty="0" smtClean="0">
                <a:solidFill>
                  <a:srgbClr val="0070C0"/>
                </a:solidFill>
                <a:ea typeface="Verdana" panose="020B0604030504040204" pitchFamily="34" charset="0"/>
                <a:cs typeface="Verdana" panose="020B0604030504040204" pitchFamily="34" charset="0"/>
              </a:rPr>
              <a:t>Work order</a:t>
            </a:r>
            <a:endParaRPr lang="ru-RU" altLang="fr-FR" sz="1400" b="1" dirty="0">
              <a:solidFill>
                <a:srgbClr val="0070C0"/>
              </a:solidFill>
              <a:ea typeface="Verdana" panose="020B0604030504040204" pitchFamily="34" charset="0"/>
              <a:cs typeface="Verdana" panose="020B0604030504040204" pitchFamily="34" charset="0"/>
            </a:endParaRPr>
          </a:p>
          <a:p>
            <a:pPr marL="342900" indent="-342900">
              <a:spcBef>
                <a:spcPct val="50000"/>
              </a:spcBef>
              <a:buAutoNum type="arabicPeriod"/>
            </a:pPr>
            <a:r>
              <a:rPr lang="ru-RU" altLang="fr-FR" sz="1400" b="1" dirty="0" smtClean="0">
                <a:solidFill>
                  <a:srgbClr val="0070C0"/>
                </a:solidFill>
                <a:ea typeface="Verdana" panose="020B0604030504040204" pitchFamily="34" charset="0"/>
                <a:cs typeface="Verdana" panose="020B0604030504040204" pitchFamily="34" charset="0"/>
              </a:rPr>
              <a:t>Нематериальные заявки на закупку для всех видов товаров и услуг, которые не учитываются на складе по количеству</a:t>
            </a:r>
            <a:r>
              <a:rPr lang="en-US" altLang="fr-FR" sz="1400" b="1" dirty="0" smtClean="0">
                <a:solidFill>
                  <a:srgbClr val="0070C0"/>
                </a:solidFill>
                <a:ea typeface="Verdana" panose="020B0604030504040204" pitchFamily="34" charset="0"/>
                <a:cs typeface="Verdana" panose="020B0604030504040204" pitchFamily="34" charset="0"/>
              </a:rPr>
              <a:t>. </a:t>
            </a:r>
            <a:r>
              <a:rPr lang="ru-RU" altLang="fr-FR" sz="1400" b="1" dirty="0" smtClean="0">
                <a:solidFill>
                  <a:srgbClr val="0070C0"/>
                </a:solidFill>
                <a:ea typeface="Verdana" panose="020B0604030504040204" pitchFamily="34" charset="0"/>
                <a:cs typeface="Verdana" panose="020B0604030504040204" pitchFamily="34" charset="0"/>
              </a:rPr>
              <a:t>Данный вид заявок создаются в ручную; </a:t>
            </a:r>
          </a:p>
          <a:p>
            <a:pPr>
              <a:spcBef>
                <a:spcPct val="50000"/>
              </a:spcBef>
            </a:pPr>
            <a:r>
              <a:rPr lang="en-US" altLang="fr-FR" sz="1400" b="1" dirty="0" smtClean="0">
                <a:solidFill>
                  <a:srgbClr val="0070C0"/>
                </a:solidFill>
                <a:ea typeface="Verdana" panose="020B0604030504040204" pitchFamily="34" charset="0"/>
                <a:cs typeface="Verdana" panose="020B0604030504040204" pitchFamily="34" charset="0"/>
              </a:rPr>
              <a:t>K </a:t>
            </a:r>
            <a:r>
              <a:rPr lang="en-US" altLang="fr-FR" sz="1400" b="1" dirty="0">
                <a:solidFill>
                  <a:srgbClr val="0070C0"/>
                </a:solidFill>
                <a:ea typeface="Verdana" panose="020B0604030504040204" pitchFamily="34" charset="0"/>
                <a:cs typeface="Verdana" panose="020B0604030504040204" pitchFamily="34" charset="0"/>
              </a:rPr>
              <a:t>for Cost </a:t>
            </a:r>
            <a:r>
              <a:rPr lang="en-US" altLang="fr-FR" sz="1400" b="1" dirty="0" smtClean="0">
                <a:solidFill>
                  <a:srgbClr val="0070C0"/>
                </a:solidFill>
                <a:ea typeface="Verdana" panose="020B0604030504040204" pitchFamily="34" charset="0"/>
                <a:cs typeface="Verdana" panose="020B0604030504040204" pitchFamily="34" charset="0"/>
              </a:rPr>
              <a:t>Center</a:t>
            </a:r>
            <a:endParaRPr lang="ru-RU" altLang="fr-FR" sz="1400" b="1" dirty="0" smtClean="0">
              <a:solidFill>
                <a:srgbClr val="0070C0"/>
              </a:solidFill>
              <a:ea typeface="Verdana" panose="020B0604030504040204" pitchFamily="34" charset="0"/>
              <a:cs typeface="Verdana" panose="020B0604030504040204" pitchFamily="34" charset="0"/>
            </a:endParaRPr>
          </a:p>
          <a:p>
            <a:pPr>
              <a:spcBef>
                <a:spcPct val="50000"/>
              </a:spcBef>
            </a:pPr>
            <a:r>
              <a:rPr lang="en-US" altLang="fr-FR" sz="1400" b="1" dirty="0" smtClean="0">
                <a:solidFill>
                  <a:srgbClr val="0070C0"/>
                </a:solidFill>
                <a:ea typeface="Verdana" panose="020B0604030504040204" pitchFamily="34" charset="0"/>
                <a:cs typeface="Verdana" panose="020B0604030504040204" pitchFamily="34" charset="0"/>
              </a:rPr>
              <a:t>F </a:t>
            </a:r>
            <a:r>
              <a:rPr lang="en-US" altLang="fr-FR" sz="1400" b="1" dirty="0">
                <a:solidFill>
                  <a:srgbClr val="0070C0"/>
                </a:solidFill>
                <a:ea typeface="Verdana" panose="020B0604030504040204" pitchFamily="34" charset="0"/>
                <a:cs typeface="Verdana" panose="020B0604030504040204" pitchFamily="34" charset="0"/>
              </a:rPr>
              <a:t>for Order (like investment order</a:t>
            </a:r>
            <a:r>
              <a:rPr lang="en-US" altLang="fr-FR" sz="1400" b="1" dirty="0" smtClean="0">
                <a:solidFill>
                  <a:srgbClr val="0070C0"/>
                </a:solidFill>
                <a:ea typeface="Verdana" panose="020B0604030504040204" pitchFamily="34" charset="0"/>
                <a:cs typeface="Verdana" panose="020B0604030504040204" pitchFamily="34" charset="0"/>
              </a:rPr>
              <a:t>)</a:t>
            </a:r>
            <a:endParaRPr lang="ru-RU" altLang="fr-FR" sz="1400" b="1" dirty="0" smtClean="0">
              <a:solidFill>
                <a:srgbClr val="0070C0"/>
              </a:solidFill>
              <a:ea typeface="Verdana" panose="020B0604030504040204" pitchFamily="34" charset="0"/>
              <a:cs typeface="Verdana" panose="020B0604030504040204" pitchFamily="34" charset="0"/>
            </a:endParaRPr>
          </a:p>
          <a:p>
            <a:pPr>
              <a:spcBef>
                <a:spcPct val="50000"/>
              </a:spcBef>
            </a:pPr>
            <a:r>
              <a:rPr lang="en-US" altLang="fr-FR" sz="1400" b="1" dirty="0" smtClean="0">
                <a:solidFill>
                  <a:srgbClr val="0070C0"/>
                </a:solidFill>
                <a:ea typeface="Verdana" panose="020B0604030504040204" pitchFamily="34" charset="0"/>
                <a:cs typeface="Verdana" panose="020B0604030504040204" pitchFamily="34" charset="0"/>
              </a:rPr>
              <a:t>P project -</a:t>
            </a:r>
            <a:r>
              <a:rPr lang="ru-RU" altLang="fr-FR" sz="1400" b="1" dirty="0" smtClean="0">
                <a:solidFill>
                  <a:srgbClr val="0070C0"/>
                </a:solidFill>
                <a:ea typeface="Verdana" panose="020B0604030504040204" pitchFamily="34" charset="0"/>
                <a:cs typeface="Verdana" panose="020B0604030504040204" pitchFamily="34" charset="0"/>
              </a:rPr>
              <a:t> проект</a:t>
            </a:r>
            <a:endParaRPr lang="en-US" altLang="fr-FR" sz="1400" b="1" dirty="0">
              <a:solidFill>
                <a:srgbClr val="0070C0"/>
              </a:solidFill>
              <a:ea typeface="Verdana" panose="020B0604030504040204" pitchFamily="34" charset="0"/>
              <a:cs typeface="Verdana" panose="020B0604030504040204" pitchFamily="34" charset="0"/>
            </a:endParaRPr>
          </a:p>
          <a:p>
            <a:pPr marL="342900" indent="-342900">
              <a:spcBef>
                <a:spcPct val="50000"/>
              </a:spcBef>
              <a:buAutoNum type="arabicPeriod"/>
            </a:pPr>
            <a:endParaRPr lang="ru-RU" altLang="fr-FR" sz="1400" b="1" dirty="0" smtClean="0">
              <a:solidFill>
                <a:srgbClr val="0070C0"/>
              </a:solidFill>
              <a:ea typeface="Verdana" panose="020B0604030504040204" pitchFamily="34" charset="0"/>
              <a:cs typeface="Verdana" panose="020B0604030504040204" pitchFamily="34" charset="0"/>
            </a:endParaRPr>
          </a:p>
          <a:p>
            <a:pPr>
              <a:spcBef>
                <a:spcPct val="50000"/>
              </a:spcBef>
            </a:pPr>
            <a:endParaRPr lang="en-US" altLang="fr-FR" sz="1400" b="1" dirty="0" smtClean="0">
              <a:solidFill>
                <a:srgbClr val="0070C0"/>
              </a:solidFill>
              <a:ea typeface="Verdana" panose="020B0604030504040204" pitchFamily="34" charset="0"/>
              <a:cs typeface="Verdana" panose="020B0604030504040204" pitchFamily="34" charset="0"/>
            </a:endParaRPr>
          </a:p>
          <a:p>
            <a:pPr lvl="1" indent="0">
              <a:spcBef>
                <a:spcPct val="50000"/>
              </a:spcBef>
            </a:pPr>
            <a:endParaRPr lang="en-US" altLang="fr-FR" sz="1400" b="1" dirty="0">
              <a:solidFill>
                <a:srgbClr val="0070C0"/>
              </a:solidFill>
              <a:ea typeface="Verdana" panose="020B0604030504040204" pitchFamily="34" charset="0"/>
              <a:cs typeface="Verdana" panose="020B0604030504040204" pitchFamily="34" charset="0"/>
            </a:endParaRPr>
          </a:p>
        </p:txBody>
      </p:sp>
      <p:sp>
        <p:nvSpPr>
          <p:cNvPr id="7" name="Text Box 12"/>
          <p:cNvSpPr txBox="1">
            <a:spLocks noChangeArrowheads="1"/>
          </p:cNvSpPr>
          <p:nvPr/>
        </p:nvSpPr>
        <p:spPr bwMode="auto">
          <a:xfrm>
            <a:off x="992507" y="656692"/>
            <a:ext cx="2499373" cy="29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400" dirty="0">
                <a:solidFill>
                  <a:schemeClr val="bg2"/>
                </a:solidFill>
              </a:rPr>
              <a:t>1.3</a:t>
            </a:r>
            <a:r>
              <a:rPr lang="ru-RU" altLang="fr-FR" sz="1400" b="1" dirty="0" smtClean="0">
                <a:solidFill>
                  <a:srgbClr val="0065BD"/>
                </a:solidFill>
              </a:rPr>
              <a:t> </a:t>
            </a:r>
            <a:r>
              <a:rPr lang="ru-RU" altLang="fr-FR" sz="1400" dirty="0" smtClean="0">
                <a:solidFill>
                  <a:schemeClr val="bg2"/>
                </a:solidFill>
              </a:rPr>
              <a:t>Виды заявок</a:t>
            </a:r>
            <a:endParaRPr lang="ru-RU" altLang="fr-FR" sz="1400" dirty="0">
              <a:solidFill>
                <a:schemeClr val="bg2"/>
              </a:solidFill>
            </a:endParaRPr>
          </a:p>
        </p:txBody>
      </p:sp>
    </p:spTree>
    <p:extLst>
      <p:ext uri="{BB962C8B-B14F-4D97-AF65-F5344CB8AC3E}">
        <p14:creationId xmlns:p14="http://schemas.microsoft.com/office/powerpoint/2010/main" val="424538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2"/>
          <p:cNvSpPr txBox="1">
            <a:spLocks noChangeArrowheads="1"/>
          </p:cNvSpPr>
          <p:nvPr/>
        </p:nvSpPr>
        <p:spPr bwMode="auto">
          <a:xfrm>
            <a:off x="1008063" y="152400"/>
            <a:ext cx="6773862" cy="37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fr-FR" altLang="fr-FR" sz="1900" b="1" dirty="0" smtClean="0">
                <a:solidFill>
                  <a:srgbClr val="0065BD"/>
                </a:solidFill>
              </a:rPr>
              <a:t>2. </a:t>
            </a:r>
            <a:r>
              <a:rPr lang="ru-RU" altLang="fr-FR" sz="1800" b="1" dirty="0">
                <a:solidFill>
                  <a:srgbClr val="0065BD"/>
                </a:solidFill>
              </a:rPr>
              <a:t>Создание, управление и отслеживание заявок в САП</a:t>
            </a:r>
          </a:p>
        </p:txBody>
      </p:sp>
      <p:sp>
        <p:nvSpPr>
          <p:cNvPr id="13315" name="ZoneTexte 3"/>
          <p:cNvSpPr txBox="1">
            <a:spLocks noChangeArrowheads="1"/>
          </p:cNvSpPr>
          <p:nvPr/>
        </p:nvSpPr>
        <p:spPr bwMode="auto">
          <a:xfrm>
            <a:off x="1008062" y="525718"/>
            <a:ext cx="73803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a:solidFill>
                  <a:schemeClr val="bg2"/>
                </a:solidFill>
              </a:rPr>
              <a:t>2.1</a:t>
            </a:r>
            <a:r>
              <a:rPr lang="fr-FR" altLang="fr-FR" dirty="0"/>
              <a:t> </a:t>
            </a:r>
            <a:r>
              <a:rPr lang="ru-RU" altLang="fr-FR" sz="1400" dirty="0">
                <a:solidFill>
                  <a:schemeClr val="bg2"/>
                </a:solidFill>
              </a:rPr>
              <a:t>Создание заявок </a:t>
            </a:r>
            <a:endParaRPr lang="en-US" altLang="fr-FR" sz="1400" dirty="0" smtClean="0">
              <a:solidFill>
                <a:schemeClr val="bg2"/>
              </a:solidFill>
            </a:endParaRPr>
          </a:p>
          <a:p>
            <a:pPr marL="90170" algn="just">
              <a:spcBef>
                <a:spcPts val="600"/>
              </a:spcBef>
              <a:spcAft>
                <a:spcPts val="0"/>
              </a:spcAft>
            </a:pPr>
            <a:r>
              <a:rPr lang="ru-RU"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Создание заявок </a:t>
            </a:r>
            <a:r>
              <a:rPr lang="en-GB"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PR</a:t>
            </a:r>
            <a:r>
              <a:rPr lang="en-US" sz="11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 account assignment: K </a:t>
            </a:r>
            <a:r>
              <a:rPr lang="en-GB"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a:t>
            </a:r>
            <a:r>
              <a:rPr lang="en-GB" sz="1100" b="1" dirty="0" smtClean="0">
                <a:latin typeface="Arial" panose="020B0604020202020204" pitchFamily="34" charset="0"/>
                <a:ea typeface="SimSun" panose="02010600030101010101" pitchFamily="2" charset="-122"/>
                <a:cs typeface="Times New Roman" panose="02020603050405020304" pitchFamily="18" charset="0"/>
              </a:rPr>
              <a:t> </a:t>
            </a:r>
            <a:r>
              <a:rPr lang="ru-RU" sz="11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транзакция</a:t>
            </a:r>
            <a:r>
              <a:rPr lang="ru-RU" sz="1100" b="1" dirty="0" smtClean="0">
                <a:latin typeface="Arial" panose="020B0604020202020204" pitchFamily="34" charset="0"/>
                <a:ea typeface="SimSun" panose="02010600030101010101" pitchFamily="2" charset="-122"/>
                <a:cs typeface="Times New Roman" panose="02020603050405020304" pitchFamily="18" charset="0"/>
              </a:rPr>
              <a:t> </a:t>
            </a:r>
            <a:r>
              <a:rPr lang="en-GB" sz="11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ME51n</a:t>
            </a:r>
            <a:endParaRPr lang="en-US" altLang="fr-FR" sz="11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endParaRPr>
          </a:p>
          <a:p>
            <a:pPr eaLnBrk="1" hangingPunct="1"/>
            <a:endParaRPr lang="fr-FR" altLang="fr-FR" dirty="0"/>
          </a:p>
        </p:txBody>
      </p:sp>
      <p:sp>
        <p:nvSpPr>
          <p:cNvPr id="5" name="Rectangle 1"/>
          <p:cNvSpPr>
            <a:spLocks noChangeArrowheads="1"/>
          </p:cNvSpPr>
          <p:nvPr/>
        </p:nvSpPr>
        <p:spPr bwMode="auto">
          <a:xfrm>
            <a:off x="863587" y="2586471"/>
            <a:ext cx="752483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a:spcBef>
                <a:spcPct val="50000"/>
              </a:spcBef>
            </a:pPr>
            <a:r>
              <a:rPr lang="en-US" altLang="fr-FR" sz="1200" b="1" dirty="0" smtClean="0">
                <a:solidFill>
                  <a:srgbClr val="0070C0"/>
                </a:solidFill>
                <a:ea typeface="Verdana" panose="020B0604030504040204" pitchFamily="34" charset="0"/>
                <a:cs typeface="Verdana" panose="020B0604030504040204" pitchFamily="34" charset="0"/>
              </a:rPr>
              <a:t>1) </a:t>
            </a:r>
            <a:r>
              <a:rPr lang="ru-RU" altLang="fr-FR" sz="1200" b="1" dirty="0" smtClean="0">
                <a:solidFill>
                  <a:srgbClr val="0070C0"/>
                </a:solidFill>
                <a:ea typeface="Verdana" panose="020B0604030504040204" pitchFamily="34" charset="0"/>
                <a:cs typeface="Verdana" panose="020B0604030504040204" pitchFamily="34" charset="0"/>
              </a:rPr>
              <a:t>Основные поля для заполнения </a:t>
            </a:r>
            <a:r>
              <a:rPr lang="en-US" altLang="fr-FR" sz="1200" b="1" dirty="0" smtClean="0">
                <a:solidFill>
                  <a:srgbClr val="0070C0"/>
                </a:solidFill>
                <a:ea typeface="Verdana" panose="020B0604030504040204" pitchFamily="34" charset="0"/>
                <a:cs typeface="Verdana" panose="020B0604030504040204" pitchFamily="34" charset="0"/>
              </a:rPr>
              <a:t>– </a:t>
            </a:r>
            <a:r>
              <a:rPr lang="ru-RU" altLang="fr-FR" sz="1200" b="1" dirty="0" smtClean="0">
                <a:solidFill>
                  <a:srgbClr val="0070C0"/>
                </a:solidFill>
                <a:ea typeface="Verdana" panose="020B0604030504040204" pitchFamily="34" charset="0"/>
                <a:cs typeface="Verdana" panose="020B0604030504040204" pitchFamily="34" charset="0"/>
              </a:rPr>
              <a:t>область «Заголовок»</a:t>
            </a:r>
            <a:endParaRPr lang="en-US" altLang="fr-FR" sz="1200" b="1" dirty="0">
              <a:solidFill>
                <a:srgbClr val="0070C0"/>
              </a:solidFill>
              <a:ea typeface="Verdana" panose="020B0604030504040204" pitchFamily="34" charset="0"/>
              <a:cs typeface="Verdana" panose="020B0604030504040204" pitchFamily="34" charset="0"/>
            </a:endParaRPr>
          </a:p>
          <a:p>
            <a:pPr marL="171450" indent="-171450">
              <a:spcBef>
                <a:spcPct val="50000"/>
              </a:spcBef>
              <a:buFontTx/>
              <a:buChar char="-"/>
            </a:pPr>
            <a:r>
              <a:rPr lang="en-US" altLang="fr-FR" sz="1000" b="1" dirty="0">
                <a:solidFill>
                  <a:srgbClr val="0070C0"/>
                </a:solidFill>
                <a:ea typeface="Verdana" panose="020B0604030504040204" pitchFamily="34" charset="0"/>
                <a:cs typeface="Verdana" panose="020B0604030504040204" pitchFamily="34" charset="0"/>
              </a:rPr>
              <a:t>account assignment</a:t>
            </a:r>
            <a:r>
              <a:rPr lang="en-US" altLang="fr-FR" sz="1000" b="1" dirty="0" smtClean="0">
                <a:solidFill>
                  <a:srgbClr val="0070C0"/>
                </a:solidFill>
                <a:ea typeface="Verdana" panose="020B0604030504040204" pitchFamily="34" charset="0"/>
                <a:cs typeface="Verdana" panose="020B0604030504040204" pitchFamily="34" charset="0"/>
              </a:rPr>
              <a:t>:</a:t>
            </a:r>
            <a:r>
              <a:rPr lang="ru-RU" altLang="fr-FR" sz="1000" b="1" dirty="0" smtClean="0">
                <a:solidFill>
                  <a:srgbClr val="0070C0"/>
                </a:solidFill>
                <a:ea typeface="Verdana" panose="020B0604030504040204" pitchFamily="34" charset="0"/>
                <a:cs typeface="Verdana" panose="020B0604030504040204" pitchFamily="34" charset="0"/>
              </a:rPr>
              <a:t> </a:t>
            </a:r>
            <a:r>
              <a:rPr lang="en-US" altLang="fr-FR" sz="1000" b="1" dirty="0" smtClean="0">
                <a:solidFill>
                  <a:srgbClr val="0070C0"/>
                </a:solidFill>
                <a:ea typeface="Verdana" panose="020B0604030504040204" pitchFamily="34" charset="0"/>
                <a:cs typeface="Verdana" panose="020B0604030504040204" pitchFamily="34" charset="0"/>
              </a:rPr>
              <a:t>K </a:t>
            </a:r>
            <a:r>
              <a:rPr lang="en-US" altLang="fr-FR" sz="1000" b="1" dirty="0">
                <a:solidFill>
                  <a:srgbClr val="0070C0"/>
                </a:solidFill>
                <a:ea typeface="Verdana" panose="020B0604030504040204" pitchFamily="34" charset="0"/>
                <a:cs typeface="Verdana" panose="020B0604030504040204" pitchFamily="34" charset="0"/>
              </a:rPr>
              <a:t>for Cost </a:t>
            </a:r>
            <a:r>
              <a:rPr lang="en-US" altLang="fr-FR" sz="1000" b="1" dirty="0" smtClean="0">
                <a:solidFill>
                  <a:srgbClr val="0070C0"/>
                </a:solidFill>
                <a:ea typeface="Verdana" panose="020B0604030504040204" pitchFamily="34" charset="0"/>
                <a:cs typeface="Verdana" panose="020B0604030504040204" pitchFamily="34" charset="0"/>
              </a:rPr>
              <a:t>Center, F </a:t>
            </a:r>
            <a:r>
              <a:rPr lang="en-US" altLang="fr-FR" sz="1000" b="1" dirty="0">
                <a:solidFill>
                  <a:srgbClr val="0070C0"/>
                </a:solidFill>
                <a:ea typeface="Verdana" panose="020B0604030504040204" pitchFamily="34" charset="0"/>
                <a:cs typeface="Verdana" panose="020B0604030504040204" pitchFamily="34" charset="0"/>
              </a:rPr>
              <a:t>for Order (like investment order)</a:t>
            </a:r>
            <a:endParaRPr lang="ru-RU" altLang="fr-FR" sz="1000" b="1" dirty="0">
              <a:solidFill>
                <a:srgbClr val="0070C0"/>
              </a:solidFill>
              <a:ea typeface="Verdana" panose="020B0604030504040204" pitchFamily="34" charset="0"/>
              <a:cs typeface="Verdana" panose="020B0604030504040204" pitchFamily="34" charset="0"/>
            </a:endParaRPr>
          </a:p>
          <a:p>
            <a:pPr marL="17145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Короткий текст </a:t>
            </a:r>
            <a:endParaRPr lang="en-US" altLang="fr-FR" sz="1000" b="1" dirty="0">
              <a:solidFill>
                <a:srgbClr val="0070C0"/>
              </a:solidFill>
              <a:ea typeface="Verdana" panose="020B0604030504040204" pitchFamily="34" charset="0"/>
              <a:cs typeface="Verdana" panose="020B0604030504040204" pitchFamily="34" charset="0"/>
            </a:endParaRPr>
          </a:p>
          <a:p>
            <a:pPr marL="17145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Группа </a:t>
            </a:r>
            <a:r>
              <a:rPr lang="ru-RU" altLang="fr-FR" sz="1000" b="1" dirty="0" smtClean="0">
                <a:solidFill>
                  <a:srgbClr val="0070C0"/>
                </a:solidFill>
                <a:ea typeface="Verdana" panose="020B0604030504040204" pitchFamily="34" charset="0"/>
                <a:cs typeface="Verdana" panose="020B0604030504040204" pitchFamily="34" charset="0"/>
              </a:rPr>
              <a:t>материалов</a:t>
            </a:r>
            <a:r>
              <a:rPr lang="en-US" altLang="fr-FR" sz="1000" b="1" dirty="0" smtClean="0">
                <a:solidFill>
                  <a:srgbClr val="0070C0"/>
                </a:solidFill>
                <a:ea typeface="Verdana" panose="020B0604030504040204" pitchFamily="34" charset="0"/>
                <a:cs typeface="Verdana" panose="020B0604030504040204" pitchFamily="34" charset="0"/>
              </a:rPr>
              <a:t> (</a:t>
            </a:r>
            <a:r>
              <a:rPr lang="ru-RU" altLang="fr-FR" sz="1000" b="1" dirty="0" smtClean="0">
                <a:solidFill>
                  <a:srgbClr val="0070C0"/>
                </a:solidFill>
                <a:ea typeface="Verdana" panose="020B0604030504040204" pitchFamily="34" charset="0"/>
                <a:cs typeface="Verdana" panose="020B0604030504040204" pitchFamily="34" charset="0"/>
              </a:rPr>
              <a:t>выбираем из списка)</a:t>
            </a:r>
            <a:endParaRPr lang="en-US" altLang="fr-FR" sz="1000" b="1" dirty="0">
              <a:solidFill>
                <a:srgbClr val="0070C0"/>
              </a:solidFill>
              <a:ea typeface="Verdana" panose="020B0604030504040204" pitchFamily="34" charset="0"/>
              <a:cs typeface="Verdana" panose="020B0604030504040204" pitchFamily="34" charset="0"/>
            </a:endParaRPr>
          </a:p>
          <a:p>
            <a:pPr marL="17145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Закупочная группа – специалист по </a:t>
            </a:r>
            <a:r>
              <a:rPr lang="ru-RU" altLang="fr-FR" sz="1000" b="1" dirty="0" smtClean="0">
                <a:solidFill>
                  <a:srgbClr val="0070C0"/>
                </a:solidFill>
                <a:ea typeface="Verdana" panose="020B0604030504040204" pitchFamily="34" charset="0"/>
                <a:cs typeface="Verdana" panose="020B0604030504040204" pitchFamily="34" charset="0"/>
              </a:rPr>
              <a:t>закупкам</a:t>
            </a:r>
          </a:p>
          <a:p>
            <a:pPr marL="171450" indent="-171450">
              <a:spcBef>
                <a:spcPct val="50000"/>
              </a:spcBef>
              <a:buFontTx/>
              <a:buChar char="-"/>
            </a:pPr>
            <a:r>
              <a:rPr lang="en-US" altLang="fr-FR" sz="1000" b="1" dirty="0" smtClean="0">
                <a:solidFill>
                  <a:srgbClr val="0070C0"/>
                </a:solidFill>
                <a:ea typeface="Verdana" panose="020B0604030504040204" pitchFamily="34" charset="0"/>
                <a:cs typeface="Verdana" panose="020B0604030504040204" pitchFamily="34" charset="0"/>
              </a:rPr>
              <a:t>Requisitioner</a:t>
            </a:r>
            <a:r>
              <a:rPr lang="ru-RU" altLang="fr-FR" sz="1000" b="1" dirty="0" smtClean="0">
                <a:solidFill>
                  <a:srgbClr val="0070C0"/>
                </a:solidFill>
                <a:ea typeface="Verdana" panose="020B0604030504040204" pitchFamily="34" charset="0"/>
                <a:cs typeface="Verdana" panose="020B0604030504040204" pitchFamily="34" charset="0"/>
              </a:rPr>
              <a:t> – заявитель </a:t>
            </a:r>
          </a:p>
          <a:p>
            <a:pPr marL="171450" indent="-171450">
              <a:spcBef>
                <a:spcPct val="50000"/>
              </a:spcBef>
              <a:buFontTx/>
              <a:buChar char="-"/>
            </a:pPr>
            <a:r>
              <a:rPr lang="ru-RU" altLang="fr-FR" sz="1000" b="1" dirty="0" smtClean="0">
                <a:solidFill>
                  <a:srgbClr val="0070C0"/>
                </a:solidFill>
                <a:ea typeface="Verdana" panose="020B0604030504040204" pitchFamily="34" charset="0"/>
                <a:cs typeface="Verdana" panose="020B0604030504040204" pitchFamily="34" charset="0"/>
              </a:rPr>
              <a:t>Если </a:t>
            </a:r>
            <a:r>
              <a:rPr lang="en-US" altLang="fr-FR" sz="1000" b="1" dirty="0">
                <a:solidFill>
                  <a:srgbClr val="0070C0"/>
                </a:solidFill>
                <a:ea typeface="Verdana" panose="020B0604030504040204" pitchFamily="34" charset="0"/>
                <a:cs typeface="Verdana" panose="020B0604030504040204" pitchFamily="34" charset="0"/>
              </a:rPr>
              <a:t>account </a:t>
            </a:r>
            <a:r>
              <a:rPr lang="en-US" altLang="fr-FR" sz="1000" b="1" dirty="0" smtClean="0">
                <a:solidFill>
                  <a:srgbClr val="0070C0"/>
                </a:solidFill>
                <a:ea typeface="Verdana" panose="020B0604030504040204" pitchFamily="34" charset="0"/>
                <a:cs typeface="Verdana" panose="020B0604030504040204" pitchFamily="34" charset="0"/>
              </a:rPr>
              <a:t>assignment</a:t>
            </a:r>
            <a:r>
              <a:rPr lang="ru-RU" altLang="fr-FR" sz="1000" b="1" dirty="0" smtClean="0">
                <a:solidFill>
                  <a:srgbClr val="0070C0"/>
                </a:solidFill>
                <a:ea typeface="Verdana" panose="020B0604030504040204" pitchFamily="34" charset="0"/>
                <a:cs typeface="Verdana" panose="020B0604030504040204" pitchFamily="34" charset="0"/>
              </a:rPr>
              <a:t> – требуется заполнить поля </a:t>
            </a:r>
            <a:r>
              <a:rPr lang="en-US" altLang="fr-FR" sz="1000" b="1" dirty="0" smtClean="0">
                <a:solidFill>
                  <a:srgbClr val="0070C0"/>
                </a:solidFill>
                <a:ea typeface="Verdana" panose="020B0604030504040204" pitchFamily="34" charset="0"/>
                <a:cs typeface="Verdana" panose="020B0604030504040204" pitchFamily="34" charset="0"/>
              </a:rPr>
              <a:t>Cost center</a:t>
            </a:r>
          </a:p>
          <a:p>
            <a:pPr>
              <a:spcBef>
                <a:spcPct val="50000"/>
              </a:spcBef>
            </a:pPr>
            <a:r>
              <a:rPr lang="ru-RU" altLang="fr-FR" sz="1200" b="1" dirty="0" smtClean="0">
                <a:solidFill>
                  <a:srgbClr val="0070C0"/>
                </a:solidFill>
                <a:ea typeface="Verdana" panose="020B0604030504040204" pitchFamily="34" charset="0"/>
                <a:cs typeface="Verdana" panose="020B0604030504040204" pitchFamily="34" charset="0"/>
              </a:rPr>
              <a:t>2) Основные </a:t>
            </a:r>
            <a:r>
              <a:rPr lang="ru-RU" altLang="fr-FR" sz="1200" b="1" dirty="0">
                <a:solidFill>
                  <a:srgbClr val="0070C0"/>
                </a:solidFill>
                <a:ea typeface="Verdana" panose="020B0604030504040204" pitchFamily="34" charset="0"/>
                <a:cs typeface="Verdana" panose="020B0604030504040204" pitchFamily="34" charset="0"/>
              </a:rPr>
              <a:t>поля для заполнения – область «</a:t>
            </a:r>
            <a:r>
              <a:rPr lang="en-US" altLang="fr-FR" sz="1200" b="1" dirty="0">
                <a:solidFill>
                  <a:srgbClr val="0070C0"/>
                </a:solidFill>
                <a:ea typeface="Verdana" panose="020B0604030504040204" pitchFamily="34" charset="0"/>
                <a:cs typeface="Verdana" panose="020B0604030504040204" pitchFamily="34" charset="0"/>
              </a:rPr>
              <a:t>Item</a:t>
            </a:r>
            <a:r>
              <a:rPr lang="ru-RU" altLang="fr-FR" sz="1200" b="1" dirty="0">
                <a:solidFill>
                  <a:srgbClr val="0070C0"/>
                </a:solidFill>
                <a:ea typeface="Verdana" panose="020B0604030504040204" pitchFamily="34" charset="0"/>
                <a:cs typeface="Verdana" panose="020B0604030504040204" pitchFamily="34" charset="0"/>
              </a:rPr>
              <a:t>»</a:t>
            </a:r>
            <a:r>
              <a:rPr lang="en-US" altLang="fr-FR" sz="1200" b="1" dirty="0">
                <a:solidFill>
                  <a:srgbClr val="0070C0"/>
                </a:solidFill>
                <a:ea typeface="Verdana" panose="020B0604030504040204" pitchFamily="34" charset="0"/>
                <a:cs typeface="Verdana" panose="020B0604030504040204" pitchFamily="34" charset="0"/>
              </a:rPr>
              <a:t> </a:t>
            </a:r>
            <a:endParaRPr lang="en-US" altLang="fr-FR" sz="1200" b="1" dirty="0" smtClean="0">
              <a:solidFill>
                <a:srgbClr val="0070C0"/>
              </a:solidFill>
              <a:ea typeface="Verdana" panose="020B0604030504040204" pitchFamily="34" charset="0"/>
              <a:cs typeface="Verdana" panose="020B0604030504040204" pitchFamily="34" charset="0"/>
            </a:endParaRPr>
          </a:p>
          <a:p>
            <a:pPr marL="171450" indent="-171450">
              <a:spcBef>
                <a:spcPct val="50000"/>
              </a:spcBef>
              <a:buFontTx/>
              <a:buChar char="-"/>
            </a:pPr>
            <a:r>
              <a:rPr lang="en-US" altLang="fr-FR" sz="1000" b="1" dirty="0" smtClean="0">
                <a:solidFill>
                  <a:srgbClr val="0070C0"/>
                </a:solidFill>
                <a:ea typeface="Verdana" panose="020B0604030504040204" pitchFamily="34" charset="0"/>
                <a:cs typeface="Verdana" panose="020B0604030504040204" pitchFamily="34" charset="0"/>
              </a:rPr>
              <a:t>Cost center </a:t>
            </a:r>
            <a:endParaRPr lang="en-US" altLang="fr-FR" sz="1000" b="1" dirty="0">
              <a:solidFill>
                <a:srgbClr val="0070C0"/>
              </a:solidFill>
              <a:ea typeface="Verdana" panose="020B0604030504040204" pitchFamily="34" charset="0"/>
              <a:cs typeface="Verdana" panose="020B0604030504040204" pitchFamily="34" charset="0"/>
            </a:endParaRPr>
          </a:p>
        </p:txBody>
      </p:sp>
      <p:pic>
        <p:nvPicPr>
          <p:cNvPr id="7" name="Image 132"/>
          <p:cNvPicPr/>
          <p:nvPr/>
        </p:nvPicPr>
        <p:blipFill>
          <a:blip r:embed="rId2"/>
          <a:stretch>
            <a:fillRect/>
          </a:stretch>
        </p:blipFill>
        <p:spPr>
          <a:xfrm>
            <a:off x="863588" y="1184731"/>
            <a:ext cx="7524836" cy="1401740"/>
          </a:xfrm>
          <a:prstGeom prst="rect">
            <a:avLst/>
          </a:prstGeom>
        </p:spPr>
      </p:pic>
      <p:pic>
        <p:nvPicPr>
          <p:cNvPr id="8" name="Image 133"/>
          <p:cNvPicPr/>
          <p:nvPr/>
        </p:nvPicPr>
        <p:blipFill>
          <a:blip r:embed="rId3"/>
          <a:stretch>
            <a:fillRect/>
          </a:stretch>
        </p:blipFill>
        <p:spPr>
          <a:xfrm>
            <a:off x="863587" y="4872054"/>
            <a:ext cx="5688632" cy="133214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2. Создание, управление и отслеживание заявок в САП</a:t>
            </a:r>
          </a:p>
        </p:txBody>
      </p:sp>
      <p:sp>
        <p:nvSpPr>
          <p:cNvPr id="14339" name="ZoneTexte 3"/>
          <p:cNvSpPr txBox="1">
            <a:spLocks noChangeArrowheads="1"/>
          </p:cNvSpPr>
          <p:nvPr/>
        </p:nvSpPr>
        <p:spPr bwMode="auto">
          <a:xfrm>
            <a:off x="1030288" y="525463"/>
            <a:ext cx="72141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a:solidFill>
                  <a:schemeClr val="bg2"/>
                </a:solidFill>
              </a:rPr>
              <a:t>2.1</a:t>
            </a:r>
            <a:r>
              <a:rPr lang="fr-FR" altLang="fr-FR" sz="800" dirty="0"/>
              <a:t> </a:t>
            </a:r>
            <a:r>
              <a:rPr lang="ru-RU" altLang="fr-FR" sz="1400" dirty="0">
                <a:solidFill>
                  <a:schemeClr val="bg2"/>
                </a:solidFill>
              </a:rPr>
              <a:t>Создание заявок </a:t>
            </a:r>
            <a:endParaRPr lang="en-US" altLang="fr-FR" sz="1400" dirty="0">
              <a:solidFill>
                <a:schemeClr val="bg2"/>
              </a:solidFill>
            </a:endParaRPr>
          </a:p>
          <a:p>
            <a:pPr marL="90170" lvl="0" algn="just">
              <a:spcBef>
                <a:spcPts val="600"/>
              </a:spcBef>
              <a:spcAft>
                <a:spcPts val="0"/>
              </a:spcAft>
            </a:pPr>
            <a:r>
              <a:rPr lang="ru-RU"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Создание </a:t>
            </a:r>
            <a:r>
              <a:rPr lang="ru-RU" sz="11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заявок </a:t>
            </a:r>
            <a:r>
              <a:rPr lang="en-GB"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PR </a:t>
            </a:r>
            <a:r>
              <a:rPr lang="ru-RU"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на инвестицию</a:t>
            </a:r>
            <a:r>
              <a:rPr lang="en-US"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 </a:t>
            </a:r>
            <a:r>
              <a:rPr lang="en-US" sz="11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account assignment: </a:t>
            </a:r>
            <a:r>
              <a:rPr lang="en-US"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F </a:t>
            </a:r>
            <a:r>
              <a:rPr lang="en-GB" sz="11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a:t>
            </a:r>
            <a:r>
              <a:rPr lang="en-GB" sz="1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ru-RU" sz="11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транзакция</a:t>
            </a:r>
            <a:r>
              <a:rPr lang="ru-RU" sz="11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GB" sz="11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ME51n</a:t>
            </a:r>
            <a:endParaRPr lang="fr-FR" altLang="fr-FR" sz="1100" dirty="0"/>
          </a:p>
        </p:txBody>
      </p:sp>
      <p:sp>
        <p:nvSpPr>
          <p:cNvPr id="5" name="Rectangle 1"/>
          <p:cNvSpPr>
            <a:spLocks noChangeArrowheads="1"/>
          </p:cNvSpPr>
          <p:nvPr/>
        </p:nvSpPr>
        <p:spPr bwMode="auto">
          <a:xfrm>
            <a:off x="719572" y="3212976"/>
            <a:ext cx="7452829"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marL="228600" lvl="0" indent="-228600">
              <a:spcBef>
                <a:spcPct val="50000"/>
              </a:spcBef>
              <a:buAutoNum type="arabicParenR"/>
            </a:pPr>
            <a:r>
              <a:rPr lang="ru-RU" altLang="fr-FR" sz="1200" b="1" dirty="0" smtClean="0">
                <a:solidFill>
                  <a:srgbClr val="0070C0"/>
                </a:solidFill>
                <a:ea typeface="Verdana" panose="020B0604030504040204" pitchFamily="34" charset="0"/>
                <a:cs typeface="Verdana" panose="020B0604030504040204" pitchFamily="34" charset="0"/>
              </a:rPr>
              <a:t>Основные </a:t>
            </a:r>
            <a:r>
              <a:rPr lang="ru-RU" altLang="fr-FR" sz="1200" b="1" dirty="0">
                <a:solidFill>
                  <a:srgbClr val="0070C0"/>
                </a:solidFill>
                <a:ea typeface="Verdana" panose="020B0604030504040204" pitchFamily="34" charset="0"/>
                <a:cs typeface="Verdana" panose="020B0604030504040204" pitchFamily="34" charset="0"/>
              </a:rPr>
              <a:t>поля для заполнения </a:t>
            </a:r>
            <a:r>
              <a:rPr lang="en-US" altLang="fr-FR" sz="1200" b="1" dirty="0">
                <a:solidFill>
                  <a:srgbClr val="0070C0"/>
                </a:solidFill>
                <a:ea typeface="Verdana" panose="020B0604030504040204" pitchFamily="34" charset="0"/>
                <a:cs typeface="Verdana" panose="020B0604030504040204" pitchFamily="34" charset="0"/>
              </a:rPr>
              <a:t>– </a:t>
            </a:r>
            <a:r>
              <a:rPr lang="ru-RU" altLang="fr-FR" sz="1200" b="1" dirty="0">
                <a:solidFill>
                  <a:srgbClr val="0070C0"/>
                </a:solidFill>
                <a:ea typeface="Verdana" panose="020B0604030504040204" pitchFamily="34" charset="0"/>
                <a:cs typeface="Verdana" panose="020B0604030504040204" pitchFamily="34" charset="0"/>
              </a:rPr>
              <a:t>область «Заголовок</a:t>
            </a:r>
            <a:r>
              <a:rPr lang="ru-RU" altLang="fr-FR" sz="1200" b="1" dirty="0" smtClean="0">
                <a:solidFill>
                  <a:srgbClr val="0070C0"/>
                </a:solidFill>
                <a:ea typeface="Verdana" panose="020B0604030504040204" pitchFamily="34" charset="0"/>
                <a:cs typeface="Verdana" panose="020B0604030504040204" pitchFamily="34" charset="0"/>
              </a:rPr>
              <a:t>»</a:t>
            </a:r>
            <a:endParaRPr lang="en-US" altLang="fr-FR" sz="1200" b="1" dirty="0" smtClean="0">
              <a:solidFill>
                <a:srgbClr val="0070C0"/>
              </a:solidFill>
              <a:ea typeface="Verdana" panose="020B0604030504040204" pitchFamily="34" charset="0"/>
              <a:cs typeface="Verdana" panose="020B0604030504040204" pitchFamily="34" charset="0"/>
            </a:endParaRPr>
          </a:p>
          <a:p>
            <a:pPr marL="171450" lvl="0" indent="-171450">
              <a:spcBef>
                <a:spcPct val="50000"/>
              </a:spcBef>
              <a:buFontTx/>
              <a:buChar char="-"/>
            </a:pPr>
            <a:r>
              <a:rPr lang="en-US" altLang="fr-FR" sz="1000" b="1" dirty="0" smtClean="0">
                <a:solidFill>
                  <a:srgbClr val="0070C0"/>
                </a:solidFill>
                <a:ea typeface="Verdana" panose="020B0604030504040204" pitchFamily="34" charset="0"/>
                <a:cs typeface="Verdana" panose="020B0604030504040204" pitchFamily="34" charset="0"/>
              </a:rPr>
              <a:t>account </a:t>
            </a:r>
            <a:r>
              <a:rPr lang="en-US" altLang="fr-FR" sz="1000" b="1" dirty="0">
                <a:solidFill>
                  <a:srgbClr val="0070C0"/>
                </a:solidFill>
                <a:ea typeface="Verdana" panose="020B0604030504040204" pitchFamily="34" charset="0"/>
                <a:cs typeface="Verdana" panose="020B0604030504040204" pitchFamily="34" charset="0"/>
              </a:rPr>
              <a:t>assignment:</a:t>
            </a:r>
            <a:r>
              <a:rPr lang="ru-RU" altLang="fr-FR" sz="1000" b="1" dirty="0">
                <a:solidFill>
                  <a:srgbClr val="0070C0"/>
                </a:solidFill>
                <a:ea typeface="Verdana" panose="020B0604030504040204" pitchFamily="34" charset="0"/>
                <a:cs typeface="Verdana" panose="020B0604030504040204" pitchFamily="34" charset="0"/>
              </a:rPr>
              <a:t> : F для заказа (инвестиции)</a:t>
            </a:r>
          </a:p>
          <a:p>
            <a:pPr marL="171450" lvl="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Н</a:t>
            </a:r>
            <a:r>
              <a:rPr lang="ru-RU" altLang="fr-FR" sz="1000" b="1" dirty="0" smtClean="0">
                <a:solidFill>
                  <a:srgbClr val="0070C0"/>
                </a:solidFill>
                <a:ea typeface="Verdana" panose="020B0604030504040204" pitchFamily="34" charset="0"/>
                <a:cs typeface="Verdana" panose="020B0604030504040204" pitchFamily="34" charset="0"/>
              </a:rPr>
              <a:t>омер </a:t>
            </a:r>
            <a:r>
              <a:rPr lang="ru-RU" altLang="fr-FR" sz="1000" b="1" dirty="0">
                <a:solidFill>
                  <a:srgbClr val="0070C0"/>
                </a:solidFill>
                <a:ea typeface="Verdana" panose="020B0604030504040204" pitchFamily="34" charset="0"/>
                <a:cs typeface="Verdana" panose="020B0604030504040204" pitchFamily="34" charset="0"/>
              </a:rPr>
              <a:t>инвестиционного заказа, </a:t>
            </a:r>
            <a:r>
              <a:rPr lang="ru-RU" altLang="fr-FR" sz="1000" b="1" dirty="0" smtClean="0">
                <a:solidFill>
                  <a:srgbClr val="0070C0"/>
                </a:solidFill>
                <a:ea typeface="Verdana" panose="020B0604030504040204" pitchFamily="34" charset="0"/>
                <a:cs typeface="Verdana" panose="020B0604030504040204" pitchFamily="34" charset="0"/>
              </a:rPr>
              <a:t>заказ создается финансовым контролером</a:t>
            </a:r>
            <a:endParaRPr lang="ru-RU" altLang="fr-FR" sz="1000" b="1" dirty="0">
              <a:solidFill>
                <a:srgbClr val="0070C0"/>
              </a:solidFill>
              <a:ea typeface="Verdana" panose="020B0604030504040204" pitchFamily="34" charset="0"/>
              <a:cs typeface="Verdana" panose="020B0604030504040204" pitchFamily="34" charset="0"/>
            </a:endParaRPr>
          </a:p>
          <a:p>
            <a:pPr marL="171450" lvl="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Группа материалов: </a:t>
            </a:r>
            <a:r>
              <a:rPr lang="ru-RU" altLang="fr-FR" sz="1000" b="1" dirty="0" smtClean="0">
                <a:solidFill>
                  <a:srgbClr val="0070C0"/>
                </a:solidFill>
                <a:ea typeface="Verdana" panose="020B0604030504040204" pitchFamily="34" charset="0"/>
                <a:cs typeface="Verdana" panose="020B0604030504040204" pitchFamily="34" charset="0"/>
              </a:rPr>
              <a:t>Инвестиционный </a:t>
            </a:r>
            <a:r>
              <a:rPr lang="ru-RU" altLang="fr-FR" sz="1000" b="1" dirty="0">
                <a:solidFill>
                  <a:srgbClr val="0070C0"/>
                </a:solidFill>
                <a:ea typeface="Verdana" panose="020B0604030504040204" pitchFamily="34" charset="0"/>
                <a:cs typeface="Verdana" panose="020B0604030504040204" pitchFamily="34" charset="0"/>
              </a:rPr>
              <a:t>заказ</a:t>
            </a:r>
          </a:p>
          <a:p>
            <a:pPr marL="171450" lvl="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Краткий текст: </a:t>
            </a:r>
            <a:r>
              <a:rPr lang="ru-RU" altLang="fr-FR" sz="1000" b="1" dirty="0" smtClean="0">
                <a:solidFill>
                  <a:srgbClr val="0070C0"/>
                </a:solidFill>
                <a:ea typeface="Verdana" panose="020B0604030504040204" pitchFamily="34" charset="0"/>
                <a:cs typeface="Verdana" panose="020B0604030504040204" pitchFamily="34" charset="0"/>
              </a:rPr>
              <a:t>описание предмета закупки </a:t>
            </a:r>
          </a:p>
          <a:p>
            <a:pPr marL="171450" lvl="0" indent="-171450">
              <a:spcBef>
                <a:spcPct val="50000"/>
              </a:spcBef>
              <a:buFontTx/>
              <a:buChar char="-"/>
            </a:pPr>
            <a:r>
              <a:rPr lang="ru-RU" altLang="fr-FR" sz="1000" b="1" dirty="0" smtClean="0">
                <a:solidFill>
                  <a:srgbClr val="0070C0"/>
                </a:solidFill>
                <a:ea typeface="Verdana" panose="020B0604030504040204" pitchFamily="34" charset="0"/>
                <a:cs typeface="Verdana" panose="020B0604030504040204" pitchFamily="34" charset="0"/>
              </a:rPr>
              <a:t>Группа </a:t>
            </a:r>
            <a:r>
              <a:rPr lang="ru-RU" altLang="fr-FR" sz="1000" b="1" dirty="0">
                <a:solidFill>
                  <a:srgbClr val="0070C0"/>
                </a:solidFill>
                <a:ea typeface="Verdana" panose="020B0604030504040204" pitchFamily="34" charset="0"/>
                <a:cs typeface="Verdana" panose="020B0604030504040204" pitchFamily="34" charset="0"/>
              </a:rPr>
              <a:t>закупок </a:t>
            </a:r>
            <a:r>
              <a:rPr lang="ru-RU" altLang="fr-FR" sz="1000" b="1" dirty="0" smtClean="0">
                <a:solidFill>
                  <a:srgbClr val="0070C0"/>
                </a:solidFill>
                <a:ea typeface="Verdana" panose="020B0604030504040204" pitchFamily="34" charset="0"/>
                <a:cs typeface="Verdana" panose="020B0604030504040204" pitchFamily="34" charset="0"/>
              </a:rPr>
              <a:t>(специалист по закупкам) и заявитель</a:t>
            </a:r>
            <a:endParaRPr lang="en-US" altLang="fr-FR" sz="1200" b="1" dirty="0">
              <a:solidFill>
                <a:srgbClr val="0070C0"/>
              </a:solidFill>
              <a:ea typeface="Verdana" panose="020B0604030504040204" pitchFamily="34" charset="0"/>
              <a:cs typeface="Verdana" panose="020B0604030504040204" pitchFamily="34" charset="0"/>
            </a:endParaRPr>
          </a:p>
        </p:txBody>
      </p:sp>
      <p:pic>
        <p:nvPicPr>
          <p:cNvPr id="6" name="Grafik 28778"/>
          <p:cNvPicPr/>
          <p:nvPr/>
        </p:nvPicPr>
        <p:blipFill>
          <a:blip r:embed="rId2"/>
          <a:stretch>
            <a:fillRect/>
          </a:stretch>
        </p:blipFill>
        <p:spPr>
          <a:xfrm>
            <a:off x="827584" y="1144723"/>
            <a:ext cx="5579745" cy="1961515"/>
          </a:xfrm>
          <a:prstGeom prst="rect">
            <a:avLst/>
          </a:prstGeom>
        </p:spPr>
      </p:pic>
      <p:pic>
        <p:nvPicPr>
          <p:cNvPr id="7" name="Grafik 28777"/>
          <p:cNvPicPr/>
          <p:nvPr/>
        </p:nvPicPr>
        <p:blipFill>
          <a:blip r:embed="rId3"/>
          <a:stretch>
            <a:fillRect/>
          </a:stretch>
        </p:blipFill>
        <p:spPr>
          <a:xfrm>
            <a:off x="723127" y="4857613"/>
            <a:ext cx="5579745" cy="10299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2. Создание, управление и отслеживание заявок в САП</a:t>
            </a:r>
          </a:p>
        </p:txBody>
      </p:sp>
      <p:sp>
        <p:nvSpPr>
          <p:cNvPr id="14339" name="ZoneTexte 3"/>
          <p:cNvSpPr txBox="1">
            <a:spLocks noChangeArrowheads="1"/>
          </p:cNvSpPr>
          <p:nvPr/>
        </p:nvSpPr>
        <p:spPr bwMode="auto">
          <a:xfrm>
            <a:off x="1030288" y="525463"/>
            <a:ext cx="721412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smtClean="0">
                <a:solidFill>
                  <a:schemeClr val="bg2"/>
                </a:solidFill>
              </a:rPr>
              <a:t>2.1 </a:t>
            </a:r>
            <a:r>
              <a:rPr lang="ru-RU" altLang="fr-FR" sz="1400" dirty="0" smtClean="0">
                <a:solidFill>
                  <a:schemeClr val="bg2"/>
                </a:solidFill>
              </a:rPr>
              <a:t>Список заявок</a:t>
            </a:r>
            <a:r>
              <a:rPr lang="en-US" altLang="fr-FR" sz="1400" dirty="0" smtClean="0">
                <a:solidFill>
                  <a:schemeClr val="bg2"/>
                </a:solidFill>
              </a:rPr>
              <a:t> - </a:t>
            </a:r>
            <a:r>
              <a:rPr lang="ru-RU" altLang="fr-FR" sz="1400" dirty="0" smtClean="0">
                <a:solidFill>
                  <a:schemeClr val="bg2"/>
                </a:solidFill>
              </a:rPr>
              <a:t>услуги</a:t>
            </a:r>
            <a:endParaRPr lang="en-US" altLang="fr-FR" sz="1400" dirty="0" smtClean="0">
              <a:solidFill>
                <a:schemeClr val="bg2"/>
              </a:solidFill>
            </a:endParaRPr>
          </a:p>
          <a:p>
            <a:pPr marL="90170" lvl="0" algn="just">
              <a:spcBef>
                <a:spcPts val="600"/>
              </a:spcBef>
              <a:spcAft>
                <a:spcPts val="0"/>
              </a:spcAft>
            </a:pPr>
            <a:r>
              <a:rPr lang="ru-RU" sz="8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Создание заявок </a:t>
            </a:r>
            <a:r>
              <a:rPr lang="en-GB" sz="8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P</a:t>
            </a:r>
            <a:r>
              <a:rPr lang="en-US" sz="8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R</a:t>
            </a:r>
            <a:r>
              <a:rPr lang="ru-RU" sz="8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 на все виды услуг</a:t>
            </a:r>
            <a:r>
              <a:rPr lang="en-US" sz="8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 K</a:t>
            </a:r>
            <a:r>
              <a:rPr lang="ru-RU" sz="8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 -</a:t>
            </a:r>
            <a:r>
              <a:rPr lang="en-US" sz="8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 D </a:t>
            </a:r>
            <a:r>
              <a:rPr lang="en-GB" sz="8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a:t>
            </a:r>
            <a:r>
              <a:rPr lang="en-GB" sz="8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ru-RU" sz="800" b="1" cap="small" spc="25" dirty="0">
                <a:solidFill>
                  <a:srgbClr val="C0504D"/>
                </a:solidFill>
                <a:latin typeface="Arial" panose="020B0604020202020204" pitchFamily="34" charset="0"/>
                <a:ea typeface="SimSun" panose="02010600030101010101" pitchFamily="2" charset="-122"/>
                <a:cs typeface="Times New Roman" panose="02020603050405020304" pitchFamily="18" charset="0"/>
              </a:rPr>
              <a:t>транзакция</a:t>
            </a:r>
            <a:r>
              <a:rPr lang="ru-RU" sz="800" dirty="0">
                <a:solidFill>
                  <a:srgbClr val="000000"/>
                </a:solidFill>
                <a:latin typeface="Arial" panose="020B0604020202020204" pitchFamily="34" charset="0"/>
                <a:ea typeface="SimSun" panose="02010600030101010101" pitchFamily="2" charset="-122"/>
                <a:cs typeface="Times New Roman" panose="02020603050405020304" pitchFamily="18" charset="0"/>
              </a:rPr>
              <a:t> </a:t>
            </a:r>
            <a:r>
              <a:rPr lang="en-GB" sz="800" b="1" cap="small" spc="25" dirty="0" smtClean="0">
                <a:solidFill>
                  <a:srgbClr val="C0504D"/>
                </a:solidFill>
                <a:latin typeface="Arial" panose="020B0604020202020204" pitchFamily="34" charset="0"/>
                <a:ea typeface="SimSun" panose="02010600030101010101" pitchFamily="2" charset="-122"/>
                <a:cs typeface="Times New Roman" panose="02020603050405020304" pitchFamily="18" charset="0"/>
              </a:rPr>
              <a:t>ME51n</a:t>
            </a:r>
            <a:endParaRPr lang="fr-FR" altLang="fr-FR" dirty="0"/>
          </a:p>
        </p:txBody>
      </p:sp>
      <p:sp>
        <p:nvSpPr>
          <p:cNvPr id="5" name="Rectangle 1"/>
          <p:cNvSpPr>
            <a:spLocks noChangeArrowheads="1"/>
          </p:cNvSpPr>
          <p:nvPr/>
        </p:nvSpPr>
        <p:spPr bwMode="auto">
          <a:xfrm>
            <a:off x="647564" y="3543815"/>
            <a:ext cx="745282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marL="228600" lvl="0" indent="-228600">
              <a:spcBef>
                <a:spcPct val="50000"/>
              </a:spcBef>
              <a:buAutoNum type="arabicParenR"/>
            </a:pPr>
            <a:r>
              <a:rPr lang="ru-RU" altLang="fr-FR" sz="1200" b="1" dirty="0" smtClean="0">
                <a:solidFill>
                  <a:srgbClr val="0070C0"/>
                </a:solidFill>
                <a:ea typeface="Verdana" panose="020B0604030504040204" pitchFamily="34" charset="0"/>
                <a:cs typeface="Verdana" panose="020B0604030504040204" pitchFamily="34" charset="0"/>
              </a:rPr>
              <a:t>Основные поля для заполнения </a:t>
            </a:r>
            <a:r>
              <a:rPr lang="en-US" altLang="fr-FR" sz="1200" b="1" dirty="0" smtClean="0">
                <a:solidFill>
                  <a:srgbClr val="0070C0"/>
                </a:solidFill>
                <a:ea typeface="Verdana" panose="020B0604030504040204" pitchFamily="34" charset="0"/>
                <a:cs typeface="Verdana" panose="020B0604030504040204" pitchFamily="34" charset="0"/>
              </a:rPr>
              <a:t>– </a:t>
            </a:r>
            <a:r>
              <a:rPr lang="ru-RU" altLang="fr-FR" sz="1200" b="1" dirty="0" smtClean="0">
                <a:solidFill>
                  <a:srgbClr val="0070C0"/>
                </a:solidFill>
                <a:ea typeface="Verdana" panose="020B0604030504040204" pitchFamily="34" charset="0"/>
                <a:cs typeface="Verdana" panose="020B0604030504040204" pitchFamily="34" charset="0"/>
              </a:rPr>
              <a:t>область «Заголовок»</a:t>
            </a:r>
            <a:endParaRPr lang="en-US" altLang="fr-FR" sz="1200" b="1" dirty="0" smtClean="0">
              <a:solidFill>
                <a:srgbClr val="0070C0"/>
              </a:solidFill>
              <a:ea typeface="Verdana" panose="020B0604030504040204" pitchFamily="34" charset="0"/>
              <a:cs typeface="Verdana" panose="020B0604030504040204" pitchFamily="34" charset="0"/>
            </a:endParaRPr>
          </a:p>
          <a:p>
            <a:pPr marL="171450" lvl="0" indent="-171450">
              <a:spcBef>
                <a:spcPct val="50000"/>
              </a:spcBef>
              <a:buFontTx/>
              <a:buChar char="-"/>
            </a:pPr>
            <a:r>
              <a:rPr lang="en-US" altLang="fr-FR" sz="1000" b="1" dirty="0" smtClean="0">
                <a:solidFill>
                  <a:srgbClr val="0070C0"/>
                </a:solidFill>
                <a:ea typeface="Verdana" panose="020B0604030504040204" pitchFamily="34" charset="0"/>
                <a:cs typeface="Verdana" panose="020B0604030504040204" pitchFamily="34" charset="0"/>
              </a:rPr>
              <a:t>account </a:t>
            </a:r>
            <a:r>
              <a:rPr lang="en-US" altLang="fr-FR" sz="1000" b="1" dirty="0">
                <a:solidFill>
                  <a:srgbClr val="0070C0"/>
                </a:solidFill>
                <a:ea typeface="Verdana" panose="020B0604030504040204" pitchFamily="34" charset="0"/>
                <a:cs typeface="Verdana" panose="020B0604030504040204" pitchFamily="34" charset="0"/>
              </a:rPr>
              <a:t>assignment:</a:t>
            </a:r>
            <a:r>
              <a:rPr lang="ru-RU" altLang="fr-FR" sz="1000" b="1" dirty="0">
                <a:solidFill>
                  <a:srgbClr val="0070C0"/>
                </a:solidFill>
                <a:ea typeface="Verdana" panose="020B0604030504040204" pitchFamily="34" charset="0"/>
                <a:cs typeface="Verdana" panose="020B0604030504040204" pitchFamily="34" charset="0"/>
              </a:rPr>
              <a:t> : К</a:t>
            </a:r>
            <a:r>
              <a:rPr lang="ru-RU" altLang="fr-FR" sz="1000" b="1" dirty="0" smtClean="0">
                <a:solidFill>
                  <a:srgbClr val="0070C0"/>
                </a:solidFill>
                <a:ea typeface="Verdana" panose="020B0604030504040204" pitchFamily="34" charset="0"/>
                <a:cs typeface="Verdana" panose="020B0604030504040204" pitchFamily="34" charset="0"/>
              </a:rPr>
              <a:t> </a:t>
            </a:r>
            <a:r>
              <a:rPr lang="ru-RU" altLang="fr-FR" sz="1000" b="1" dirty="0">
                <a:solidFill>
                  <a:srgbClr val="0070C0"/>
                </a:solidFill>
                <a:ea typeface="Verdana" panose="020B0604030504040204" pitchFamily="34" charset="0"/>
                <a:cs typeface="Verdana" panose="020B0604030504040204" pitchFamily="34" charset="0"/>
              </a:rPr>
              <a:t>для заказа </a:t>
            </a:r>
            <a:r>
              <a:rPr lang="ru-RU" altLang="fr-FR" sz="1000" b="1" dirty="0" smtClean="0">
                <a:solidFill>
                  <a:srgbClr val="0070C0"/>
                </a:solidFill>
                <a:ea typeface="Verdana" panose="020B0604030504040204" pitchFamily="34" charset="0"/>
                <a:cs typeface="Verdana" panose="020B0604030504040204" pitchFamily="34" charset="0"/>
              </a:rPr>
              <a:t>(центр затрат)</a:t>
            </a:r>
            <a:endParaRPr lang="ru-RU" altLang="fr-FR" sz="1000" b="1" dirty="0">
              <a:solidFill>
                <a:srgbClr val="0070C0"/>
              </a:solidFill>
              <a:ea typeface="Verdana" panose="020B0604030504040204" pitchFamily="34" charset="0"/>
              <a:cs typeface="Verdana" panose="020B0604030504040204" pitchFamily="34" charset="0"/>
            </a:endParaRPr>
          </a:p>
          <a:p>
            <a:pPr marL="171450" lvl="0" indent="-171450">
              <a:spcBef>
                <a:spcPct val="50000"/>
              </a:spcBef>
              <a:buFontTx/>
              <a:buChar char="-"/>
            </a:pPr>
            <a:r>
              <a:rPr lang="en-US" altLang="fr-FR" sz="1000" b="1" dirty="0" smtClean="0">
                <a:solidFill>
                  <a:srgbClr val="0070C0"/>
                </a:solidFill>
                <a:ea typeface="Verdana" panose="020B0604030504040204" pitchFamily="34" charset="0"/>
                <a:cs typeface="Verdana" panose="020B0604030504040204" pitchFamily="34" charset="0"/>
              </a:rPr>
              <a:t>Item Category: D (</a:t>
            </a:r>
            <a:r>
              <a:rPr lang="ru-RU" altLang="fr-FR" sz="1000" b="1" dirty="0" smtClean="0">
                <a:solidFill>
                  <a:srgbClr val="0070C0"/>
                </a:solidFill>
                <a:ea typeface="Verdana" panose="020B0604030504040204" pitchFamily="34" charset="0"/>
                <a:cs typeface="Verdana" panose="020B0604030504040204" pitchFamily="34" charset="0"/>
              </a:rPr>
              <a:t>Сервис</a:t>
            </a:r>
            <a:r>
              <a:rPr lang="en-US" altLang="fr-FR" sz="1000" b="1" dirty="0" smtClean="0">
                <a:solidFill>
                  <a:srgbClr val="0070C0"/>
                </a:solidFill>
                <a:ea typeface="Verdana" panose="020B0604030504040204" pitchFamily="34" charset="0"/>
                <a:cs typeface="Verdana" panose="020B0604030504040204" pitchFamily="34" charset="0"/>
              </a:rPr>
              <a:t>)</a:t>
            </a:r>
          </a:p>
          <a:p>
            <a:pPr marL="171450" lvl="0" indent="-171450">
              <a:spcBef>
                <a:spcPct val="50000"/>
              </a:spcBef>
              <a:buFontTx/>
              <a:buChar char="-"/>
            </a:pPr>
            <a:r>
              <a:rPr lang="ru-RU" altLang="fr-FR" sz="1000" b="1" dirty="0" smtClean="0">
                <a:solidFill>
                  <a:srgbClr val="0070C0"/>
                </a:solidFill>
                <a:ea typeface="Verdana" panose="020B0604030504040204" pitchFamily="34" charset="0"/>
                <a:cs typeface="Verdana" panose="020B0604030504040204" pitchFamily="34" charset="0"/>
              </a:rPr>
              <a:t>Количество – 1</a:t>
            </a:r>
            <a:r>
              <a:rPr lang="en-US" altLang="fr-FR" sz="1000" b="1" dirty="0" smtClean="0">
                <a:solidFill>
                  <a:srgbClr val="0070C0"/>
                </a:solidFill>
                <a:ea typeface="Verdana" panose="020B0604030504040204" pitchFamily="34" charset="0"/>
                <a:cs typeface="Verdana" panose="020B0604030504040204" pitchFamily="34" charset="0"/>
              </a:rPr>
              <a:t>, </a:t>
            </a:r>
            <a:r>
              <a:rPr lang="ru-RU" altLang="fr-FR" sz="1000" b="1" dirty="0" smtClean="0">
                <a:solidFill>
                  <a:srgbClr val="0070C0"/>
                </a:solidFill>
                <a:ea typeface="Verdana" panose="020B0604030504040204" pitchFamily="34" charset="0"/>
                <a:cs typeface="Verdana" panose="020B0604030504040204" pitchFamily="34" charset="0"/>
              </a:rPr>
              <a:t>единица измерения </a:t>
            </a:r>
            <a:r>
              <a:rPr lang="en-US" altLang="fr-FR" sz="1000" b="1" dirty="0">
                <a:solidFill>
                  <a:srgbClr val="0070C0"/>
                </a:solidFill>
                <a:ea typeface="Verdana" panose="020B0604030504040204" pitchFamily="34" charset="0"/>
                <a:cs typeface="Verdana" panose="020B0604030504040204" pitchFamily="34" charset="0"/>
              </a:rPr>
              <a:t>AU “Activity Unit” </a:t>
            </a:r>
            <a:endParaRPr lang="en-US" altLang="fr-FR" sz="1000" b="1" dirty="0" smtClean="0">
              <a:solidFill>
                <a:srgbClr val="0070C0"/>
              </a:solidFill>
              <a:ea typeface="Verdana" panose="020B0604030504040204" pitchFamily="34" charset="0"/>
              <a:cs typeface="Verdana" panose="020B0604030504040204" pitchFamily="34" charset="0"/>
            </a:endParaRPr>
          </a:p>
          <a:p>
            <a:pPr marL="171450" lvl="0" indent="-171450">
              <a:spcBef>
                <a:spcPct val="50000"/>
              </a:spcBef>
              <a:buFontTx/>
              <a:buChar char="-"/>
            </a:pPr>
            <a:r>
              <a:rPr lang="ru-RU" altLang="fr-FR" sz="1000" b="1" dirty="0" smtClean="0">
                <a:solidFill>
                  <a:srgbClr val="0070C0"/>
                </a:solidFill>
                <a:ea typeface="Verdana" panose="020B0604030504040204" pitchFamily="34" charset="0"/>
                <a:cs typeface="Verdana" panose="020B0604030504040204" pitchFamily="34" charset="0"/>
              </a:rPr>
              <a:t>Группа </a:t>
            </a:r>
            <a:r>
              <a:rPr lang="ru-RU" altLang="fr-FR" sz="1000" b="1" dirty="0">
                <a:solidFill>
                  <a:srgbClr val="0070C0"/>
                </a:solidFill>
                <a:ea typeface="Verdana" panose="020B0604030504040204" pitchFamily="34" charset="0"/>
                <a:cs typeface="Verdana" panose="020B0604030504040204" pitchFamily="34" charset="0"/>
              </a:rPr>
              <a:t>материалов: </a:t>
            </a:r>
            <a:r>
              <a:rPr lang="ru-RU" altLang="fr-FR" sz="1000" b="1" dirty="0" smtClean="0">
                <a:solidFill>
                  <a:srgbClr val="0070C0"/>
                </a:solidFill>
                <a:ea typeface="Verdana" panose="020B0604030504040204" pitchFamily="34" charset="0"/>
                <a:cs typeface="Verdana" panose="020B0604030504040204" pitchFamily="34" charset="0"/>
              </a:rPr>
              <a:t>Инвестиционный </a:t>
            </a:r>
            <a:r>
              <a:rPr lang="ru-RU" altLang="fr-FR" sz="1000" b="1" dirty="0">
                <a:solidFill>
                  <a:srgbClr val="0070C0"/>
                </a:solidFill>
                <a:ea typeface="Verdana" panose="020B0604030504040204" pitchFamily="34" charset="0"/>
                <a:cs typeface="Verdana" panose="020B0604030504040204" pitchFamily="34" charset="0"/>
              </a:rPr>
              <a:t>заказ</a:t>
            </a:r>
          </a:p>
          <a:p>
            <a:pPr marL="171450" lvl="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Краткий текст: </a:t>
            </a:r>
            <a:r>
              <a:rPr lang="ru-RU" altLang="fr-FR" sz="1000" b="1" dirty="0" smtClean="0">
                <a:solidFill>
                  <a:srgbClr val="0070C0"/>
                </a:solidFill>
                <a:ea typeface="Verdana" panose="020B0604030504040204" pitchFamily="34" charset="0"/>
                <a:cs typeface="Verdana" panose="020B0604030504040204" pitchFamily="34" charset="0"/>
              </a:rPr>
              <a:t>описание предмета закупки </a:t>
            </a:r>
          </a:p>
          <a:p>
            <a:pPr marL="171450" lvl="0" indent="-171450">
              <a:spcBef>
                <a:spcPct val="50000"/>
              </a:spcBef>
              <a:buFontTx/>
              <a:buChar char="-"/>
            </a:pPr>
            <a:r>
              <a:rPr lang="ru-RU" altLang="fr-FR" sz="1000" b="1" dirty="0" smtClean="0">
                <a:solidFill>
                  <a:srgbClr val="0070C0"/>
                </a:solidFill>
                <a:ea typeface="Verdana" panose="020B0604030504040204" pitchFamily="34" charset="0"/>
                <a:cs typeface="Verdana" panose="020B0604030504040204" pitchFamily="34" charset="0"/>
              </a:rPr>
              <a:t>Группа </a:t>
            </a:r>
            <a:r>
              <a:rPr lang="ru-RU" altLang="fr-FR" sz="1000" b="1" dirty="0">
                <a:solidFill>
                  <a:srgbClr val="0070C0"/>
                </a:solidFill>
                <a:ea typeface="Verdana" panose="020B0604030504040204" pitchFamily="34" charset="0"/>
                <a:cs typeface="Verdana" panose="020B0604030504040204" pitchFamily="34" charset="0"/>
              </a:rPr>
              <a:t>закупок </a:t>
            </a:r>
            <a:r>
              <a:rPr lang="ru-RU" altLang="fr-FR" sz="1000" b="1" dirty="0" smtClean="0">
                <a:solidFill>
                  <a:srgbClr val="0070C0"/>
                </a:solidFill>
                <a:ea typeface="Verdana" panose="020B0604030504040204" pitchFamily="34" charset="0"/>
                <a:cs typeface="Verdana" panose="020B0604030504040204" pitchFamily="34" charset="0"/>
              </a:rPr>
              <a:t>(специалист по закупкам) и заявитель</a:t>
            </a:r>
          </a:p>
          <a:p>
            <a:pPr marL="171450" lvl="0" indent="-171450">
              <a:spcBef>
                <a:spcPct val="50000"/>
              </a:spcBef>
              <a:buFontTx/>
              <a:buChar char="-"/>
            </a:pPr>
            <a:r>
              <a:rPr lang="ru-RU" altLang="fr-FR" sz="1000" b="1" dirty="0" smtClean="0">
                <a:solidFill>
                  <a:srgbClr val="0070C0"/>
                </a:solidFill>
                <a:ea typeface="Verdana" panose="020B0604030504040204" pitchFamily="34" charset="0"/>
                <a:cs typeface="Verdana" panose="020B0604030504040204" pitchFamily="34" charset="0"/>
              </a:rPr>
              <a:t>Краткий текст описание заявки</a:t>
            </a:r>
            <a:r>
              <a:rPr lang="en-US" altLang="fr-FR" sz="1000" b="1" dirty="0" smtClean="0">
                <a:solidFill>
                  <a:srgbClr val="0070C0"/>
                </a:solidFill>
                <a:ea typeface="Verdana" panose="020B0604030504040204" pitchFamily="34" charset="0"/>
                <a:cs typeface="Verdana" panose="020B0604030504040204" pitchFamily="34" charset="0"/>
              </a:rPr>
              <a:t>, </a:t>
            </a:r>
            <a:r>
              <a:rPr lang="ru-RU" altLang="fr-FR" sz="1000" b="1" dirty="0" smtClean="0">
                <a:solidFill>
                  <a:srgbClr val="0070C0"/>
                </a:solidFill>
                <a:ea typeface="Verdana" panose="020B0604030504040204" pitchFamily="34" charset="0"/>
                <a:cs typeface="Verdana" panose="020B0604030504040204" pitchFamily="34" charset="0"/>
              </a:rPr>
              <a:t>группа закупок</a:t>
            </a:r>
            <a:r>
              <a:rPr lang="en-US" altLang="fr-FR" sz="1000" b="1" dirty="0" smtClean="0">
                <a:solidFill>
                  <a:srgbClr val="0070C0"/>
                </a:solidFill>
                <a:ea typeface="Verdana" panose="020B0604030504040204" pitchFamily="34" charset="0"/>
                <a:cs typeface="Verdana" panose="020B0604030504040204" pitchFamily="34" charset="0"/>
              </a:rPr>
              <a:t>, </a:t>
            </a:r>
            <a:r>
              <a:rPr lang="ru-RU" altLang="fr-FR" sz="1000" b="1" dirty="0" smtClean="0">
                <a:solidFill>
                  <a:srgbClr val="0070C0"/>
                </a:solidFill>
                <a:ea typeface="Verdana" panose="020B0604030504040204" pitchFamily="34" charset="0"/>
                <a:cs typeface="Verdana" panose="020B0604030504040204" pitchFamily="34" charset="0"/>
              </a:rPr>
              <a:t>заявитель</a:t>
            </a:r>
            <a:endParaRPr lang="en-US" altLang="fr-FR" sz="1000" b="1" dirty="0" smtClean="0">
              <a:solidFill>
                <a:srgbClr val="0070C0"/>
              </a:solidFill>
              <a:ea typeface="Verdana" panose="020B0604030504040204" pitchFamily="34" charset="0"/>
              <a:cs typeface="Verdana" panose="020B0604030504040204" pitchFamily="34" charset="0"/>
            </a:endParaRPr>
          </a:p>
          <a:p>
            <a:pPr>
              <a:spcBef>
                <a:spcPct val="50000"/>
              </a:spcBef>
            </a:pPr>
            <a:r>
              <a:rPr lang="ru-RU" altLang="fr-FR" sz="1200" b="1" dirty="0">
                <a:solidFill>
                  <a:srgbClr val="0070C0"/>
                </a:solidFill>
                <a:ea typeface="Verdana" panose="020B0604030504040204" pitchFamily="34" charset="0"/>
                <a:cs typeface="Verdana" panose="020B0604030504040204" pitchFamily="34" charset="0"/>
              </a:rPr>
              <a:t>2) Основные поля для заполнения – область «</a:t>
            </a:r>
            <a:r>
              <a:rPr lang="en-US" altLang="fr-FR" sz="1200" b="1" dirty="0">
                <a:solidFill>
                  <a:srgbClr val="0070C0"/>
                </a:solidFill>
                <a:ea typeface="Verdana" panose="020B0604030504040204" pitchFamily="34" charset="0"/>
                <a:cs typeface="Verdana" panose="020B0604030504040204" pitchFamily="34" charset="0"/>
              </a:rPr>
              <a:t>Item</a:t>
            </a:r>
            <a:r>
              <a:rPr lang="ru-RU" altLang="fr-FR" sz="1200" b="1" dirty="0">
                <a:solidFill>
                  <a:srgbClr val="0070C0"/>
                </a:solidFill>
                <a:ea typeface="Verdana" panose="020B0604030504040204" pitchFamily="34" charset="0"/>
                <a:cs typeface="Verdana" panose="020B0604030504040204" pitchFamily="34" charset="0"/>
              </a:rPr>
              <a:t>»</a:t>
            </a:r>
            <a:r>
              <a:rPr lang="en-US" altLang="fr-FR" sz="1200" b="1" dirty="0">
                <a:solidFill>
                  <a:srgbClr val="0070C0"/>
                </a:solidFill>
                <a:ea typeface="Verdana" panose="020B0604030504040204" pitchFamily="34" charset="0"/>
                <a:cs typeface="Verdana" panose="020B0604030504040204" pitchFamily="34" charset="0"/>
              </a:rPr>
              <a:t> </a:t>
            </a:r>
            <a:endParaRPr lang="ru-RU" altLang="fr-FR" sz="1200" b="1" dirty="0">
              <a:solidFill>
                <a:srgbClr val="0070C0"/>
              </a:solidFill>
              <a:ea typeface="Verdana" panose="020B0604030504040204" pitchFamily="34" charset="0"/>
              <a:cs typeface="Verdana" panose="020B0604030504040204" pitchFamily="34" charset="0"/>
            </a:endParaRPr>
          </a:p>
          <a:p>
            <a:pPr marL="171450" indent="-171450">
              <a:spcBef>
                <a:spcPct val="50000"/>
              </a:spcBef>
              <a:buFontTx/>
              <a:buChar char="-"/>
            </a:pPr>
            <a:r>
              <a:rPr lang="ru-RU" altLang="fr-FR" sz="1000" b="1" dirty="0" smtClean="0">
                <a:solidFill>
                  <a:srgbClr val="0070C0"/>
                </a:solidFill>
                <a:ea typeface="Verdana" panose="020B0604030504040204" pitchFamily="34" charset="0"/>
                <a:cs typeface="Verdana" panose="020B0604030504040204" pitchFamily="34" charset="0"/>
              </a:rPr>
              <a:t>Центр затрат</a:t>
            </a:r>
          </a:p>
          <a:p>
            <a:pPr marL="171450" lvl="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Общий (максимальный) лимит закупки</a:t>
            </a:r>
          </a:p>
          <a:p>
            <a:pPr marL="171450" lvl="0" indent="-171450">
              <a:spcBef>
                <a:spcPct val="50000"/>
              </a:spcBef>
              <a:buFontTx/>
              <a:buChar char="-"/>
            </a:pPr>
            <a:r>
              <a:rPr lang="ru-RU" altLang="fr-FR" sz="1000" b="1" dirty="0">
                <a:solidFill>
                  <a:srgbClr val="0070C0"/>
                </a:solidFill>
                <a:ea typeface="Verdana" panose="020B0604030504040204" pitchFamily="34" charset="0"/>
                <a:cs typeface="Verdana" panose="020B0604030504040204" pitchFamily="34" charset="0"/>
              </a:rPr>
              <a:t>Ожидаемая стоимость закупки </a:t>
            </a:r>
            <a:endParaRPr lang="en-US" altLang="fr-FR" sz="1000" b="1" dirty="0">
              <a:solidFill>
                <a:srgbClr val="0070C0"/>
              </a:solidFill>
              <a:ea typeface="Verdana" panose="020B0604030504040204" pitchFamily="34" charset="0"/>
              <a:cs typeface="Verdana" panose="020B0604030504040204" pitchFamily="34" charset="0"/>
            </a:endParaRPr>
          </a:p>
        </p:txBody>
      </p:sp>
      <p:pic>
        <p:nvPicPr>
          <p:cNvPr id="8" name="Grafik 141"/>
          <p:cNvPicPr/>
          <p:nvPr/>
        </p:nvPicPr>
        <p:blipFill>
          <a:blip r:embed="rId2"/>
          <a:stretch>
            <a:fillRect/>
          </a:stretch>
        </p:blipFill>
        <p:spPr>
          <a:xfrm>
            <a:off x="647564" y="1035178"/>
            <a:ext cx="6408712" cy="2501834"/>
          </a:xfrm>
          <a:prstGeom prst="rect">
            <a:avLst/>
          </a:prstGeom>
        </p:spPr>
      </p:pic>
    </p:spTree>
    <p:extLst>
      <p:ext uri="{BB962C8B-B14F-4D97-AF65-F5344CB8AC3E}">
        <p14:creationId xmlns:p14="http://schemas.microsoft.com/office/powerpoint/2010/main" val="2769518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2"/>
          <p:cNvSpPr txBox="1">
            <a:spLocks noChangeArrowheads="1"/>
          </p:cNvSpPr>
          <p:nvPr/>
        </p:nvSpPr>
        <p:spPr bwMode="auto">
          <a:xfrm>
            <a:off x="1008063" y="152400"/>
            <a:ext cx="6773862"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7" tIns="40074" rIns="80147" bIns="40074">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eaLnBrk="1" hangingPunct="1"/>
            <a:r>
              <a:rPr lang="ru-RU" altLang="fr-FR" sz="1900" b="1" dirty="0">
                <a:solidFill>
                  <a:srgbClr val="0065BD"/>
                </a:solidFill>
              </a:rPr>
              <a:t>2. Создание, управление и отслеживание заявок в САП</a:t>
            </a:r>
          </a:p>
        </p:txBody>
      </p:sp>
      <p:sp>
        <p:nvSpPr>
          <p:cNvPr id="14339" name="ZoneTexte 3"/>
          <p:cNvSpPr txBox="1">
            <a:spLocks noChangeArrowheads="1"/>
          </p:cNvSpPr>
          <p:nvPr/>
        </p:nvSpPr>
        <p:spPr bwMode="auto">
          <a:xfrm>
            <a:off x="1030288" y="525463"/>
            <a:ext cx="721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9263">
              <a:defRPr sz="600">
                <a:solidFill>
                  <a:schemeClr val="tx1"/>
                </a:solidFill>
                <a:latin typeface="Trebuchet MS" panose="020B0603020202020204" pitchFamily="34" charset="0"/>
              </a:defRPr>
            </a:lvl1pPr>
            <a:lvl2pPr marL="449263">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lvl="1" eaLnBrk="1" hangingPunct="1"/>
            <a:r>
              <a:rPr lang="fr-FR" altLang="fr-FR" sz="1400" dirty="0" smtClean="0">
                <a:solidFill>
                  <a:schemeClr val="bg2"/>
                </a:solidFill>
              </a:rPr>
              <a:t>2.2</a:t>
            </a:r>
            <a:r>
              <a:rPr lang="fr-FR" altLang="fr-FR" dirty="0" smtClean="0"/>
              <a:t> </a:t>
            </a:r>
            <a:r>
              <a:rPr lang="ru-RU" altLang="fr-FR" sz="1400" dirty="0">
                <a:solidFill>
                  <a:schemeClr val="bg2"/>
                </a:solidFill>
              </a:rPr>
              <a:t>Одобрение заявок </a:t>
            </a:r>
            <a:endParaRPr lang="en-US" altLang="fr-FR" sz="1400" dirty="0" smtClean="0">
              <a:solidFill>
                <a:schemeClr val="bg2"/>
              </a:solidFill>
            </a:endParaRPr>
          </a:p>
        </p:txBody>
      </p:sp>
      <p:sp>
        <p:nvSpPr>
          <p:cNvPr id="5" name="Rectangle 1"/>
          <p:cNvSpPr>
            <a:spLocks noChangeArrowheads="1"/>
          </p:cNvSpPr>
          <p:nvPr/>
        </p:nvSpPr>
        <p:spPr bwMode="auto">
          <a:xfrm>
            <a:off x="668579" y="1052736"/>
            <a:ext cx="7452829"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00">
                <a:solidFill>
                  <a:schemeClr val="tx1"/>
                </a:solidFill>
                <a:latin typeface="Trebuchet MS" panose="020B0603020202020204" pitchFamily="34" charset="0"/>
              </a:defRPr>
            </a:lvl1pPr>
            <a:lvl2pPr marL="742950" indent="-285750">
              <a:defRPr sz="600">
                <a:solidFill>
                  <a:schemeClr val="tx1"/>
                </a:solidFill>
                <a:latin typeface="Trebuchet MS" panose="020B0603020202020204" pitchFamily="34" charset="0"/>
              </a:defRPr>
            </a:lvl2pPr>
            <a:lvl3pPr marL="1143000" indent="-228600">
              <a:defRPr sz="600">
                <a:solidFill>
                  <a:schemeClr val="tx1"/>
                </a:solidFill>
                <a:latin typeface="Trebuchet MS" panose="020B0603020202020204" pitchFamily="34" charset="0"/>
              </a:defRPr>
            </a:lvl3pPr>
            <a:lvl4pPr marL="1600200" indent="-228600">
              <a:defRPr sz="600">
                <a:solidFill>
                  <a:schemeClr val="tx1"/>
                </a:solidFill>
                <a:latin typeface="Trebuchet MS" panose="020B0603020202020204" pitchFamily="34" charset="0"/>
              </a:defRPr>
            </a:lvl4pPr>
            <a:lvl5pPr marL="2057400" indent="-228600">
              <a:defRPr sz="600">
                <a:solidFill>
                  <a:schemeClr val="tx1"/>
                </a:solidFill>
                <a:latin typeface="Trebuchet MS" panose="020B0603020202020204" pitchFamily="34" charset="0"/>
              </a:defRPr>
            </a:lvl5pPr>
            <a:lvl6pPr marL="2514600" indent="-228600" eaLnBrk="0" fontAlgn="base" hangingPunct="0">
              <a:spcBef>
                <a:spcPct val="0"/>
              </a:spcBef>
              <a:spcAft>
                <a:spcPct val="0"/>
              </a:spcAft>
              <a:defRPr sz="600">
                <a:solidFill>
                  <a:schemeClr val="tx1"/>
                </a:solidFill>
                <a:latin typeface="Trebuchet MS" panose="020B0603020202020204" pitchFamily="34" charset="0"/>
              </a:defRPr>
            </a:lvl6pPr>
            <a:lvl7pPr marL="2971800" indent="-228600" eaLnBrk="0" fontAlgn="base" hangingPunct="0">
              <a:spcBef>
                <a:spcPct val="0"/>
              </a:spcBef>
              <a:spcAft>
                <a:spcPct val="0"/>
              </a:spcAft>
              <a:defRPr sz="600">
                <a:solidFill>
                  <a:schemeClr val="tx1"/>
                </a:solidFill>
                <a:latin typeface="Trebuchet MS" panose="020B0603020202020204" pitchFamily="34" charset="0"/>
              </a:defRPr>
            </a:lvl7pPr>
            <a:lvl8pPr marL="3429000" indent="-228600" eaLnBrk="0" fontAlgn="base" hangingPunct="0">
              <a:spcBef>
                <a:spcPct val="0"/>
              </a:spcBef>
              <a:spcAft>
                <a:spcPct val="0"/>
              </a:spcAft>
              <a:defRPr sz="600">
                <a:solidFill>
                  <a:schemeClr val="tx1"/>
                </a:solidFill>
                <a:latin typeface="Trebuchet MS" panose="020B0603020202020204" pitchFamily="34" charset="0"/>
              </a:defRPr>
            </a:lvl8pPr>
            <a:lvl9pPr marL="3886200" indent="-228600" eaLnBrk="0" fontAlgn="base" hangingPunct="0">
              <a:spcBef>
                <a:spcPct val="0"/>
              </a:spcBef>
              <a:spcAft>
                <a:spcPct val="0"/>
              </a:spcAft>
              <a:defRPr sz="600">
                <a:solidFill>
                  <a:schemeClr val="tx1"/>
                </a:solidFill>
                <a:latin typeface="Trebuchet MS" panose="020B0603020202020204" pitchFamily="34" charset="0"/>
              </a:defRPr>
            </a:lvl9pPr>
          </a:lstStyle>
          <a:p>
            <a:pPr>
              <a:spcBef>
                <a:spcPct val="50000"/>
              </a:spcBef>
            </a:pPr>
            <a:r>
              <a:rPr lang="ru-RU" altLang="fr-FR" sz="1000" b="1" dirty="0" smtClean="0">
                <a:solidFill>
                  <a:srgbClr val="0070C0"/>
                </a:solidFill>
                <a:ea typeface="Verdana" panose="020B0604030504040204" pitchFamily="34" charset="0"/>
                <a:cs typeface="Verdana" panose="020B0604030504040204" pitchFamily="34" charset="0"/>
              </a:rPr>
              <a:t> </a:t>
            </a:r>
            <a:r>
              <a:rPr lang="en-US" altLang="fr-FR" sz="1200" b="1" dirty="0" smtClean="0">
                <a:solidFill>
                  <a:srgbClr val="0070C0"/>
                </a:solidFill>
                <a:ea typeface="Verdana" panose="020B0604030504040204" pitchFamily="34" charset="0"/>
                <a:cs typeface="Verdana" panose="020B0604030504040204" pitchFamily="34" charset="0"/>
              </a:rPr>
              <a:t>Release </a:t>
            </a:r>
            <a:r>
              <a:rPr lang="en-US" altLang="fr-FR" sz="1200" b="1" dirty="0">
                <a:solidFill>
                  <a:srgbClr val="0070C0"/>
                </a:solidFill>
                <a:ea typeface="Verdana" panose="020B0604030504040204" pitchFamily="34" charset="0"/>
                <a:cs typeface="Verdana" panose="020B0604030504040204" pitchFamily="34" charset="0"/>
              </a:rPr>
              <a:t>Strategy and Validation </a:t>
            </a:r>
            <a:r>
              <a:rPr lang="en-US" altLang="fr-FR" sz="1000" b="1" dirty="0">
                <a:solidFill>
                  <a:srgbClr val="0070C0"/>
                </a:solidFill>
                <a:ea typeface="Verdana" panose="020B0604030504040204" pitchFamily="34" charset="0"/>
                <a:cs typeface="Verdana" panose="020B0604030504040204" pitchFamily="34" charset="0"/>
              </a:rPr>
              <a:t>- </a:t>
            </a:r>
            <a:r>
              <a:rPr lang="ru-RU" altLang="fr-FR" sz="1000" b="1" dirty="0">
                <a:solidFill>
                  <a:srgbClr val="0070C0"/>
                </a:solidFill>
                <a:ea typeface="Verdana" panose="020B0604030504040204" pitchFamily="34" charset="0"/>
                <a:cs typeface="Verdana" panose="020B0604030504040204" pitchFamily="34" charset="0"/>
              </a:rPr>
              <a:t>Стратегия валидации заявок – процесс одобрения непроизводственных заявок. Стратегия присвоения маршрута одобрения заявок на основание суммы</a:t>
            </a:r>
            <a:r>
              <a:rPr lang="en-US" altLang="fr-FR" sz="1000" b="1" dirty="0">
                <a:solidFill>
                  <a:srgbClr val="0070C0"/>
                </a:solidFill>
                <a:ea typeface="Verdana" panose="020B0604030504040204" pitchFamily="34" charset="0"/>
                <a:cs typeface="Verdana" panose="020B0604030504040204" pitchFamily="34" charset="0"/>
              </a:rPr>
              <a:t> </a:t>
            </a:r>
            <a:r>
              <a:rPr lang="ru-RU" altLang="fr-FR" sz="1000" b="1" dirty="0">
                <a:solidFill>
                  <a:srgbClr val="0070C0"/>
                </a:solidFill>
                <a:ea typeface="Verdana" panose="020B0604030504040204" pitchFamily="34" charset="0"/>
                <a:cs typeface="Verdana" panose="020B0604030504040204" pitchFamily="34" charset="0"/>
              </a:rPr>
              <a:t>заявки и вида заявок. </a:t>
            </a:r>
          </a:p>
          <a:p>
            <a:pPr>
              <a:spcBef>
                <a:spcPct val="50000"/>
              </a:spcBef>
            </a:pPr>
            <a:r>
              <a:rPr lang="ru-RU" altLang="fr-FR" sz="1000" b="1" dirty="0">
                <a:solidFill>
                  <a:srgbClr val="0070C0"/>
                </a:solidFill>
                <a:ea typeface="Verdana" panose="020B0604030504040204" pitchFamily="34" charset="0"/>
                <a:cs typeface="Verdana" panose="020B0604030504040204" pitchFamily="34" charset="0"/>
              </a:rPr>
              <a:t>Виды заявок</a:t>
            </a:r>
            <a:r>
              <a:rPr lang="ru-RU" altLang="fr-FR" sz="1000" b="1" dirty="0" smtClean="0">
                <a:solidFill>
                  <a:srgbClr val="0070C0"/>
                </a:solidFill>
                <a:ea typeface="Verdana" panose="020B0604030504040204" pitchFamily="34" charset="0"/>
                <a:cs typeface="Verdana" panose="020B0604030504040204" pitchFamily="34" charset="0"/>
              </a:rPr>
              <a:t>:</a:t>
            </a:r>
          </a:p>
          <a:p>
            <a:pPr>
              <a:spcBef>
                <a:spcPct val="50000"/>
              </a:spcBef>
            </a:pPr>
            <a:r>
              <a:rPr lang="ru-RU" altLang="fr-FR" sz="1000" b="1" dirty="0" smtClean="0">
                <a:solidFill>
                  <a:srgbClr val="0070C0"/>
                </a:solidFill>
                <a:ea typeface="Verdana" panose="020B0604030504040204" pitchFamily="34" charset="0"/>
                <a:cs typeface="Verdana" panose="020B0604030504040204" pitchFamily="34" charset="0"/>
              </a:rPr>
              <a:t>- </a:t>
            </a:r>
            <a:r>
              <a:rPr lang="en-US" altLang="fr-FR" sz="1000" b="1" dirty="0" smtClean="0">
                <a:solidFill>
                  <a:srgbClr val="0070C0"/>
                </a:solidFill>
                <a:ea typeface="Verdana" panose="020B0604030504040204" pitchFamily="34" charset="0"/>
                <a:cs typeface="Verdana" panose="020B0604030504040204" pitchFamily="34" charset="0"/>
              </a:rPr>
              <a:t>K </a:t>
            </a:r>
            <a:r>
              <a:rPr lang="en-US" altLang="fr-FR" sz="1000" b="1" dirty="0">
                <a:solidFill>
                  <a:srgbClr val="0070C0"/>
                </a:solidFill>
                <a:ea typeface="Verdana" panose="020B0604030504040204" pitchFamily="34" charset="0"/>
                <a:cs typeface="Verdana" panose="020B0604030504040204" pitchFamily="34" charset="0"/>
              </a:rPr>
              <a:t>for Cost Center</a:t>
            </a:r>
          </a:p>
          <a:p>
            <a:pPr>
              <a:spcBef>
                <a:spcPct val="50000"/>
              </a:spcBef>
            </a:pPr>
            <a:r>
              <a:rPr lang="ru-RU" altLang="fr-FR" sz="1000" b="1" dirty="0" smtClean="0">
                <a:solidFill>
                  <a:srgbClr val="0070C0"/>
                </a:solidFill>
                <a:ea typeface="Verdana" panose="020B0604030504040204" pitchFamily="34" charset="0"/>
                <a:cs typeface="Verdana" panose="020B0604030504040204" pitchFamily="34" charset="0"/>
              </a:rPr>
              <a:t>- </a:t>
            </a:r>
            <a:r>
              <a:rPr lang="en-US" altLang="fr-FR" sz="1000" b="1" dirty="0" smtClean="0">
                <a:solidFill>
                  <a:srgbClr val="0070C0"/>
                </a:solidFill>
                <a:ea typeface="Verdana" panose="020B0604030504040204" pitchFamily="34" charset="0"/>
                <a:cs typeface="Verdana" panose="020B0604030504040204" pitchFamily="34" charset="0"/>
              </a:rPr>
              <a:t>F </a:t>
            </a:r>
            <a:r>
              <a:rPr lang="en-US" altLang="fr-FR" sz="1000" b="1" dirty="0">
                <a:solidFill>
                  <a:srgbClr val="0070C0"/>
                </a:solidFill>
                <a:ea typeface="Verdana" panose="020B0604030504040204" pitchFamily="34" charset="0"/>
                <a:cs typeface="Verdana" panose="020B0604030504040204" pitchFamily="34" charset="0"/>
              </a:rPr>
              <a:t>for Order</a:t>
            </a:r>
          </a:p>
          <a:p>
            <a:pPr>
              <a:spcBef>
                <a:spcPct val="50000"/>
              </a:spcBef>
            </a:pPr>
            <a:r>
              <a:rPr lang="ru-RU" altLang="fr-FR" sz="1000" b="1" dirty="0" smtClean="0">
                <a:solidFill>
                  <a:srgbClr val="0070C0"/>
                </a:solidFill>
                <a:ea typeface="Verdana" panose="020B0604030504040204" pitchFamily="34" charset="0"/>
                <a:cs typeface="Verdana" panose="020B0604030504040204" pitchFamily="34" charset="0"/>
              </a:rPr>
              <a:t>- </a:t>
            </a:r>
            <a:r>
              <a:rPr lang="en-US" altLang="fr-FR" sz="1000" b="1" dirty="0" smtClean="0">
                <a:solidFill>
                  <a:srgbClr val="0070C0"/>
                </a:solidFill>
                <a:ea typeface="Verdana" panose="020B0604030504040204" pitchFamily="34" charset="0"/>
                <a:cs typeface="Verdana" panose="020B0604030504040204" pitchFamily="34" charset="0"/>
              </a:rPr>
              <a:t>P </a:t>
            </a:r>
            <a:r>
              <a:rPr lang="en-US" altLang="fr-FR" sz="1000" b="1" dirty="0">
                <a:solidFill>
                  <a:srgbClr val="0070C0"/>
                </a:solidFill>
                <a:ea typeface="Verdana" panose="020B0604030504040204" pitchFamily="34" charset="0"/>
                <a:cs typeface="Verdana" panose="020B0604030504040204" pitchFamily="34" charset="0"/>
              </a:rPr>
              <a:t>for </a:t>
            </a:r>
            <a:r>
              <a:rPr lang="en-US" altLang="fr-FR" sz="1000" b="1" dirty="0" smtClean="0">
                <a:solidFill>
                  <a:srgbClr val="0070C0"/>
                </a:solidFill>
                <a:ea typeface="Verdana" panose="020B0604030504040204" pitchFamily="34" charset="0"/>
                <a:cs typeface="Verdana" panose="020B0604030504040204" pitchFamily="34" charset="0"/>
              </a:rPr>
              <a:t>Project</a:t>
            </a:r>
            <a:endParaRPr lang="ru-RU" altLang="fr-FR" sz="1000" b="1" dirty="0" smtClean="0">
              <a:solidFill>
                <a:srgbClr val="0070C0"/>
              </a:solidFill>
              <a:ea typeface="Verdana" panose="020B0604030504040204" pitchFamily="34" charset="0"/>
              <a:cs typeface="Verdana" panose="020B0604030504040204" pitchFamily="34" charset="0"/>
            </a:endParaRPr>
          </a:p>
          <a:p>
            <a:pPr>
              <a:spcBef>
                <a:spcPct val="50000"/>
              </a:spcBef>
            </a:pPr>
            <a:r>
              <a:rPr lang="ru-RU" altLang="fr-FR" sz="1000" b="1" dirty="0" smtClean="0">
                <a:solidFill>
                  <a:srgbClr val="0070C0"/>
                </a:solidFill>
                <a:ea typeface="Verdana" panose="020B0604030504040204" pitchFamily="34" charset="0"/>
                <a:cs typeface="Verdana" panose="020B0604030504040204" pitchFamily="34" charset="0"/>
              </a:rPr>
              <a:t>При заполнение заявки в зависимости от сумму заявки формируется стратегия валидации заявки и появляется вкладка </a:t>
            </a:r>
            <a:r>
              <a:rPr lang="en-US" altLang="fr-FR" sz="1000" b="1" dirty="0" smtClean="0">
                <a:solidFill>
                  <a:srgbClr val="0070C0"/>
                </a:solidFill>
                <a:ea typeface="Verdana" panose="020B0604030504040204" pitchFamily="34" charset="0"/>
                <a:cs typeface="Verdana" panose="020B0604030504040204" pitchFamily="34" charset="0"/>
              </a:rPr>
              <a:t>Valuation. </a:t>
            </a:r>
            <a:endParaRPr lang="en-US" altLang="fr-FR" sz="1000" b="1" dirty="0">
              <a:solidFill>
                <a:srgbClr val="0070C0"/>
              </a:solidFill>
              <a:ea typeface="Verdana" panose="020B0604030504040204" pitchFamily="34" charset="0"/>
              <a:cs typeface="Verdana" panose="020B0604030504040204" pitchFamily="34" charset="0"/>
            </a:endParaRPr>
          </a:p>
          <a:p>
            <a:pPr>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a:p>
            <a:pPr lvl="0">
              <a:spcBef>
                <a:spcPct val="50000"/>
              </a:spcBef>
            </a:pPr>
            <a:endParaRPr lang="en-US" altLang="fr-FR" sz="1000" b="1" dirty="0">
              <a:solidFill>
                <a:srgbClr val="0070C0"/>
              </a:solidFill>
              <a:ea typeface="Verdana" panose="020B0604030504040204" pitchFamily="34" charset="0"/>
              <a:cs typeface="Verdana" panose="020B0604030504040204" pitchFamily="34" charset="0"/>
            </a:endParaRPr>
          </a:p>
        </p:txBody>
      </p:sp>
      <p:pic>
        <p:nvPicPr>
          <p:cNvPr id="6" name="Grafik 162"/>
          <p:cNvPicPr/>
          <p:nvPr/>
        </p:nvPicPr>
        <p:blipFill>
          <a:blip r:embed="rId2"/>
          <a:stretch>
            <a:fillRect/>
          </a:stretch>
        </p:blipFill>
        <p:spPr>
          <a:xfrm>
            <a:off x="669381" y="4365104"/>
            <a:ext cx="5579745" cy="1381125"/>
          </a:xfrm>
          <a:prstGeom prst="rect">
            <a:avLst/>
          </a:prstGeom>
        </p:spPr>
      </p:pic>
      <p:pic>
        <p:nvPicPr>
          <p:cNvPr id="7" name="Grafik 164"/>
          <p:cNvPicPr/>
          <p:nvPr/>
        </p:nvPicPr>
        <p:blipFill>
          <a:blip r:embed="rId3"/>
          <a:stretch>
            <a:fillRect/>
          </a:stretch>
        </p:blipFill>
        <p:spPr>
          <a:xfrm>
            <a:off x="669381" y="2952611"/>
            <a:ext cx="5579745" cy="1340485"/>
          </a:xfrm>
          <a:prstGeom prst="rect">
            <a:avLst/>
          </a:prstGeom>
        </p:spPr>
      </p:pic>
    </p:spTree>
    <p:extLst>
      <p:ext uri="{BB962C8B-B14F-4D97-AF65-F5344CB8AC3E}">
        <p14:creationId xmlns:p14="http://schemas.microsoft.com/office/powerpoint/2010/main" val="1999269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ge 1">
  <a:themeElements>
    <a:clrScheme name="Page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ge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ge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ge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ge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ge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ge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ge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ge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ge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ge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ge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ge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ge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claimer">
  <a:themeElements>
    <a:clrScheme name="Disclaim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claim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claim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claim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claim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claim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claim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claim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claim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claim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claim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claim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claim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claim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12120</TotalTime>
  <Words>1355</Words>
  <Application>Microsoft Office PowerPoint</Application>
  <PresentationFormat>Лист Letter (8,5x11")</PresentationFormat>
  <Paragraphs>249</Paragraphs>
  <Slides>21</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21</vt:i4>
      </vt:variant>
    </vt:vector>
  </HeadingPairs>
  <TitlesOfParts>
    <vt:vector size="31" baseType="lpstr">
      <vt:lpstr>Arial Unicode MS</vt:lpstr>
      <vt:lpstr>SimSun</vt:lpstr>
      <vt:lpstr>Arial</vt:lpstr>
      <vt:lpstr>Calibri</vt:lpstr>
      <vt:lpstr>Times New Roman</vt:lpstr>
      <vt:lpstr>Trebuchet MS</vt:lpstr>
      <vt:lpstr>Verdana</vt:lpstr>
      <vt:lpstr>Wingdings</vt:lpstr>
      <vt:lpstr>Page 1</vt:lpstr>
      <vt:lpstr>Disclaimer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A.RAYMOND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lgt</dc:creator>
  <cp:lastModifiedBy>Moiseev, Aleksandr</cp:lastModifiedBy>
  <cp:revision>482</cp:revision>
  <cp:lastPrinted>2015-07-07T06:50:30Z</cp:lastPrinted>
  <dcterms:created xsi:type="dcterms:W3CDTF">2011-03-22T09:27:35Z</dcterms:created>
  <dcterms:modified xsi:type="dcterms:W3CDTF">2019-01-09T07:10:20Z</dcterms:modified>
</cp:coreProperties>
</file>