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1168" r:id="rId5"/>
    <p:sldId id="2129" r:id="rId6"/>
    <p:sldId id="2134" r:id="rId7"/>
    <p:sldId id="2135" r:id="rId8"/>
    <p:sldId id="2136" r:id="rId9"/>
    <p:sldId id="2126" r:id="rId10"/>
    <p:sldId id="2120" r:id="rId11"/>
    <p:sldId id="2130" r:id="rId12"/>
    <p:sldId id="2131" r:id="rId13"/>
    <p:sldId id="2132" r:id="rId14"/>
    <p:sldId id="2133" r:id="rId15"/>
    <p:sldId id="2122" r:id="rId16"/>
    <p:sldId id="2128" r:id="rId17"/>
    <p:sldId id="2123" r:id="rId18"/>
    <p:sldId id="2125" r:id="rId19"/>
    <p:sldId id="1217" r:id="rId20"/>
  </p:sldIdLst>
  <p:sldSz cx="12192000" cy="6858000"/>
  <p:notesSz cx="6797675" cy="9872663"/>
  <p:defaultTextStyle>
    <a:defPPr>
      <a:defRPr lang="en-US"/>
    </a:defPPr>
    <a:lvl1pPr marL="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488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97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46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952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44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929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41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590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C502E"/>
    <a:srgbClr val="FF6600"/>
    <a:srgbClr val="66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80" autoAdjust="0"/>
  </p:normalViewPr>
  <p:slideViewPr>
    <p:cSldViewPr snapToGrid="0" snapToObjects="1">
      <p:cViewPr varScale="1">
        <p:scale>
          <a:sx n="67" d="100"/>
          <a:sy n="67" d="100"/>
        </p:scale>
        <p:origin x="56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36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9D3C2-B405-40C8-9D28-93EC3697CF5D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955C-C63B-4487-9339-17AD5B8E5B6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27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659340"/>
            <a:ext cx="12192000" cy="6188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388"/>
            <a:ext cx="12192000" cy="5743436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3147" y="428337"/>
            <a:ext cx="7248143" cy="10241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147" y="1554698"/>
            <a:ext cx="7248143" cy="2883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smtClean="0"/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765" y="187830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289" y="0"/>
            <a:ext cx="7924796" cy="6856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156" y="0"/>
            <a:ext cx="12181170" cy="68579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840799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840799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1225" y="1"/>
            <a:ext cx="10275829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434" y="1"/>
            <a:ext cx="10963789" cy="68580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178" y="-35714"/>
            <a:ext cx="2440877" cy="1212873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215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55215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247949"/>
            <a:ext cx="10634671" cy="33908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867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867" b="1">
                <a:solidFill>
                  <a:srgbClr val="555555"/>
                </a:solidFill>
              </a:defRPr>
            </a:lvl2pPr>
            <a:lvl3pPr>
              <a:defRPr sz="1867" b="1">
                <a:solidFill>
                  <a:srgbClr val="555555"/>
                </a:solidFill>
              </a:defRPr>
            </a:lvl3pPr>
            <a:lvl4pPr>
              <a:defRPr sz="1867" b="1">
                <a:solidFill>
                  <a:srgbClr val="555555"/>
                </a:solidFill>
              </a:defRPr>
            </a:lvl4pPr>
            <a:lvl5pPr>
              <a:defRPr sz="1867" b="1">
                <a:solidFill>
                  <a:srgbClr val="555555"/>
                </a:solidFill>
              </a:defRPr>
            </a:lvl5pPr>
            <a:lvl6pPr>
              <a:defRPr sz="1867">
                <a:solidFill>
                  <a:srgbClr val="555555"/>
                </a:solidFill>
              </a:defRPr>
            </a:lvl6pPr>
            <a:lvl7pPr>
              <a:defRPr sz="1867">
                <a:solidFill>
                  <a:srgbClr val="555555"/>
                </a:solidFill>
              </a:defRPr>
            </a:lvl7pPr>
            <a:lvl8pPr>
              <a:defRPr sz="1867">
                <a:solidFill>
                  <a:srgbClr val="555555"/>
                </a:solidFill>
              </a:defRPr>
            </a:lvl8pPr>
            <a:lvl9pPr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588223" y="2129876"/>
            <a:ext cx="6523779" cy="3720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67" b="0" dirty="0">
                <a:solidFill>
                  <a:schemeClr val="accent1"/>
                </a:solidFill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867" b="0" dirty="0" err="1">
                <a:latin typeface="+mn-lt"/>
              </a:rPr>
              <a:t>Click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to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insert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subtitle</a:t>
            </a:r>
            <a:endParaRPr lang="es-ES_tradnl" sz="1867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7427338" y="2129875"/>
            <a:ext cx="4460977" cy="3775940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733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501900"/>
            <a:ext cx="6523779" cy="39243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dirty="0">
                <a:solidFill>
                  <a:srgbClr val="555555"/>
                </a:solidFill>
              </a:defRPr>
            </a:lvl1pPr>
            <a:lvl2pPr marL="519430" indent="0">
              <a:buNone/>
              <a:defRPr sz="1867" b="1">
                <a:solidFill>
                  <a:srgbClr val="555555"/>
                </a:solidFill>
              </a:defRPr>
            </a:lvl2pPr>
            <a:lvl3pPr marL="1038858" indent="0">
              <a:buNone/>
              <a:defRPr sz="1867" b="1">
                <a:solidFill>
                  <a:srgbClr val="555555"/>
                </a:solidFill>
              </a:defRPr>
            </a:lvl3pPr>
            <a:lvl4pPr marL="1558285" indent="0">
              <a:buNone/>
              <a:defRPr sz="1867" b="1">
                <a:solidFill>
                  <a:srgbClr val="555555"/>
                </a:solidFill>
              </a:defRPr>
            </a:lvl4pPr>
            <a:lvl5pPr marL="2077716" indent="0">
              <a:buNone/>
              <a:defRPr sz="1867" b="1">
                <a:solidFill>
                  <a:srgbClr val="555555"/>
                </a:solidFill>
              </a:defRPr>
            </a:lvl5pPr>
            <a:lvl6pPr marL="2597144" indent="0">
              <a:buNone/>
              <a:defRPr sz="1867">
                <a:solidFill>
                  <a:srgbClr val="555555"/>
                </a:solidFill>
              </a:defRPr>
            </a:lvl6pPr>
            <a:lvl7pPr marL="3116574" indent="0">
              <a:buNone/>
              <a:defRPr sz="1867">
                <a:solidFill>
                  <a:srgbClr val="555555"/>
                </a:solidFill>
              </a:defRPr>
            </a:lvl7pPr>
            <a:lvl8pPr marL="3636002" indent="0">
              <a:buNone/>
              <a:defRPr sz="1867">
                <a:solidFill>
                  <a:srgbClr val="555555"/>
                </a:solidFill>
              </a:defRPr>
            </a:lvl8pPr>
            <a:lvl9pPr marL="4155432" indent="0">
              <a:buNone/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094153" y="1600200"/>
            <a:ext cx="209894" cy="51535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endParaRPr lang="en-US" sz="2667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88108" y="2133601"/>
            <a:ext cx="10634784" cy="356870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5329872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869287" y="2394796"/>
            <a:ext cx="10594580" cy="913668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2552805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19488" rtl="0" eaLnBrk="1" latinLnBrk="0" hangingPunct="1">
        <a:spcBef>
          <a:spcPct val="0"/>
        </a:spcBef>
        <a:buNone/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616" indent="-389616" algn="l" defTabSz="51948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168" indent="-324680" algn="l" defTabSz="519488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21" indent="-259744" algn="l" defTabSz="51948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18208" indent="-259744" algn="l" defTabSz="519488" rtl="0" eaLnBrk="1" latinLnBrk="0" hangingPunct="1">
        <a:spcBef>
          <a:spcPct val="20000"/>
        </a:spcBef>
        <a:buFont typeface="Arial"/>
        <a:buChar char="–"/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337696" indent="-259744" algn="l" defTabSz="519488" rtl="0" eaLnBrk="1" latinLnBrk="0" hangingPunct="1">
        <a:spcBef>
          <a:spcPct val="20000"/>
        </a:spcBef>
        <a:buFont typeface="Arial"/>
        <a:buChar char="»"/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2857185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673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6161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650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33147" y="428337"/>
            <a:ext cx="8292801" cy="1024143"/>
          </a:xfrm>
        </p:spPr>
        <p:txBody>
          <a:bodyPr/>
          <a:lstStyle/>
          <a:p>
            <a:r>
              <a:rPr lang="ru-RU" sz="2800" dirty="0">
                <a:latin typeface="Biome Light" panose="020B0303030204020804" pitchFamily="34" charset="0"/>
                <a:cs typeface="Biome Light" panose="020B0303030204020804" pitchFamily="34" charset="0"/>
              </a:rPr>
              <a:t>Стратегия Отдела Логистики 2022</a:t>
            </a:r>
          </a:p>
          <a:p>
            <a:pPr algn="r"/>
            <a:endParaRPr lang="en-US" u="sng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148" y="940408"/>
            <a:ext cx="5543802" cy="812192"/>
          </a:xfrm>
        </p:spPr>
        <p:txBody>
          <a:bodyPr/>
          <a:lstStyle/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Dmitry Kochin</a:t>
            </a:r>
          </a:p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Logistics Manager Russia</a:t>
            </a:r>
            <a:endParaRPr lang="ru-RU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8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B8B139-7918-4580-B1BA-C04A2EE8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9" y="1014849"/>
            <a:ext cx="11695807" cy="535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Исходящей Логистики. Стратегия по сетям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Х5 Регионы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0E295-D541-4635-A3B8-B5F5B592FF66}"/>
              </a:ext>
            </a:extLst>
          </p:cNvPr>
          <p:cNvSpPr txBox="1"/>
          <p:nvPr/>
        </p:nvSpPr>
        <p:spPr>
          <a:xfrm>
            <a:off x="2933700" y="2603500"/>
            <a:ext cx="71881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Адыгея, Аксай, Екатеринбург, Новосибирск 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Снижение за счет запуска нового Логистического Провайдера по Кросс-Доку  - ТК </a:t>
            </a:r>
            <a:r>
              <a:rPr lang="ru-RU" sz="1400" b="1" dirty="0" err="1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Логитерра</a:t>
            </a:r>
            <a:r>
              <a:rPr lang="en-US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1,33</a:t>
            </a:r>
            <a:r>
              <a:rPr lang="en-US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ctr"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Воронеж, Кинель, Кирово-Чепецк, Оренбург, Пермь, Рязань, Самара, Уфа, Челябинск, Ярославль 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Снижение за счет переключения отгрузок с ФМ Москва на ФМ Бор + перехода с ТК Байкал на ФМ Бор по РЦ с высокой статистикой простоев 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0,55 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Елабуга, Курск, Невинномысск 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Снижение за счет переключения поставок  с ФМ на ТК Байкал, как более конкурентные  ценовые предложения–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0,63 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ctr"/>
            <a:endParaRPr lang="ru-RU" sz="1400" b="1" dirty="0">
              <a:solidFill>
                <a:srgbClr val="FF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ctr">
              <a:buAutoNum type="arabicPeriod"/>
            </a:pPr>
            <a:endParaRPr lang="ru-RU" sz="1400" b="1" dirty="0">
              <a:solidFill>
                <a:srgbClr val="FF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ctr"/>
            <a:endParaRPr lang="ru-RU" sz="1400" b="1" dirty="0">
              <a:solidFill>
                <a:srgbClr val="FF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2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8CF759-B7A3-4D20-A3FE-BAE61B35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7" y="970345"/>
            <a:ext cx="11761806" cy="5408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Исходящей Логистики. Стратегия по сетям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Тандер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0E295-D541-4635-A3B8-B5F5B592FF66}"/>
              </a:ext>
            </a:extLst>
          </p:cNvPr>
          <p:cNvSpPr txBox="1"/>
          <p:nvPr/>
        </p:nvSpPr>
        <p:spPr>
          <a:xfrm>
            <a:off x="3102922" y="2751614"/>
            <a:ext cx="7188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Великий Новгород, Дмитров, Ерзовка, Зеленодольск, Иваново, Коломна, Колпино, Краснодар, Кропоткин, Лермонтов, Мурманск, Орел, Оренбург, Славянск-на-Кубани, Смоленск, Стерлитамак, Тамбов, Тольятти, Тула, Ярославль, Ногинск 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Снижение за счет переключения отгрузок с ФМ Москва на ФМ Бор, исключение </a:t>
            </a:r>
            <a:r>
              <a:rPr lang="ru-RU" sz="1400" b="1" dirty="0" err="1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доп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логистического плеча БОР-Москва 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0,554 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Киров, Пенза, Энгельс, Воронеж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Снижение за счет перехода с Байкал на ФМ, более конкурентное ценовое предложение, снижение простоев–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0,168 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ru-RU" sz="14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РЦ: Первоуральск, Шахты </a:t>
            </a:r>
            <a:r>
              <a:rPr lang="ru-RU" sz="14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Снижение за счет перехода с ФМ на Байкал, более конкурентное ценовое предложение– </a:t>
            </a:r>
            <a:r>
              <a:rPr lang="ru-RU" sz="1400" b="1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0,3 млн </a:t>
            </a:r>
            <a:r>
              <a:rPr lang="ru-RU" sz="1400" b="1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b="1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ctr"/>
            <a:endParaRPr lang="ru-RU" sz="1400" b="1" dirty="0">
              <a:solidFill>
                <a:srgbClr val="FF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6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ВЭД. Таможенное оформление как внутренний процесс.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Оценка потенциала</a:t>
            </a:r>
          </a:p>
        </p:txBody>
      </p: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14B7E78D-57F3-4367-AE32-40DD816429A6}"/>
              </a:ext>
            </a:extLst>
          </p:cNvPr>
          <p:cNvSpPr/>
          <p:nvPr/>
        </p:nvSpPr>
        <p:spPr>
          <a:xfrm>
            <a:off x="150697" y="1273003"/>
            <a:ext cx="1820977" cy="1165027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Бизнес-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</a:rPr>
              <a:t>Драйверы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Текст 1">
            <a:extLst>
              <a:ext uri="{FF2B5EF4-FFF2-40B4-BE49-F238E27FC236}">
                <a16:creationId xmlns:a16="http://schemas.microsoft.com/office/drawing/2014/main" id="{A10776A7-A15F-49F2-BDF7-0B24DDD19FE3}"/>
              </a:ext>
            </a:extLst>
          </p:cNvPr>
          <p:cNvSpPr txBox="1">
            <a:spLocks/>
          </p:cNvSpPr>
          <p:nvPr/>
        </p:nvSpPr>
        <p:spPr>
          <a:xfrm>
            <a:off x="2123425" y="1268544"/>
            <a:ext cx="9668525" cy="11694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Некорректный расчет таможенной стоимости Таможенным представителем при импортных поставках из Испании.  В среднем переплата таможенных платежей с одной Импортной ДТ –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730 евро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Использование услуг внешнего таможенного представителя вместо развития собственных компетенций в части таможенного оформления и прямого взаимодействия с таможенным органом – дополнительные расходы для компании ЗАО ЮРОП ФУДС ГБ</a:t>
            </a: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3733C55F-F58A-4DF2-AA61-5B225F38D1B3}"/>
              </a:ext>
            </a:extLst>
          </p:cNvPr>
          <p:cNvSpPr/>
          <p:nvPr/>
        </p:nvSpPr>
        <p:spPr>
          <a:xfrm>
            <a:off x="150697" y="2527399"/>
            <a:ext cx="1820977" cy="717353"/>
          </a:xfrm>
          <a:prstGeom prst="flowChartProcess">
            <a:avLst/>
          </a:prstGeom>
          <a:solidFill>
            <a:srgbClr val="6666FF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Статистика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2E8D282C-A13E-4280-BC21-086F4CEF619E}"/>
              </a:ext>
            </a:extLst>
          </p:cNvPr>
          <p:cNvSpPr txBox="1">
            <a:spLocks/>
          </p:cNvSpPr>
          <p:nvPr/>
        </p:nvSpPr>
        <p:spPr>
          <a:xfrm>
            <a:off x="2123425" y="2598756"/>
            <a:ext cx="9668525" cy="71735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2020 –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36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импортных декларации (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18 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GB Spain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 (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432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RUB w VAT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104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Экспортных деклараций (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712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6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RUB w VAT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pPr marL="342900" indent="-342900">
              <a:buAutoNum type="arabicPeriod" startAt="2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2021 –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24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импортных декларации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11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GB Spain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 (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288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КRUB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w VAT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),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100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Экспортных деклараций (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682,5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КRUB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w VAT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200" i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Справочно: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Стоимость ИМ ДТ  -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12 000 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RUB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/</a:t>
            </a:r>
            <a:r>
              <a:rPr lang="ru-RU" sz="12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шт</a:t>
            </a:r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v WAT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Стоимость ЭК ДТ – 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6 825 </a:t>
            </a:r>
            <a:r>
              <a:rPr lang="en-US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RUB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шт</a:t>
            </a:r>
            <a:r>
              <a:rPr lang="en-US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v WAT</a:t>
            </a:r>
            <a:endParaRPr lang="ru-RU" sz="14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выгрузка данных по запросу Бухгалтерией</a:t>
            </a: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61B25BF5-062F-4691-BC64-BADE978B9E9F}"/>
              </a:ext>
            </a:extLst>
          </p:cNvPr>
          <p:cNvSpPr/>
          <p:nvPr/>
        </p:nvSpPr>
        <p:spPr>
          <a:xfrm>
            <a:off x="150697" y="3405478"/>
            <a:ext cx="1820977" cy="3242972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Оценка 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</a:rPr>
              <a:t>потенциала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05FEC1-4709-4664-BDAD-850ED22D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86" y="3405478"/>
            <a:ext cx="9296564" cy="3242972"/>
          </a:xfrm>
          <a:prstGeom prst="rect">
            <a:avLst/>
          </a:prstGeom>
          <a:ln>
            <a:solidFill>
              <a:srgbClr val="FC502E"/>
            </a:solidFill>
          </a:ln>
        </p:spPr>
      </p:pic>
    </p:spTree>
    <p:extLst>
      <p:ext uri="{BB962C8B-B14F-4D97-AF65-F5344CB8AC3E}">
        <p14:creationId xmlns:p14="http://schemas.microsoft.com/office/powerpoint/2010/main" val="105901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ВЭД. Таможенное оформление как внутренний процесс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План внедрения 2022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718A1B20-9C36-4B57-B77D-9D100634BF11}"/>
              </a:ext>
            </a:extLst>
          </p:cNvPr>
          <p:cNvSpPr/>
          <p:nvPr/>
        </p:nvSpPr>
        <p:spPr>
          <a:xfrm>
            <a:off x="104125" y="1134216"/>
            <a:ext cx="1820977" cy="54349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Решения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01645F17-B636-4323-8921-1F087E5FA7E4}"/>
              </a:ext>
            </a:extLst>
          </p:cNvPr>
          <p:cNvSpPr txBox="1">
            <a:spLocks/>
          </p:cNvSpPr>
          <p:nvPr/>
        </p:nvSpPr>
        <p:spPr>
          <a:xfrm>
            <a:off x="2123424" y="1134217"/>
            <a:ext cx="9668525" cy="33520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Начиная с 1-й импортной поставки 2022 года изменить схему расчета таможенных платежей, проинструктировать действующего таможенного представителя</a:t>
            </a:r>
          </a:p>
          <a:p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Разбивка по первому грузовику предоставлена</a:t>
            </a:r>
            <a:r>
              <a:rPr lang="en-US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разбивка </a:t>
            </a:r>
            <a:r>
              <a:rPr lang="ru-RU" sz="140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транспортного счета</a:t>
            </a:r>
            <a:endParaRPr lang="ru-RU" sz="1400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E7FD38-E0FC-4B7E-B4D2-4466EF57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23" y="1815440"/>
            <a:ext cx="5163201" cy="23149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52FEB4FD-DA33-4233-A66C-89B5C5831307}"/>
              </a:ext>
            </a:extLst>
          </p:cNvPr>
          <p:cNvSpPr txBox="1">
            <a:spLocks/>
          </p:cNvSpPr>
          <p:nvPr/>
        </p:nvSpPr>
        <p:spPr>
          <a:xfrm>
            <a:off x="2123423" y="4157876"/>
            <a:ext cx="9668525" cy="24112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2. В 2022 постепенно запустить процесс самостоятельного таможенного оформления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 План запуска: 1. Тестирование и обучение – до конца февраля 2022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 Март 2022 – 25% собственных деклараций, Апрель 2022 – 50% собственных деклараций,                           Июнь 2022 – до 90% собственных деклараций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 2022 2 сотрудника </a:t>
            </a:r>
            <a:r>
              <a:rPr lang="ru-RU" sz="1400" dirty="0">
                <a:solidFill>
                  <a:schemeClr val="tx2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Кочин Д.В. , Севастьянов Н.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будут вести данный процесс (Итого </a:t>
            </a:r>
            <a:r>
              <a:rPr lang="ru-RU" sz="1400" dirty="0">
                <a:solidFill>
                  <a:schemeClr val="tx2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 сотрудника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+ Таможенный представитель)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 2023 обучение </a:t>
            </a:r>
            <a:r>
              <a:rPr lang="ru-RU" sz="1400" dirty="0">
                <a:solidFill>
                  <a:schemeClr val="tx2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+1 сотрудника Отдела Логистики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операциям по декларированию товаров (Итого </a:t>
            </a:r>
            <a:r>
              <a:rPr lang="ru-RU" sz="1400" dirty="0">
                <a:solidFill>
                  <a:schemeClr val="tx2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 сотрудника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+ Таможенный представитель)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Таможенный представитель (далее ТП) всегда будет доступен в качестве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back-up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+ иметь небольшой объем деклараций в месяц. Контракт с ТП не обязывает нас к объему деклараций для ТП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Размер инвестиций: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95 000 </a:t>
            </a:r>
            <a:r>
              <a:rPr lang="ru-RU" sz="1400" dirty="0" err="1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 первый год (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вкл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обучение), далее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75 000 </a:t>
            </a:r>
            <a:r>
              <a:rPr lang="ru-RU" sz="1400" dirty="0" err="1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 год</a:t>
            </a: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D7EA68-726E-47FE-80A5-AE7AC673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617" y="1811181"/>
            <a:ext cx="4470533" cy="23329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134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Изменение Орг. Структуры. Присоединение Склада к ОЛ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5AB5BE-683C-4C28-BB04-3BADE760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7" y="824956"/>
            <a:ext cx="11674678" cy="56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Улучшение процессов/Электронный Документооборот</a:t>
            </a:r>
          </a:p>
        </p:txBody>
      </p: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14B7E78D-57F3-4367-AE32-40DD816429A6}"/>
              </a:ext>
            </a:extLst>
          </p:cNvPr>
          <p:cNvSpPr/>
          <p:nvPr/>
        </p:nvSpPr>
        <p:spPr>
          <a:xfrm>
            <a:off x="150697" y="949524"/>
            <a:ext cx="1820977" cy="164127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Бизнес-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Драйверы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8" name="Текст 1">
            <a:extLst>
              <a:ext uri="{FF2B5EF4-FFF2-40B4-BE49-F238E27FC236}">
                <a16:creationId xmlns:a16="http://schemas.microsoft.com/office/drawing/2014/main" id="{A10776A7-A15F-49F2-BDF7-0B24DDD19FE3}"/>
              </a:ext>
            </a:extLst>
          </p:cNvPr>
          <p:cNvSpPr txBox="1">
            <a:spLocks/>
          </p:cNvSpPr>
          <p:nvPr/>
        </p:nvSpPr>
        <p:spPr>
          <a:xfrm>
            <a:off x="2123425" y="945063"/>
            <a:ext cx="9668525" cy="16457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Работа по инструкциям разработанным Испанскими собственниками компании с низким уровнем автоматизации процессов, неполноценным использованием стандартного функционала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</a:t>
            </a:r>
            <a:endParaRPr lang="ru-RU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Высокая доля бумажного документооборота, файловых и почтовых процессов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Ручные пошаговые процессы, вместо автоматизированных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workflow –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оплата счетов, заполнение актов приемки, прочие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Сверх валидация документов и сверх контроль  - трехступенчатая проверка счетов на оплату, сверх контроль результатов работы других сотрудников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Улучшение процесса планирования и синхронизации данных между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Demand Forecaster-Sales-Production-Supply-Chain</a:t>
            </a:r>
            <a:endParaRPr lang="ru-RU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718A1B20-9C36-4B57-B77D-9D100634BF11}"/>
              </a:ext>
            </a:extLst>
          </p:cNvPr>
          <p:cNvSpPr/>
          <p:nvPr/>
        </p:nvSpPr>
        <p:spPr>
          <a:xfrm>
            <a:off x="150696" y="2715367"/>
            <a:ext cx="1820977" cy="3583833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Решения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01645F17-B636-4323-8921-1F087E5FA7E4}"/>
              </a:ext>
            </a:extLst>
          </p:cNvPr>
          <p:cNvSpPr txBox="1">
            <a:spLocks/>
          </p:cNvSpPr>
          <p:nvPr/>
        </p:nvSpPr>
        <p:spPr>
          <a:xfrm>
            <a:off x="2123425" y="2710906"/>
            <a:ext cx="9668525" cy="30040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Автоматизация процесса размещения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PO – PO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после релиза автоматически отправляется на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E_mail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Внедрено в январе 2022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Автоматизация заполнения листа Приемки на складе – Лист приемки автоматически формируется из САП -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 внедрению 1 Квартал 2022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SAP.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Автоматическое разделение дат отгрузки и доставки при создании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Sales Order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для корректного отображения данных по планированию –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 квартал 2022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HANA S4 –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проект перехода и внедрения новой системы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 –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готовность возглавить проект (найм + 1 сотрудника в ОЛ на проект САП и далее администрирование Мастер-Данных + Договор с Российской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SAP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поддержкой, например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PLAUT MSG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</a:t>
            </a:r>
            <a:r>
              <a:rPr lang="en-US" sz="1400" dirty="0">
                <a:solidFill>
                  <a:schemeClr val="tx2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2022-2023</a:t>
            </a:r>
            <a:endParaRPr lang="ru-RU" sz="1400" dirty="0">
              <a:solidFill>
                <a:schemeClr val="tx2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LOCAL MDC –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Получение прав на локальную корректировку основных данных по материалам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MM02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), получение прав на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QM.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Организация внутреннего процесса по управлению мастер данными номенклатуры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Внедрено в январе 2022 </a:t>
            </a:r>
          </a:p>
          <a:p>
            <a:pPr marL="342900" indent="-342900">
              <a:buFont typeface="Arial"/>
              <a:buAutoNum type="arabicPeriod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Внедрение Электронного Документооборота – готовность возглавить проект</a:t>
            </a:r>
          </a:p>
          <a:p>
            <a:pPr marL="342900" indent="-342900">
              <a:buFont typeface="Arial"/>
              <a:buAutoNum type="arabicPeriod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Запуск процесса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S&amp;OP – Sales and Operations Planning –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внедрено в тестовом режиме, процесс в режиме обкатки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Внедрение автоматического прогона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MRP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- по смесям и материалам на ежедневной основе -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Внедрено в январе 2022</a:t>
            </a:r>
          </a:p>
          <a:p>
            <a:endParaRPr lang="ru-RU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/>
              <a:buAutoNum type="arabicPeriod"/>
            </a:pPr>
            <a:endParaRPr lang="ru-RU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3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Анализ отклонений бюджета 2021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 202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0R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EFA83C9B-245E-4C3D-8AFE-12C032F9253B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295775" cy="59188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84A581DC-DACC-4299-9EA9-CBF049611255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133851" cy="58404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58A4CF43-E380-4D5B-A16F-5967BD54CADD}"/>
              </a:ext>
            </a:extLst>
          </p:cNvPr>
          <p:cNvSpPr txBox="1">
            <a:spLocks/>
          </p:cNvSpPr>
          <p:nvPr/>
        </p:nvSpPr>
        <p:spPr>
          <a:xfrm>
            <a:off x="8356600" y="748635"/>
            <a:ext cx="3435350" cy="59188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Отклонение 2021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 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 2020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составили  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263 000 евро</a:t>
            </a:r>
            <a:r>
              <a:rPr lang="en-US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18 398 445 / курс евро 70руб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Основная доля отклонений приходится на Россию (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93,43% /17,19 МЛН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 и Монголию (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7,48 %/1,38 МЛН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endParaRPr lang="ru-RU" sz="13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Причины отклонений:</a:t>
            </a:r>
          </a:p>
          <a:p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Монголия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некорректный сплит затрат между 2020 и 2021 годами. 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403 000 </a:t>
            </a:r>
            <a:r>
              <a:rPr lang="ru-RU" sz="13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расходов из 2020 года были </a:t>
            </a:r>
            <a:r>
              <a:rPr lang="ru-RU" sz="13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запостированы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в 2021 году</a:t>
            </a:r>
          </a:p>
          <a:p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Россия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</a:t>
            </a:r>
          </a:p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1. Бюджетная тарификация на основании факта предыдущего года по среднему значению, без региональных тарифов</a:t>
            </a:r>
          </a:p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2. Составление бюджета без учета географии грузополучателей. Вес региона учитывался по Покупателю (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Sold-To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не по грузополучателю (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Ship-To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). Географическая принадлежности покупателя и </a:t>
            </a:r>
            <a:r>
              <a:rPr lang="ru-RU" sz="13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грузоволучателя</a:t>
            </a:r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/лей могут сильно разниться</a:t>
            </a:r>
          </a:p>
          <a:p>
            <a:r>
              <a:rPr lang="ru-RU" sz="13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Декомпозиция географии России представлена на последующих слайдах</a:t>
            </a:r>
            <a:endParaRPr lang="en-US" sz="13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</a:t>
            </a:r>
            <a:r>
              <a:rPr lang="en-US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Roger </a:t>
            </a:r>
            <a:r>
              <a:rPr lang="en-US" sz="1100" dirty="0" err="1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Salo’s</a:t>
            </a:r>
            <a:r>
              <a:rPr lang="en-US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Report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91A642A-0753-4086-90ED-C734E7D52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73191"/>
              </p:ext>
            </p:extLst>
          </p:nvPr>
        </p:nvGraphicFramePr>
        <p:xfrm>
          <a:off x="11082336" y="5824816"/>
          <a:ext cx="790576" cy="77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Worksheet" r:id="rId3" imgW="12109610" imgH="11836492" progId="Excel.Sheet.12">
                  <p:embed/>
                </p:oleObj>
              </mc:Choice>
              <mc:Fallback>
                <p:oleObj name="Worksheet" r:id="rId3" imgW="12109610" imgH="118364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82336" y="5824816"/>
                        <a:ext cx="790576" cy="77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06B9BF-BC1E-4616-A141-673186484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74" y="610812"/>
            <a:ext cx="8077563" cy="3097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1DEB05-39B3-4C92-94B1-3060D3081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75" y="3800475"/>
            <a:ext cx="8077562" cy="2945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A6BC7FE-B817-4503-9853-3901B36295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092" y="3441073"/>
            <a:ext cx="371473" cy="3473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Анализ отклонений бюджета 2021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 202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Регионы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Россия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EFA83C9B-245E-4C3D-8AFE-12C032F9253B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295775" cy="59188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84A581DC-DACC-4299-9EA9-CBF049611255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133851" cy="58404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58A4CF43-E380-4D5B-A16F-5967BD54CADD}"/>
              </a:ext>
            </a:extLst>
          </p:cNvPr>
          <p:cNvSpPr txBox="1">
            <a:spLocks/>
          </p:cNvSpPr>
          <p:nvPr/>
        </p:nvSpPr>
        <p:spPr>
          <a:xfrm>
            <a:off x="87021" y="4192583"/>
            <a:ext cx="11697637" cy="1022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 период 2020-2021 изменилась транспортная география отгрузок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Лидирующие позиции остаются у Центрального ФО, но в динамике объемы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перелоцируются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В Сибирский и Южный ФО, что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удлинняет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транспортное плечо доставки, как увеличивает стоимость затрат на логистику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Проанализируем наиболее значимые отклонения в разрезе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SUB-Family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 Регионов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</a:t>
            </a:r>
            <a:r>
              <a:rPr lang="en-US" sz="1100" dirty="0" err="1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Report_by_ship-to_Russia</a:t>
            </a:r>
            <a:endParaRPr lang="en-US" sz="1100" dirty="0">
              <a:solidFill>
                <a:srgbClr val="0070C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EFA07C-5BBE-431D-8AD8-8E170598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5" y="824957"/>
            <a:ext cx="5939249" cy="3351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EE36FD-1E8E-4B93-BBDD-20DE4D309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53" y="824957"/>
            <a:ext cx="6035722" cy="3351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24AED89-5AAE-4193-A1FF-B37FBFFEC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" y="5215481"/>
            <a:ext cx="8114003" cy="1530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Анализ отклонений бюджета 2021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 202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SUB-Family+Region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EFA83C9B-245E-4C3D-8AFE-12C032F9253B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295775" cy="59188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84A581DC-DACC-4299-9EA9-CBF049611255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133851" cy="58404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58A4CF43-E380-4D5B-A16F-5967BD54CADD}"/>
              </a:ext>
            </a:extLst>
          </p:cNvPr>
          <p:cNvSpPr txBox="1">
            <a:spLocks/>
          </p:cNvSpPr>
          <p:nvPr/>
        </p:nvSpPr>
        <p:spPr>
          <a:xfrm>
            <a:off x="94313" y="5715813"/>
            <a:ext cx="11697637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Basic range chicken cubes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сокращение объемов и релокация в центральный регион  - удорожание логистики дальних регионов</a:t>
            </a:r>
          </a:p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Basic range non-chicken cubes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релокация объемов в Сибирский ФО и Центрального ФО – удорожание логистики</a:t>
            </a:r>
          </a:p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Beef on the bone cubes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рост объемов Сибирского ФО, бюджет 2021 не учитывал географию отгрузок</a:t>
            </a:r>
          </a:p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Instant Dry Soups Sachets</a:t>
            </a:r>
            <a:r>
              <a:rPr lang="ru-RU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релокация объемов между ФО без значительного роста объемов. Бюджет 2021 не учитывал географию отгрузок</a:t>
            </a: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</a:t>
            </a:r>
            <a:r>
              <a:rPr lang="en-US" sz="1100" dirty="0" err="1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Report_by_ship-to_Russia</a:t>
            </a:r>
            <a:endParaRPr lang="en-US" sz="1100" dirty="0">
              <a:solidFill>
                <a:srgbClr val="0070C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2D9B8D-54C8-4777-9221-EA9D069E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9" y="936892"/>
            <a:ext cx="10634671" cy="45919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06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Анализ отклонений бюджета 2021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 202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0R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SUB-Family+Region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EFA83C9B-245E-4C3D-8AFE-12C032F9253B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295775" cy="59188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84A581DC-DACC-4299-9EA9-CBF049611255}"/>
              </a:ext>
            </a:extLst>
          </p:cNvPr>
          <p:cNvSpPr txBox="1">
            <a:spLocks/>
          </p:cNvSpPr>
          <p:nvPr/>
        </p:nvSpPr>
        <p:spPr>
          <a:xfrm>
            <a:off x="7658099" y="827045"/>
            <a:ext cx="4133851" cy="58404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58A4CF43-E380-4D5B-A16F-5967BD54CADD}"/>
              </a:ext>
            </a:extLst>
          </p:cNvPr>
          <p:cNvSpPr txBox="1">
            <a:spLocks/>
          </p:cNvSpPr>
          <p:nvPr/>
        </p:nvSpPr>
        <p:spPr>
          <a:xfrm>
            <a:off x="7988829" y="827045"/>
            <a:ext cx="3884083" cy="48670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Powder with herbs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сокращение объемов в 1,6 раза и прирост Сибирского ФО </a:t>
            </a:r>
          </a:p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Short cut standard pasta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сокращение объемов и релокация в Сибирский ФО. За счет того, что товар является объемным, но легким по весу, стоимость затрат при изменении географии возрастает</a:t>
            </a:r>
          </a:p>
          <a:p>
            <a:r>
              <a:rPr lang="en-US" sz="12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Universals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сокращение объемов, прирост Сибирского ФО и Северо-Кавказского ФО, удалённых от Центрального</a:t>
            </a: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</a:t>
            </a:r>
            <a:r>
              <a:rPr lang="en-US" sz="1100" dirty="0" err="1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Report_by_ship-to_Russia</a:t>
            </a:r>
            <a:endParaRPr lang="en-US" sz="1100" dirty="0">
              <a:solidFill>
                <a:srgbClr val="0070C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Вывод: за период 2020-2021 по проанализированным </a:t>
            </a:r>
            <a:r>
              <a:rPr lang="en-US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Sub-Family </a:t>
            </a:r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тарификацию бюджета 2021 года велась в разрезе продуктовых линеек в факту 2020 года, что не учитывало карту географии отгрузок</a:t>
            </a:r>
          </a:p>
          <a:p>
            <a:r>
              <a:rPr lang="ru-RU" sz="13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Снижение объемов, при росте тарифов за транспорт и удлинение дистанций транспортировки негативно повлияли на фактические затраты 2021 года, что в дельте тарифов 2020 и 2021 на объемы 2021 вызвало данные отклонения </a:t>
            </a:r>
          </a:p>
          <a:p>
            <a:endParaRPr lang="ru-RU" sz="12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28FD6-5CE1-4CB2-8BAC-BEA4C632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827045"/>
            <a:ext cx="7585074" cy="486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19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Бюджет 2022. Исходящий транспорт. Россия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9D844666-3674-4BA0-9B3D-3A3BB1D11E5F}"/>
              </a:ext>
            </a:extLst>
          </p:cNvPr>
          <p:cNvSpPr txBox="1">
            <a:spLocks/>
          </p:cNvSpPr>
          <p:nvPr/>
        </p:nvSpPr>
        <p:spPr>
          <a:xfrm>
            <a:off x="104125" y="742062"/>
            <a:ext cx="11983750" cy="17249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Риск недобюджетирования в январе 2022, обозначенный на первом слушанье презентации, наступил.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Факт Января 2022 составил </a:t>
            </a:r>
            <a:r>
              <a:rPr lang="en-US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5 038 005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при бюджете 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3 630 436,2 </a:t>
            </a:r>
            <a:r>
              <a:rPr lang="ru-RU" sz="14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4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Риск недобюджетирования также распространяется и на последующие месяцы 2022 года, ввиду глобального подхода к бюджетированию 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Бюджет должен составляться локальной командой с учетом географии отгрузок – </a:t>
            </a:r>
            <a:r>
              <a:rPr lang="en-US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Lesson Learned!</a:t>
            </a:r>
            <a:endParaRPr lang="ru-RU" sz="14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400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КАК РЕШИТЬ СИТУАЦИЮ НЕДОБЮДЖЕТИРОВАНИЯ в 2022 ГОДУ?</a:t>
            </a:r>
          </a:p>
          <a:p>
            <a:endParaRPr lang="ru-RU" sz="1400" i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AutoNum type="arabicPeriod"/>
            </a:pP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Разработка и внедрения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сейвинговых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стратегий, по результатам анализа эффективности матрицы грузоперевозок 2021.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Потенциал экономии представлен на графика и 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детализирован на последующих слайдах.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Статус: внедрено по 4 сетям</a:t>
            </a: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2. Вывод индивидуальных показателей по каждому ФО для бюджетирования с учетом географии грузополучателей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(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данный подход согласован с отделом продаж,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фин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контрллером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Roger Salo)</a:t>
            </a:r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Ранее используемый микс регионов оценивался некорректно: Не делался прогноз по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ship-to (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грузополучатель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только по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sold-to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(покупатель). 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Статус: в процессе калибровки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3. Ежемесячный анализ простоев совместно с КАМ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’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ами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Мгновенное информирование в потенциальном простое со стороны ТК. Принятие решений  - коммуникации с Клиентами, Коммуникации с ТК, смена ТК в случае регулярных эвентов простоя по каждому направлению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Простои также не были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закложены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в логистический бюджет, но имеют достаточно весомое негативное влияние на конечный результат (</a:t>
            </a:r>
            <a:r>
              <a:rPr lang="ru-RU" sz="14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Простои в 2021 году составили 3 млн </a:t>
            </a:r>
            <a:r>
              <a:rPr lang="ru-RU" sz="14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). 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Статус: внедрено с января 2022</a:t>
            </a:r>
          </a:p>
          <a:p>
            <a:endParaRPr lang="ru-RU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D3C53EEE-67E2-41A0-BCA6-8D8F813EE457}"/>
              </a:ext>
            </a:extLst>
          </p:cNvPr>
          <p:cNvSpPr txBox="1">
            <a:spLocks/>
          </p:cNvSpPr>
          <p:nvPr/>
        </p:nvSpPr>
        <p:spPr>
          <a:xfrm>
            <a:off x="4119561" y="3448051"/>
            <a:ext cx="3881439" cy="17249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Текст 1">
            <a:extLst>
              <a:ext uri="{FF2B5EF4-FFF2-40B4-BE49-F238E27FC236}">
                <a16:creationId xmlns:a16="http://schemas.microsoft.com/office/drawing/2014/main" id="{34BDC04A-F0A7-4B57-9C87-747258E4E536}"/>
              </a:ext>
            </a:extLst>
          </p:cNvPr>
          <p:cNvSpPr txBox="1">
            <a:spLocks/>
          </p:cNvSpPr>
          <p:nvPr/>
        </p:nvSpPr>
        <p:spPr>
          <a:xfrm>
            <a:off x="6981520" y="2977600"/>
            <a:ext cx="3952227" cy="1630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Снижение тарифа РУБ/КГ возможно при реализации стратегии Оптимизации затрат на Исходящую Логистику. 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Основной эффект просчитывается при применении стратегии Оптимизации Логистики по Сетям</a:t>
            </a:r>
          </a:p>
          <a:p>
            <a:endParaRPr lang="ru-RU" sz="1100" dirty="0">
              <a:solidFill>
                <a:schemeClr val="accent1">
                  <a:lumMod val="75000"/>
                </a:schemeClr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CA4D5-312D-41BC-A039-A4353368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" y="2816181"/>
            <a:ext cx="3352972" cy="1701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FFC94-42D0-4A00-990A-5C222125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773" y="2816181"/>
            <a:ext cx="3219928" cy="1709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418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Исходящей Логистики</a:t>
            </a:r>
          </a:p>
        </p:txBody>
      </p: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14B7E78D-57F3-4367-AE32-40DD816429A6}"/>
              </a:ext>
            </a:extLst>
          </p:cNvPr>
          <p:cNvSpPr/>
          <p:nvPr/>
        </p:nvSpPr>
        <p:spPr>
          <a:xfrm>
            <a:off x="150697" y="949523"/>
            <a:ext cx="1820977" cy="1641277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Бизнес-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Драйверы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8" name="Текст 1">
            <a:extLst>
              <a:ext uri="{FF2B5EF4-FFF2-40B4-BE49-F238E27FC236}">
                <a16:creationId xmlns:a16="http://schemas.microsoft.com/office/drawing/2014/main" id="{A10776A7-A15F-49F2-BDF7-0B24DDD19FE3}"/>
              </a:ext>
            </a:extLst>
          </p:cNvPr>
          <p:cNvSpPr txBox="1">
            <a:spLocks/>
          </p:cNvSpPr>
          <p:nvPr/>
        </p:nvSpPr>
        <p:spPr>
          <a:xfrm>
            <a:off x="2123425" y="945064"/>
            <a:ext cx="9668525" cy="16457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Прогноз Повышения  тарифов в 2022 по отношению к 2021 в среднем на 15%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Анализ простоев в 2021 году показал возможность перераспределения РЦ между ТК</a:t>
            </a: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«Наивное» бюджетирование, без учета разной тарификации в разрезе ФО и динамики отгрузок по ФО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Организация кросс-док схемы доставки по сетям через консолидацию в Москве, что дополнительно генерирует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доп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расходы и 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удлинняет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плечо доставки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718A1B20-9C36-4B57-B77D-9D100634BF11}"/>
              </a:ext>
            </a:extLst>
          </p:cNvPr>
          <p:cNvSpPr/>
          <p:nvPr/>
        </p:nvSpPr>
        <p:spPr>
          <a:xfrm>
            <a:off x="150697" y="2902148"/>
            <a:ext cx="1820977" cy="3079552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Решения</a:t>
            </a:r>
            <a:endParaRPr lang="en-US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9D844666-3674-4BA0-9B3D-3A3BB1D11E5F}"/>
              </a:ext>
            </a:extLst>
          </p:cNvPr>
          <p:cNvSpPr txBox="1">
            <a:spLocks/>
          </p:cNvSpPr>
          <p:nvPr/>
        </p:nvSpPr>
        <p:spPr>
          <a:xfrm>
            <a:off x="2123425" y="2888904"/>
            <a:ext cx="9668525" cy="309279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Произведен анализ действующих логистических схем по сетям– АШАН, ТАНДЕР, ЭЛЕМЕНТ, Х5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На основании разработанных стратегий и проработки статистики простоев за 2021 год, прогнозируемый 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сейвинг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на 2022 составит: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АШАН – 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0,58 млн </a:t>
            </a:r>
            <a:r>
              <a:rPr lang="ru-RU" sz="18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детализация представлена на последующих слайдах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ТАНДЕР – 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1,022 млн </a:t>
            </a:r>
            <a:r>
              <a:rPr lang="ru-RU" sz="18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детализация представлена на последующих слайдах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Х5 – 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2,51 млн </a:t>
            </a:r>
            <a:r>
              <a:rPr lang="ru-RU" sz="18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детализация представлена на последующих слайдах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ЭЛЕМЕНТ – </a:t>
            </a:r>
            <a:r>
              <a:rPr lang="ru-RU" sz="18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0,93 млн </a:t>
            </a:r>
            <a:r>
              <a:rPr lang="ru-RU" sz="18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детализация представлена на последующих слайдах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)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2. Продолжение разработки стратегий по оставшимся сетям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3. Поиск и проработка новых ТК по прямым и Кросс-Док поставкам</a:t>
            </a:r>
          </a:p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4. Вывод показателей для бюджета 2023 с учетом географии</a:t>
            </a:r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1.Консолидированная ведомость по тарифам перевозчиков КД</a:t>
            </a:r>
          </a:p>
          <a:p>
            <a:r>
              <a:rPr lang="ru-RU" sz="11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                  2.  Статистика простоев 2021</a:t>
            </a:r>
            <a:endParaRPr lang="en-US" sz="1100" dirty="0">
              <a:solidFill>
                <a:srgbClr val="0070C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5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2D8A08-F45C-4038-9D9C-E9011C8A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1" y="851237"/>
            <a:ext cx="11424872" cy="5809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Исходящей Логистики. Стратегия по сетям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АШАН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413B3-C2EB-43E9-8208-E8E1B0C244D3}"/>
              </a:ext>
            </a:extLst>
          </p:cNvPr>
          <p:cNvSpPr txBox="1"/>
          <p:nvPr/>
        </p:nvSpPr>
        <p:spPr>
          <a:xfrm>
            <a:off x="3589867" y="4872566"/>
            <a:ext cx="146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Переход с </a:t>
            </a:r>
            <a:r>
              <a:rPr lang="en-US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FM </a:t>
            </a:r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на Байкал с более конкурентным ценовым предложение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CCE-21D3-4AC9-ABCD-60C3275B5730}"/>
              </a:ext>
            </a:extLst>
          </p:cNvPr>
          <p:cNvSpPr txBox="1"/>
          <p:nvPr/>
        </p:nvSpPr>
        <p:spPr>
          <a:xfrm>
            <a:off x="7348008" y="3276763"/>
            <a:ext cx="1609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Переход с </a:t>
            </a:r>
            <a:r>
              <a:rPr lang="en-US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FM </a:t>
            </a:r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Москва на Самовывоз г. Бор. Сокращение расходов за счет исключения логистического Плеча БОР-МОСКВА</a:t>
            </a:r>
          </a:p>
        </p:txBody>
      </p:sp>
    </p:spTree>
    <p:extLst>
      <p:ext uri="{BB962C8B-B14F-4D97-AF65-F5344CB8AC3E}">
        <p14:creationId xmlns:p14="http://schemas.microsoft.com/office/powerpoint/2010/main" val="338605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202988-EB66-4B6B-92B1-44441452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" y="731223"/>
            <a:ext cx="11012123" cy="5675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Исходящей Логистики. Стратегия по сетям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ЭЛЕМЕНТ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413B3-C2EB-43E9-8208-E8E1B0C244D3}"/>
              </a:ext>
            </a:extLst>
          </p:cNvPr>
          <p:cNvSpPr txBox="1"/>
          <p:nvPr/>
        </p:nvSpPr>
        <p:spPr>
          <a:xfrm>
            <a:off x="4528078" y="4296493"/>
            <a:ext cx="4501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Переход с Байкала на</a:t>
            </a:r>
            <a:r>
              <a:rPr lang="en-US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FM </a:t>
            </a:r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 целью снижения простоев. Разница в тарификации простоев </a:t>
            </a:r>
          </a:p>
          <a:p>
            <a:pPr algn="ctr"/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– Байкал с 3 часа простоя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FM c </a:t>
            </a:r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25 часа простоя</a:t>
            </a:r>
          </a:p>
          <a:p>
            <a:pPr algn="ctr"/>
            <a:r>
              <a:rPr lang="ru-RU" sz="1200" b="1" dirty="0">
                <a:solidFill>
                  <a:srgbClr val="FF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на РЦ  может вызывать удорожание затрат на грузоперевозку вдвое</a:t>
            </a:r>
          </a:p>
          <a:p>
            <a:pPr algn="ctr"/>
            <a:endParaRPr lang="ru-RU" sz="1200" b="1" dirty="0">
              <a:solidFill>
                <a:srgbClr val="FF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28644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Props1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180FA27-15FB-4F65-B6C0-ED3262BBCB4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089bc85-e410-4047-b5f6-43e049a84e0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39099</TotalTime>
  <Words>1846</Words>
  <Application>Microsoft Office PowerPoint</Application>
  <PresentationFormat>Широкоэкранный</PresentationFormat>
  <Paragraphs>153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Biome Light</vt:lpstr>
      <vt:lpstr>Calibri</vt:lpstr>
      <vt:lpstr>16_9_GB_Foods_Template-PNG</vt:lpstr>
      <vt:lpstr>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1787</cp:revision>
  <cp:lastPrinted>2018-01-30T06:10:53Z</cp:lastPrinted>
  <dcterms:created xsi:type="dcterms:W3CDTF">2015-05-26T12:54:57Z</dcterms:created>
  <dcterms:modified xsi:type="dcterms:W3CDTF">2022-02-06T18:16:33Z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