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111" r:id="rId5"/>
    <p:sldId id="2110" r:id="rId6"/>
  </p:sldIdLst>
  <p:sldSz cx="17068800" cy="9601200"/>
  <p:notesSz cx="14301788" cy="9926638"/>
  <p:defaultTextStyle>
    <a:defPPr>
      <a:defRPr lang="en-US"/>
    </a:defPPr>
    <a:lvl1pPr marL="0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1pPr>
    <a:lvl2pPr marL="610918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2pPr>
    <a:lvl3pPr marL="1221837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3pPr>
    <a:lvl4pPr marL="1832755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4pPr>
    <a:lvl5pPr marL="2443672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5pPr>
    <a:lvl6pPr marL="3054589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6pPr>
    <a:lvl7pPr marL="3665509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7pPr>
    <a:lvl8pPr marL="4276426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8pPr>
    <a:lvl9pPr marL="4887344" algn="l" defTabSz="610918" rtl="0" eaLnBrk="1" latinLnBrk="0" hangingPunct="1">
      <a:defRPr sz="23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53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C502E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227C0-4C78-40B9-9962-56902986DE50}" v="13" dt="2021-09-21T06:59:14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3957" autoAdjust="0"/>
  </p:normalViewPr>
  <p:slideViewPr>
    <p:cSldViewPr snapToGrid="0" snapToObjects="1">
      <p:cViewPr varScale="1">
        <p:scale>
          <a:sx n="82" d="100"/>
          <a:sy n="82" d="100"/>
        </p:scale>
        <p:origin x="564" y="96"/>
      </p:cViewPr>
      <p:guideLst>
        <p:guide orient="horz" pos="3024"/>
        <p:guide pos="53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27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6197441" cy="498057"/>
          </a:xfrm>
          <a:prstGeom prst="rect">
            <a:avLst/>
          </a:prstGeom>
        </p:spPr>
        <p:txBody>
          <a:bodyPr vert="horz" lIns="136364" tIns="68182" rIns="136364" bIns="68182" rtlCol="0"/>
          <a:lstStyle>
            <a:lvl1pPr algn="l">
              <a:defRPr sz="18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8101039" y="0"/>
            <a:ext cx="6197441" cy="498057"/>
          </a:xfrm>
          <a:prstGeom prst="rect">
            <a:avLst/>
          </a:prstGeom>
        </p:spPr>
        <p:txBody>
          <a:bodyPr vert="horz" lIns="136364" tIns="68182" rIns="136364" bIns="68182" rtlCol="0"/>
          <a:lstStyle>
            <a:lvl1pPr algn="r">
              <a:defRPr sz="1800"/>
            </a:lvl1pPr>
          </a:lstStyle>
          <a:p>
            <a:fld id="{CC79D3C2-B405-40C8-9D28-93EC3697CF5D}" type="datetimeFigureOut">
              <a:rPr lang="es-ES" smtClean="0"/>
              <a:t>04/04/2022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6197441" cy="498055"/>
          </a:xfrm>
          <a:prstGeom prst="rect">
            <a:avLst/>
          </a:prstGeom>
        </p:spPr>
        <p:txBody>
          <a:bodyPr vert="horz" lIns="136364" tIns="68182" rIns="136364" bIns="68182" rtlCol="0" anchor="b"/>
          <a:lstStyle>
            <a:lvl1pPr algn="l">
              <a:defRPr sz="18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8101039" y="9428585"/>
            <a:ext cx="6197441" cy="498055"/>
          </a:xfrm>
          <a:prstGeom prst="rect">
            <a:avLst/>
          </a:prstGeom>
        </p:spPr>
        <p:txBody>
          <a:bodyPr vert="horz" lIns="136364" tIns="68182" rIns="136364" bIns="68182" rtlCol="0" anchor="b"/>
          <a:lstStyle>
            <a:lvl1pPr algn="r">
              <a:defRPr sz="1800"/>
            </a:lvl1pPr>
          </a:lstStyle>
          <a:p>
            <a:fld id="{E3A0B219-C20E-4491-9354-DE5E0017CB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33379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6197441" cy="498057"/>
          </a:xfrm>
          <a:prstGeom prst="rect">
            <a:avLst/>
          </a:prstGeom>
        </p:spPr>
        <p:txBody>
          <a:bodyPr vert="horz" lIns="136364" tIns="68182" rIns="136364" bIns="68182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8101039" y="0"/>
            <a:ext cx="6197441" cy="498057"/>
          </a:xfrm>
          <a:prstGeom prst="rect">
            <a:avLst/>
          </a:prstGeom>
        </p:spPr>
        <p:txBody>
          <a:bodyPr vert="horz" lIns="136364" tIns="68182" rIns="136364" bIns="68182" rtlCol="0"/>
          <a:lstStyle>
            <a:lvl1pPr algn="r">
              <a:defRPr sz="1800"/>
            </a:lvl1pPr>
          </a:lstStyle>
          <a:p>
            <a:fld id="{7CD8955C-C63B-4487-9339-17AD5B8E5B6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71950" y="1241425"/>
            <a:ext cx="5957888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6364" tIns="68182" rIns="136364" bIns="68182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430181" y="4777195"/>
            <a:ext cx="11441430" cy="3908614"/>
          </a:xfrm>
          <a:prstGeom prst="rect">
            <a:avLst/>
          </a:prstGeom>
        </p:spPr>
        <p:txBody>
          <a:bodyPr vert="horz" lIns="136364" tIns="68182" rIns="136364" bIns="68182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6197441" cy="498055"/>
          </a:xfrm>
          <a:prstGeom prst="rect">
            <a:avLst/>
          </a:prstGeom>
        </p:spPr>
        <p:txBody>
          <a:bodyPr vert="horz" lIns="136364" tIns="68182" rIns="136364" bIns="68182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8101039" y="9428585"/>
            <a:ext cx="6197441" cy="498055"/>
          </a:xfrm>
          <a:prstGeom prst="rect">
            <a:avLst/>
          </a:prstGeom>
        </p:spPr>
        <p:txBody>
          <a:bodyPr vert="horz" lIns="136364" tIns="68182" rIns="136364" bIns="68182" rtlCol="0" anchor="b"/>
          <a:lstStyle>
            <a:lvl1pPr algn="r">
              <a:defRPr sz="1800"/>
            </a:lvl1pPr>
          </a:lstStyle>
          <a:p>
            <a:fld id="{318706CE-18F0-4902-965A-6046E133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570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901" r="-183"/>
          <a:stretch/>
        </p:blipFill>
        <p:spPr>
          <a:xfrm flipH="1">
            <a:off x="0" y="923077"/>
            <a:ext cx="17068800" cy="86644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2743"/>
            <a:ext cx="17068800" cy="8040810"/>
          </a:xfrm>
          <a:prstGeom prst="rect">
            <a:avLst/>
          </a:prstGeom>
        </p:spPr>
      </p:pic>
      <p:sp>
        <p:nvSpPr>
          <p:cNvPr id="11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6407" y="599673"/>
            <a:ext cx="10147400" cy="14338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2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46407" y="2176579"/>
            <a:ext cx="10147400" cy="4037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680" smtClean="0"/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 to insert date</a:t>
            </a:r>
            <a:endParaRPr lang="es-ES_tradnl" dirty="0"/>
          </a:p>
        </p:txBody>
      </p:sp>
      <p:sp>
        <p:nvSpPr>
          <p:cNvPr id="14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bg1"/>
                </a:solidFill>
              </a:rPr>
              <a:pPr algn="l"/>
              <a:t>‹#›</a:t>
            </a:fld>
            <a:endParaRPr lang="en-US" sz="980" dirty="0">
              <a:solidFill>
                <a:schemeClr val="bg1"/>
              </a:solidFill>
            </a:endParaRPr>
          </a:p>
        </p:txBody>
      </p:sp>
      <p:pic>
        <p:nvPicPr>
          <p:cNvPr id="15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09673" y="262962"/>
            <a:ext cx="3071889" cy="21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5804" y="1"/>
            <a:ext cx="11094715" cy="95984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30218" y="2"/>
            <a:ext cx="17053639" cy="9601199"/>
          </a:xfrm>
          <a:prstGeom prst="rect">
            <a:avLst/>
          </a:prstGeom>
        </p:spPr>
      </p:pic>
      <p:sp>
        <p:nvSpPr>
          <p:cNvPr id="11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77119" y="2853827"/>
            <a:ext cx="5552501" cy="309396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2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977119" y="1520205"/>
            <a:ext cx="5552501" cy="13336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580" b="1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/>
              <a:t>00</a:t>
            </a:r>
          </a:p>
        </p:txBody>
      </p:sp>
      <p:sp>
        <p:nvSpPr>
          <p:cNvPr id="17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bg1"/>
                </a:solidFill>
              </a:rPr>
              <a:pPr algn="l"/>
              <a:t>‹#›</a:t>
            </a:fld>
            <a:endParaRPr lang="en-US" sz="980" dirty="0">
              <a:solidFill>
                <a:schemeClr val="bg1"/>
              </a:solidFill>
            </a:endParaRPr>
          </a:p>
        </p:txBody>
      </p:sp>
      <p:pic>
        <p:nvPicPr>
          <p:cNvPr id="10" name="Picture 9" descr="imatges_plantilles_NOU-Tronja-1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717716" y="3"/>
            <a:ext cx="14386160" cy="96011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5008" y="1"/>
            <a:ext cx="15349304" cy="9601200"/>
          </a:xfrm>
          <a:prstGeom prst="rect">
            <a:avLst/>
          </a:prstGeom>
        </p:spPr>
      </p:pic>
      <p:pic>
        <p:nvPicPr>
          <p:cNvPr id="26" name="Picture 25" descr="imatges_plantilles_Taronja-Gris-11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6650" y="-49999"/>
            <a:ext cx="3417228" cy="1698022"/>
          </a:xfrm>
          <a:prstGeom prst="rect">
            <a:avLst/>
          </a:prstGeom>
        </p:spPr>
      </p:pic>
      <p:sp>
        <p:nvSpPr>
          <p:cNvPr id="13" name="Marcador de texto 1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77302" y="2853827"/>
            <a:ext cx="5552501" cy="309396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4" name="Marcador de texto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77302" y="1520205"/>
            <a:ext cx="5552501" cy="13336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580" b="1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/>
              <a:t>00</a:t>
            </a:r>
          </a:p>
        </p:txBody>
      </p:sp>
      <p:sp>
        <p:nvSpPr>
          <p:cNvPr id="15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tx1"/>
                </a:solidFill>
              </a:rPr>
              <a:pPr algn="l"/>
              <a:t>‹#›</a:t>
            </a:fld>
            <a:endParaRPr lang="en-US" sz="980" dirty="0">
              <a:solidFill>
                <a:schemeClr val="tx1"/>
              </a:solidFill>
            </a:endParaRPr>
          </a:p>
        </p:txBody>
      </p:sp>
      <p:pic>
        <p:nvPicPr>
          <p:cNvPr id="11" name="Picture 10" descr="imatges_plantilles_NOU-Tronja-11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4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823513" y="1505672"/>
            <a:ext cx="14888540" cy="9980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tx1"/>
                </a:solidFill>
              </a:rPr>
              <a:pPr algn="l"/>
              <a:t>‹#›</a:t>
            </a:fld>
            <a:endParaRPr lang="en-US" sz="980" dirty="0">
              <a:solidFill>
                <a:schemeClr val="tx1"/>
              </a:solidFill>
            </a:endParaRPr>
          </a:p>
        </p:txBody>
      </p:sp>
      <p:sp>
        <p:nvSpPr>
          <p:cNvPr id="12" name="Marcador de texto 19"/>
          <p:cNvSpPr>
            <a:spLocks noGrp="1"/>
          </p:cNvSpPr>
          <p:nvPr>
            <p:ph type="body" sz="quarter" idx="19" hasCustomPrompt="1"/>
          </p:nvPr>
        </p:nvSpPr>
        <p:spPr>
          <a:xfrm>
            <a:off x="823513" y="3147131"/>
            <a:ext cx="14888540" cy="474719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960" b="0" i="0" baseline="0">
                <a:solidFill>
                  <a:srgbClr val="555555"/>
                </a:solidFill>
                <a:latin typeface="Arial"/>
                <a:cs typeface="Arial"/>
              </a:defRPr>
            </a:lvl1pPr>
            <a:lvl2pPr>
              <a:defRPr sz="1960" b="1">
                <a:solidFill>
                  <a:srgbClr val="555555"/>
                </a:solidFill>
              </a:defRPr>
            </a:lvl2pPr>
            <a:lvl3pPr>
              <a:defRPr sz="1960" b="1">
                <a:solidFill>
                  <a:srgbClr val="555555"/>
                </a:solidFill>
              </a:defRPr>
            </a:lvl3pPr>
            <a:lvl4pPr>
              <a:defRPr sz="1960" b="1">
                <a:solidFill>
                  <a:srgbClr val="555555"/>
                </a:solidFill>
              </a:defRPr>
            </a:lvl4pPr>
            <a:lvl5pPr>
              <a:defRPr sz="1960" b="1">
                <a:solidFill>
                  <a:srgbClr val="555555"/>
                </a:solidFill>
              </a:defRPr>
            </a:lvl5pPr>
            <a:lvl6pPr>
              <a:defRPr sz="1960">
                <a:solidFill>
                  <a:srgbClr val="555555"/>
                </a:solidFill>
              </a:defRPr>
            </a:lvl6pPr>
            <a:lvl7pPr>
              <a:defRPr sz="1960">
                <a:solidFill>
                  <a:srgbClr val="555555"/>
                </a:solidFill>
              </a:defRPr>
            </a:lvl7pPr>
            <a:lvl8pPr>
              <a:defRPr sz="1960">
                <a:solidFill>
                  <a:srgbClr val="555555"/>
                </a:solidFill>
              </a:defRPr>
            </a:lvl8pPr>
            <a:lvl9pPr>
              <a:defRPr sz="1960">
                <a:solidFill>
                  <a:srgbClr val="555555"/>
                </a:solidFill>
              </a:defRPr>
            </a:lvl9pPr>
          </a:lstStyle>
          <a:p>
            <a:pPr lvl="0"/>
            <a:r>
              <a:rPr lang="es-ES_tradnl" dirty="0"/>
              <a:t>C</a:t>
            </a:r>
            <a:r>
              <a:rPr lang="en-US" dirty="0"/>
              <a:t>l</a:t>
            </a:r>
            <a:r>
              <a:rPr lang="es-ES_tradnl" dirty="0" err="1"/>
              <a:t>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pic>
        <p:nvPicPr>
          <p:cNvPr id="13" name="Picture 12" descr="imatges_plantilles_Taronja-Gris-08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8575650"/>
            <a:ext cx="8081269" cy="1025550"/>
          </a:xfrm>
          <a:prstGeom prst="rect">
            <a:avLst/>
          </a:prstGeom>
        </p:spPr>
      </p:pic>
      <p:pic>
        <p:nvPicPr>
          <p:cNvPr id="11" name="Picture 10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823513" y="1505672"/>
            <a:ext cx="14888540" cy="9980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10" name="Marcador de texto 19"/>
          <p:cNvSpPr>
            <a:spLocks noGrp="1"/>
          </p:cNvSpPr>
          <p:nvPr>
            <p:ph type="body" sz="quarter" idx="18" hasCustomPrompt="1"/>
          </p:nvPr>
        </p:nvSpPr>
        <p:spPr>
          <a:xfrm>
            <a:off x="823513" y="2981828"/>
            <a:ext cx="9133291" cy="52083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960" b="0" dirty="0">
                <a:solidFill>
                  <a:schemeClr val="accent1"/>
                </a:solidFill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sz="1960" b="0" dirty="0" err="1">
                <a:latin typeface="+mn-lt"/>
              </a:rPr>
              <a:t>Click</a:t>
            </a:r>
            <a:r>
              <a:rPr lang="es-ES_tradnl" sz="1960" b="0" dirty="0">
                <a:latin typeface="+mn-lt"/>
              </a:rPr>
              <a:t> </a:t>
            </a:r>
            <a:r>
              <a:rPr lang="es-ES_tradnl" sz="1960" b="0" dirty="0" err="1">
                <a:latin typeface="+mn-lt"/>
              </a:rPr>
              <a:t>to</a:t>
            </a:r>
            <a:r>
              <a:rPr lang="es-ES_tradnl" sz="1960" b="0" dirty="0">
                <a:latin typeface="+mn-lt"/>
              </a:rPr>
              <a:t> </a:t>
            </a:r>
            <a:r>
              <a:rPr lang="es-ES_tradnl" sz="1960" b="0" dirty="0" err="1">
                <a:latin typeface="+mn-lt"/>
              </a:rPr>
              <a:t>insert</a:t>
            </a:r>
            <a:r>
              <a:rPr lang="es-ES_tradnl" sz="1960" b="0" dirty="0">
                <a:latin typeface="+mn-lt"/>
              </a:rPr>
              <a:t> </a:t>
            </a:r>
            <a:r>
              <a:rPr lang="es-ES_tradnl" sz="1960" b="0" dirty="0" err="1">
                <a:latin typeface="+mn-lt"/>
              </a:rPr>
              <a:t>subtitle</a:t>
            </a:r>
            <a:endParaRPr lang="es-ES_tradnl" sz="1960" b="0" dirty="0">
              <a:latin typeface="+mn-lt"/>
            </a:endParaRPr>
          </a:p>
        </p:txBody>
      </p:sp>
      <p:sp>
        <p:nvSpPr>
          <p:cNvPr id="12" name="Marcador de posición de imagen 3"/>
          <p:cNvSpPr>
            <a:spLocks noGrp="1"/>
          </p:cNvSpPr>
          <p:nvPr>
            <p:ph type="pic" sz="quarter" idx="23" hasCustomPrompt="1"/>
          </p:nvPr>
        </p:nvSpPr>
        <p:spPr>
          <a:xfrm>
            <a:off x="10398273" y="2981825"/>
            <a:ext cx="6245368" cy="5286316"/>
          </a:xfrm>
          <a:prstGeom prst="rect">
            <a:avLst/>
          </a:prstGeom>
          <a:solidFill>
            <a:schemeClr val="tx2"/>
          </a:solidFill>
        </p:spPr>
        <p:txBody>
          <a:bodyPr vert="horz" lIns="106868" tIns="53434" rIns="106868" bIns="53434"/>
          <a:lstStyle>
            <a:lvl1pPr marL="0" indent="0" algn="l">
              <a:buNone/>
              <a:defRPr sz="182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</a:t>
            </a:r>
            <a:r>
              <a:rPr lang="es-ES_tradnl" noProof="0" dirty="0" err="1"/>
              <a:t>to</a:t>
            </a:r>
            <a:r>
              <a:rPr lang="es-ES_tradnl" noProof="0" dirty="0"/>
              <a:t> </a:t>
            </a:r>
            <a:r>
              <a:rPr lang="es-ES_tradnl" noProof="0" dirty="0" err="1"/>
              <a:t>insert</a:t>
            </a:r>
            <a:r>
              <a:rPr lang="es-ES_tradnl" noProof="0" dirty="0"/>
              <a:t> </a:t>
            </a:r>
            <a:r>
              <a:rPr lang="es-ES_tradnl" noProof="0" dirty="0" err="1"/>
              <a:t>image</a:t>
            </a:r>
            <a:endParaRPr lang="es-ES" noProof="0" dirty="0"/>
          </a:p>
        </p:txBody>
      </p:sp>
      <p:sp>
        <p:nvSpPr>
          <p:cNvPr id="11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tx1"/>
                </a:solidFill>
              </a:rPr>
              <a:pPr algn="l"/>
              <a:t>‹#›</a:t>
            </a:fld>
            <a:endParaRPr lang="en-US" sz="980" dirty="0">
              <a:solidFill>
                <a:schemeClr val="tx1"/>
              </a:solidFill>
            </a:endParaRPr>
          </a:p>
        </p:txBody>
      </p:sp>
      <p:sp>
        <p:nvSpPr>
          <p:cNvPr id="14" name="Marcador de texto 19"/>
          <p:cNvSpPr>
            <a:spLocks noGrp="1"/>
          </p:cNvSpPr>
          <p:nvPr>
            <p:ph type="body" sz="quarter" idx="19" hasCustomPrompt="1"/>
          </p:nvPr>
        </p:nvSpPr>
        <p:spPr>
          <a:xfrm>
            <a:off x="823513" y="3502662"/>
            <a:ext cx="9133291" cy="5494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960" b="0" dirty="0">
                <a:solidFill>
                  <a:srgbClr val="555555"/>
                </a:solidFill>
              </a:defRPr>
            </a:lvl1pPr>
            <a:lvl2pPr marL="545402" indent="0">
              <a:buNone/>
              <a:defRPr sz="1960" b="1">
                <a:solidFill>
                  <a:srgbClr val="555555"/>
                </a:solidFill>
              </a:defRPr>
            </a:lvl2pPr>
            <a:lvl3pPr marL="1090801" indent="0">
              <a:buNone/>
              <a:defRPr sz="1960" b="1">
                <a:solidFill>
                  <a:srgbClr val="555555"/>
                </a:solidFill>
              </a:defRPr>
            </a:lvl3pPr>
            <a:lvl4pPr marL="1636199" indent="0">
              <a:buNone/>
              <a:defRPr sz="1960" b="1">
                <a:solidFill>
                  <a:srgbClr val="555555"/>
                </a:solidFill>
              </a:defRPr>
            </a:lvl4pPr>
            <a:lvl5pPr marL="2181602" indent="0">
              <a:buNone/>
              <a:defRPr sz="1960" b="1">
                <a:solidFill>
                  <a:srgbClr val="555555"/>
                </a:solidFill>
              </a:defRPr>
            </a:lvl5pPr>
            <a:lvl6pPr marL="2727001" indent="0">
              <a:buNone/>
              <a:defRPr sz="1960">
                <a:solidFill>
                  <a:srgbClr val="555555"/>
                </a:solidFill>
              </a:defRPr>
            </a:lvl6pPr>
            <a:lvl7pPr marL="3272403" indent="0">
              <a:buNone/>
              <a:defRPr sz="1960">
                <a:solidFill>
                  <a:srgbClr val="555555"/>
                </a:solidFill>
              </a:defRPr>
            </a:lvl7pPr>
            <a:lvl8pPr marL="3817802" indent="0">
              <a:buNone/>
              <a:defRPr sz="1960">
                <a:solidFill>
                  <a:srgbClr val="555555"/>
                </a:solidFill>
              </a:defRPr>
            </a:lvl8pPr>
            <a:lvl9pPr marL="4363204" indent="0">
              <a:buNone/>
              <a:defRPr sz="1960">
                <a:solidFill>
                  <a:srgbClr val="555555"/>
                </a:solidFill>
              </a:defRPr>
            </a:lvl9pPr>
          </a:lstStyle>
          <a:p>
            <a:pPr lvl="0"/>
            <a:r>
              <a:rPr lang="es-ES_tradnl" dirty="0"/>
              <a:t>C</a:t>
            </a:r>
            <a:r>
              <a:rPr lang="en-US" dirty="0"/>
              <a:t>l</a:t>
            </a:r>
            <a:r>
              <a:rPr lang="es-ES_tradnl" dirty="0" err="1"/>
              <a:t>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pic>
        <p:nvPicPr>
          <p:cNvPr id="16" name="Picture 15" descr="imatges_plantilles_NOU-Tronja-1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7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9"/>
          <p:cNvSpPr>
            <a:spLocks noGrp="1"/>
          </p:cNvSpPr>
          <p:nvPr>
            <p:ph type="body" sz="quarter" idx="14" hasCustomPrompt="1"/>
          </p:nvPr>
        </p:nvSpPr>
        <p:spPr>
          <a:xfrm>
            <a:off x="823513" y="1505672"/>
            <a:ext cx="14888540" cy="9980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08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>
              <a:defRPr sz="8820" b="1">
                <a:solidFill>
                  <a:srgbClr val="E42312"/>
                </a:solidFill>
              </a:defRPr>
            </a:lvl2pPr>
            <a:lvl3pPr>
              <a:defRPr sz="8820" b="1">
                <a:solidFill>
                  <a:srgbClr val="E42312"/>
                </a:solidFill>
              </a:defRPr>
            </a:lvl3pPr>
            <a:lvl4pPr>
              <a:defRPr sz="8820" b="1">
                <a:solidFill>
                  <a:srgbClr val="E42312"/>
                </a:solidFill>
              </a:defRPr>
            </a:lvl4pPr>
            <a:lvl5pPr>
              <a:defRPr sz="882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insert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endParaRPr lang="es-ES_tradnl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-1531814" y="2240281"/>
            <a:ext cx="220385" cy="541051"/>
          </a:xfrm>
          <a:prstGeom prst="rect">
            <a:avLst/>
          </a:prstGeom>
          <a:noFill/>
        </p:spPr>
        <p:txBody>
          <a:bodyPr wrap="none" lIns="109095" tIns="54549" rIns="109095" bIns="54549" rtlCol="0">
            <a:spAutoFit/>
          </a:bodyPr>
          <a:lstStyle/>
          <a:p>
            <a:endParaRPr lang="en-US" sz="28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823353" y="2987041"/>
            <a:ext cx="14888697" cy="4996180"/>
          </a:xfrm>
          <a:prstGeom prst="rect">
            <a:avLst/>
          </a:prstGeom>
        </p:spPr>
        <p:txBody>
          <a:bodyPr vert="horz" lIns="77925" tIns="38963" rIns="77925" bIns="38963"/>
          <a:lstStyle/>
          <a:p>
            <a:pPr lvl="0"/>
            <a:r>
              <a:rPr lang="es-ES_tradnl"/>
              <a:t>Click to insert scheme</a:t>
            </a:r>
            <a:endParaRPr lang="en-US"/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697879" y="9067550"/>
            <a:ext cx="746772" cy="372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76442CB-4759-FC47-99D5-D0A1C83F96A1}" type="slidenum">
              <a:rPr lang="en-US" sz="980">
                <a:solidFill>
                  <a:schemeClr val="tx1"/>
                </a:solidFill>
              </a:rPr>
              <a:pPr algn="l"/>
              <a:t>‹#›</a:t>
            </a:fld>
            <a:endParaRPr lang="en-US" sz="980" dirty="0">
              <a:solidFill>
                <a:schemeClr val="tx1"/>
              </a:solidFill>
            </a:endParaRPr>
          </a:p>
        </p:txBody>
      </p:sp>
      <p:pic>
        <p:nvPicPr>
          <p:cNvPr id="18" name="Picture 17" descr="imatges_plantilles_Taronja-Gris-08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8575650"/>
            <a:ext cx="8081269" cy="1025550"/>
          </a:xfrm>
          <a:prstGeom prst="rect">
            <a:avLst/>
          </a:prstGeom>
        </p:spPr>
      </p:pic>
      <p:pic>
        <p:nvPicPr>
          <p:cNvPr id="13" name="Picture 12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55234" y="168137"/>
            <a:ext cx="1426327" cy="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1" y="-445369"/>
            <a:ext cx="17053641" cy="96012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709203" y="7461822"/>
            <a:ext cx="9302808" cy="891076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480" dirty="0" err="1"/>
              <a:t>Thank</a:t>
            </a:r>
            <a:r>
              <a:rPr lang="es-ES_tradnl" sz="4480" dirty="0"/>
              <a:t> </a:t>
            </a:r>
            <a:r>
              <a:rPr lang="es-ES_tradnl" sz="4480" dirty="0" err="1"/>
              <a:t>You</a:t>
            </a:r>
            <a:endParaRPr lang="en-US" sz="4480" dirty="0"/>
          </a:p>
        </p:txBody>
      </p:sp>
      <p:grpSp>
        <p:nvGrpSpPr>
          <p:cNvPr id="11" name="Agrupar 10"/>
          <p:cNvGrpSpPr/>
          <p:nvPr userDrawn="1"/>
        </p:nvGrpSpPr>
        <p:grpSpPr>
          <a:xfrm>
            <a:off x="1217002" y="3352716"/>
            <a:ext cx="14832412" cy="1279135"/>
            <a:chOff x="595006" y="2371141"/>
            <a:chExt cx="11143142" cy="960977"/>
          </a:xfrm>
        </p:grpSpPr>
        <p:pic>
          <p:nvPicPr>
            <p:cNvPr id="12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5006" y="2654341"/>
              <a:ext cx="2198932" cy="434184"/>
            </a:xfrm>
            <a:prstGeom prst="rect">
              <a:avLst/>
            </a:prstGeom>
          </p:spPr>
        </p:pic>
        <p:pic>
          <p:nvPicPr>
            <p:cNvPr id="13" name="Picture 1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803580" y="2491928"/>
              <a:ext cx="1260535" cy="616261"/>
            </a:xfrm>
            <a:prstGeom prst="rect">
              <a:avLst/>
            </a:prstGeom>
          </p:spPr>
        </p:pic>
        <p:pic>
          <p:nvPicPr>
            <p:cNvPr id="14" name="Picture 19" descr="star.jpg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262" y="2371141"/>
              <a:ext cx="1216836" cy="860525"/>
            </a:xfrm>
            <a:prstGeom prst="rect">
              <a:avLst/>
            </a:prstGeom>
          </p:spPr>
        </p:pic>
        <p:pic>
          <p:nvPicPr>
            <p:cNvPr id="15" name="Picture 20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4733" y="2586226"/>
              <a:ext cx="1765424" cy="745892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882224" y="2714455"/>
              <a:ext cx="1855924" cy="434184"/>
            </a:xfrm>
            <a:prstGeom prst="rect">
              <a:avLst/>
            </a:prstGeom>
          </p:spPr>
        </p:pic>
      </p:grpSp>
      <p:pic>
        <p:nvPicPr>
          <p:cNvPr id="24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8289" y="994361"/>
            <a:ext cx="3071889" cy="21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1" y="-445369"/>
            <a:ext cx="17053641" cy="96012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3709203" y="3573928"/>
            <a:ext cx="9302808" cy="891076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480" dirty="0" err="1"/>
              <a:t>Thank</a:t>
            </a:r>
            <a:r>
              <a:rPr lang="es-ES_tradnl" sz="4480" dirty="0"/>
              <a:t> </a:t>
            </a:r>
            <a:r>
              <a:rPr lang="es-ES_tradnl" sz="4480" dirty="0" err="1"/>
              <a:t>You</a:t>
            </a:r>
            <a:endParaRPr lang="en-US" sz="4480" dirty="0"/>
          </a:p>
        </p:txBody>
      </p:sp>
      <p:pic>
        <p:nvPicPr>
          <p:cNvPr id="6" name="Picture 14" descr="imatges_plantilles_NOU-Tronja-1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8289" y="994361"/>
            <a:ext cx="3071889" cy="21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1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3" r:id="rId3"/>
    <p:sldLayoutId id="2147483658" r:id="rId4"/>
    <p:sldLayoutId id="2147483659" r:id="rId5"/>
    <p:sldLayoutId id="2147483660" r:id="rId6"/>
    <p:sldLayoutId id="2147483664" r:id="rId7"/>
    <p:sldLayoutId id="2147483665" r:id="rId8"/>
  </p:sldLayoutIdLst>
  <p:txStyles>
    <p:titleStyle>
      <a:lvl1pPr algn="ctr" defTabSz="545462" rtl="0" eaLnBrk="1" latinLnBrk="0" hangingPunct="1">
        <a:spcBef>
          <a:spcPct val="0"/>
        </a:spcBef>
        <a:buNone/>
        <a:defRPr sz="5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9097" indent="-409097" algn="l" defTabSz="545462" rtl="0" eaLnBrk="1" latinLnBrk="0" hangingPunct="1">
        <a:spcBef>
          <a:spcPct val="20000"/>
        </a:spcBef>
        <a:buFont typeface="Arial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886376" indent="-340914" algn="l" defTabSz="545462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63657" indent="-272731" algn="l" defTabSz="54546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09118" indent="-272731" algn="l" defTabSz="545462" rtl="0" eaLnBrk="1" latinLnBrk="0" hangingPunct="1">
        <a:spcBef>
          <a:spcPct val="20000"/>
        </a:spcBef>
        <a:buFont typeface="Arial"/>
        <a:buChar char="–"/>
        <a:defRPr sz="2380" kern="1200">
          <a:solidFill>
            <a:schemeClr val="tx1"/>
          </a:solidFill>
          <a:latin typeface="+mn-lt"/>
          <a:ea typeface="+mn-ea"/>
          <a:cs typeface="+mn-cs"/>
        </a:defRPr>
      </a:lvl4pPr>
      <a:lvl5pPr marL="2454581" indent="-272731" algn="l" defTabSz="545462" rtl="0" eaLnBrk="1" latinLnBrk="0" hangingPunct="1">
        <a:spcBef>
          <a:spcPct val="20000"/>
        </a:spcBef>
        <a:buFont typeface="Arial"/>
        <a:buChar char="»"/>
        <a:defRPr sz="2380" kern="1200">
          <a:solidFill>
            <a:schemeClr val="tx1"/>
          </a:solidFill>
          <a:latin typeface="+mn-lt"/>
          <a:ea typeface="+mn-ea"/>
          <a:cs typeface="+mn-cs"/>
        </a:defRPr>
      </a:lvl5pPr>
      <a:lvl6pPr marL="3000044" indent="-272731" algn="l" defTabSz="545462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6pPr>
      <a:lvl7pPr marL="3545507" indent="-272731" algn="l" defTabSz="545462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7pPr>
      <a:lvl8pPr marL="4090969" indent="-272731" algn="l" defTabSz="545462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8pPr>
      <a:lvl9pPr marL="4636433" indent="-272731" algn="l" defTabSz="545462" rtl="0" eaLnBrk="1" latinLnBrk="0" hangingPunct="1">
        <a:spcBef>
          <a:spcPct val="20000"/>
        </a:spcBef>
        <a:buFont typeface="Arial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462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26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6388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1850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7312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2775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238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3700" algn="l" defTabSz="5454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C97F459-73FF-4DEF-B12B-43E715022C9D}"/>
              </a:ext>
            </a:extLst>
          </p:cNvPr>
          <p:cNvSpPr/>
          <p:nvPr/>
        </p:nvSpPr>
        <p:spPr>
          <a:xfrm>
            <a:off x="4917794" y="1664169"/>
            <a:ext cx="1886783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60" b="1" dirty="0">
                <a:solidFill>
                  <a:schemeClr val="tx1">
                    <a:lumMod val="50000"/>
                  </a:schemeClr>
                </a:solidFill>
              </a:rPr>
              <a:t>Дмитрий Кочин</a:t>
            </a:r>
          </a:p>
          <a:p>
            <a:r>
              <a:rPr lang="ru-RU" sz="1260" dirty="0"/>
              <a:t>Начальник Отдела Логистики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CA8EA36C-622D-4BF1-819E-1F46CB8657A0}"/>
              </a:ext>
            </a:extLst>
          </p:cNvPr>
          <p:cNvSpPr/>
          <p:nvPr/>
        </p:nvSpPr>
        <p:spPr>
          <a:xfrm>
            <a:off x="1355416" y="3345009"/>
            <a:ext cx="4905886" cy="60666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1.1 Снабжение и организация Входящей Поставки</a:t>
            </a:r>
          </a:p>
        </p:txBody>
      </p:sp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AD4AF900-CB10-4EB3-B3D7-3E63B0E900AC}"/>
              </a:ext>
            </a:extLst>
          </p:cNvPr>
          <p:cNvCxnSpPr>
            <a:cxnSpLocks/>
            <a:endCxn id="43" idx="0"/>
          </p:cNvCxnSpPr>
          <p:nvPr/>
        </p:nvCxnSpPr>
        <p:spPr>
          <a:xfrm rot="10800000" flipV="1">
            <a:off x="3808359" y="2887469"/>
            <a:ext cx="2996218" cy="4575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D0F926A-4D01-4E63-ABAB-16047C6CED46}"/>
              </a:ext>
            </a:extLst>
          </p:cNvPr>
          <p:cNvSpPr/>
          <p:nvPr/>
        </p:nvSpPr>
        <p:spPr>
          <a:xfrm>
            <a:off x="6384265" y="3322781"/>
            <a:ext cx="4497301" cy="5887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1.2 Организация ВЭД и Сертификации</a:t>
            </a:r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C2CBA621-B5EE-4D35-83FE-A5FFD4F9FFA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6426834" y="2953843"/>
            <a:ext cx="2206082" cy="3689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5FD78E6-06A3-4906-9637-D0B64B5ED8A5}"/>
              </a:ext>
            </a:extLst>
          </p:cNvPr>
          <p:cNvSpPr/>
          <p:nvPr/>
        </p:nvSpPr>
        <p:spPr>
          <a:xfrm>
            <a:off x="10995728" y="3323776"/>
            <a:ext cx="4134178" cy="5840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1.3 </a:t>
            </a:r>
            <a:r>
              <a:rPr lang="ru-RU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Организация Исходящего Транспорта</a:t>
            </a:r>
            <a:endParaRPr lang="ru-RU" sz="1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5770E084-D6D6-4CB6-9B9B-CCA98C7EE1E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918739" y="3027932"/>
            <a:ext cx="6144078" cy="2958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A598BE4A-885F-469C-9DDA-0BE62AE5E002}"/>
              </a:ext>
            </a:extLst>
          </p:cNvPr>
          <p:cNvSpPr/>
          <p:nvPr/>
        </p:nvSpPr>
        <p:spPr>
          <a:xfrm>
            <a:off x="175505" y="3328508"/>
            <a:ext cx="1065750" cy="60666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sz="105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Процессы</a:t>
            </a:r>
            <a:endParaRPr lang="ru-RU" sz="126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F49B1CBD-B588-47E1-93E5-0BBB91FD9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47" t="9641" r="12384" b="19202"/>
          <a:stretch/>
        </p:blipFill>
        <p:spPr>
          <a:xfrm>
            <a:off x="2246858" y="4045599"/>
            <a:ext cx="945911" cy="1056043"/>
          </a:xfrm>
          <a:prstGeom prst="rect">
            <a:avLst/>
          </a:prstGeom>
        </p:spPr>
      </p:pic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337BA0DA-A9C7-4069-B97D-EBFD55351D7E}"/>
              </a:ext>
            </a:extLst>
          </p:cNvPr>
          <p:cNvSpPr/>
          <p:nvPr/>
        </p:nvSpPr>
        <p:spPr>
          <a:xfrm>
            <a:off x="3758611" y="4026894"/>
            <a:ext cx="945911" cy="10560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70"/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A51A7591-B3AC-491A-88D3-C4C329D2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138" y="4034063"/>
            <a:ext cx="1031358" cy="1056042"/>
          </a:xfrm>
          <a:prstGeom prst="rect">
            <a:avLst/>
          </a:prstGeom>
        </p:spPr>
      </p:pic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F3445172-2EE3-49A8-B322-41381B9683D5}"/>
              </a:ext>
            </a:extLst>
          </p:cNvPr>
          <p:cNvSpPr/>
          <p:nvPr/>
        </p:nvSpPr>
        <p:spPr>
          <a:xfrm>
            <a:off x="166702" y="4026894"/>
            <a:ext cx="1065750" cy="1891617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7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Должности</a:t>
            </a:r>
            <a:endParaRPr lang="ru-RU" sz="105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41F31730-6700-4E4E-8E06-C6F384FD22CE}"/>
              </a:ext>
            </a:extLst>
          </p:cNvPr>
          <p:cNvSpPr/>
          <p:nvPr/>
        </p:nvSpPr>
        <p:spPr>
          <a:xfrm>
            <a:off x="1869733" y="5127968"/>
            <a:ext cx="1634674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60" b="1" dirty="0">
                <a:solidFill>
                  <a:schemeClr val="tx1">
                    <a:lumMod val="50000"/>
                  </a:schemeClr>
                </a:solidFill>
              </a:rPr>
              <a:t>Дмитрий Осокин</a:t>
            </a:r>
          </a:p>
          <a:p>
            <a:pPr algn="ctr"/>
            <a:r>
              <a:rPr lang="ru-RU" sz="1260" b="1" dirty="0"/>
              <a:t>Специалист по снабжению (</a:t>
            </a:r>
            <a:r>
              <a:rPr lang="ru-RU" sz="1260" b="1" dirty="0">
                <a:solidFill>
                  <a:srgbClr val="FF0000"/>
                </a:solidFill>
              </a:rPr>
              <a:t>701</a:t>
            </a:r>
            <a:r>
              <a:rPr lang="ru-RU" sz="1260" b="1" dirty="0"/>
              <a:t>)</a:t>
            </a:r>
            <a:endParaRPr lang="en-US" sz="126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55DB245-9532-4741-ADF4-44DC0B62DC9A}"/>
              </a:ext>
            </a:extLst>
          </p:cNvPr>
          <p:cNvSpPr/>
          <p:nvPr/>
        </p:nvSpPr>
        <p:spPr>
          <a:xfrm>
            <a:off x="3455128" y="5127968"/>
            <a:ext cx="1634674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60" b="1" dirty="0">
                <a:solidFill>
                  <a:schemeClr val="tx1">
                    <a:lumMod val="50000"/>
                  </a:schemeClr>
                </a:solidFill>
              </a:rPr>
              <a:t>Алексей Осипов</a:t>
            </a:r>
            <a:endParaRPr lang="en-US" sz="126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ru-RU" sz="1260" b="1" dirty="0"/>
              <a:t>Специалист по снабжению (</a:t>
            </a:r>
            <a:r>
              <a:rPr lang="ru-RU" sz="1260" b="1" dirty="0">
                <a:solidFill>
                  <a:srgbClr val="FF0000"/>
                </a:solidFill>
              </a:rPr>
              <a:t>702</a:t>
            </a:r>
            <a:r>
              <a:rPr lang="ru-RU" sz="1260" b="1" dirty="0"/>
              <a:t>)</a:t>
            </a:r>
            <a:endParaRPr lang="en-US" sz="1260" b="1" dirty="0"/>
          </a:p>
          <a:p>
            <a:endParaRPr lang="en-US" sz="126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4F3EB65B-3051-4AD3-9566-5B0DC7E9FE3C}"/>
              </a:ext>
            </a:extLst>
          </p:cNvPr>
          <p:cNvSpPr/>
          <p:nvPr/>
        </p:nvSpPr>
        <p:spPr>
          <a:xfrm>
            <a:off x="7283256" y="5090104"/>
            <a:ext cx="269931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60" b="1" dirty="0">
                <a:solidFill>
                  <a:schemeClr val="tx1">
                    <a:lumMod val="50000"/>
                  </a:schemeClr>
                </a:solidFill>
              </a:rPr>
              <a:t>Николай Севастьянов</a:t>
            </a:r>
            <a:endParaRPr lang="en-US" sz="126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ru-RU" sz="1260" b="1" dirty="0"/>
              <a:t>Специалист по ВЭД (</a:t>
            </a:r>
            <a:r>
              <a:rPr lang="ru-RU" sz="1260" b="1" dirty="0">
                <a:solidFill>
                  <a:srgbClr val="FF0000"/>
                </a:solidFill>
              </a:rPr>
              <a:t>703</a:t>
            </a:r>
            <a:r>
              <a:rPr lang="ru-RU" sz="1260" b="1" dirty="0"/>
              <a:t>)</a:t>
            </a:r>
            <a:endParaRPr lang="en-US" sz="1260" b="1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99F3366-85A7-4363-9D1D-3D0092C1FEA4}"/>
              </a:ext>
            </a:extLst>
          </p:cNvPr>
          <p:cNvSpPr/>
          <p:nvPr/>
        </p:nvSpPr>
        <p:spPr>
          <a:xfrm>
            <a:off x="11715748" y="5127968"/>
            <a:ext cx="2694137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60" b="1" dirty="0">
                <a:solidFill>
                  <a:schemeClr val="tx1">
                    <a:lumMod val="50000"/>
                  </a:schemeClr>
                </a:solidFill>
              </a:rPr>
              <a:t>Светлана Панова</a:t>
            </a:r>
            <a:endParaRPr lang="en-US" sz="126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ru-RU" sz="1260" b="1" dirty="0"/>
              <a:t>Специалист по Транспорту и складской логистике</a:t>
            </a:r>
            <a:endParaRPr lang="en-US" sz="126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D60102-7505-41BF-83D5-00AFB0DE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53" y="4026894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23278264-1A12-4517-8164-D44BBB37E4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06" t="43150" r="57431" b="30804"/>
          <a:stretch/>
        </p:blipFill>
        <p:spPr>
          <a:xfrm>
            <a:off x="15685712" y="4034064"/>
            <a:ext cx="897374" cy="1004792"/>
          </a:xfrm>
          <a:prstGeom prst="rect">
            <a:avLst/>
          </a:prstGeom>
        </p:spPr>
      </p:pic>
      <p:cxnSp>
        <p:nvCxnSpPr>
          <p:cNvPr id="96" name="Соединитель: уступ 95">
            <a:extLst>
              <a:ext uri="{FF2B5EF4-FFF2-40B4-BE49-F238E27FC236}">
                <a16:creationId xmlns:a16="http://schemas.microsoft.com/office/drawing/2014/main" id="{0FA8C585-AE94-46BD-A542-D1F7EEF7EC7A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7410645" y="3091017"/>
            <a:ext cx="8650760" cy="2374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0822FDEE-B341-417C-9750-3229682F5E23}"/>
              </a:ext>
            </a:extLst>
          </p:cNvPr>
          <p:cNvSpPr/>
          <p:nvPr/>
        </p:nvSpPr>
        <p:spPr>
          <a:xfrm>
            <a:off x="15244068" y="3328508"/>
            <a:ext cx="1634674" cy="5840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Поддержка Процессов</a:t>
            </a:r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83E8337A-07C7-4686-8930-69D7C008D4B6}"/>
              </a:ext>
            </a:extLst>
          </p:cNvPr>
          <p:cNvSpPr/>
          <p:nvPr/>
        </p:nvSpPr>
        <p:spPr>
          <a:xfrm>
            <a:off x="15434126" y="5071243"/>
            <a:ext cx="163467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60" b="1" dirty="0">
                <a:solidFill>
                  <a:schemeClr val="tx1">
                    <a:lumMod val="50000"/>
                  </a:schemeClr>
                </a:solidFill>
              </a:rPr>
              <a:t>Николай Янко</a:t>
            </a:r>
            <a:endParaRPr lang="en-US" sz="1260" b="1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ru-RU" sz="1260" b="1" dirty="0"/>
              <a:t>Водитель</a:t>
            </a:r>
            <a:endParaRPr lang="en-US" sz="1260" b="1" dirty="0"/>
          </a:p>
        </p:txBody>
      </p:sp>
      <p:cxnSp>
        <p:nvCxnSpPr>
          <p:cNvPr id="109" name="Соединитель: уступ 108">
            <a:extLst>
              <a:ext uri="{FF2B5EF4-FFF2-40B4-BE49-F238E27FC236}">
                <a16:creationId xmlns:a16="http://schemas.microsoft.com/office/drawing/2014/main" id="{CF2839F1-F2F1-494C-82FE-67E63D0EBC69}"/>
              </a:ext>
            </a:extLst>
          </p:cNvPr>
          <p:cNvCxnSpPr>
            <a:cxnSpLocks/>
            <a:stCxn id="108" idx="2"/>
            <a:endCxn id="94" idx="2"/>
          </p:cNvCxnSpPr>
          <p:nvPr/>
        </p:nvCxnSpPr>
        <p:spPr>
          <a:xfrm rot="5400000">
            <a:off x="14531828" y="4082363"/>
            <a:ext cx="250625" cy="3188646"/>
          </a:xfrm>
          <a:prstGeom prst="bentConnector3">
            <a:avLst>
              <a:gd name="adj1" fmla="val 191212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: уступ 112">
            <a:extLst>
              <a:ext uri="{FF2B5EF4-FFF2-40B4-BE49-F238E27FC236}">
                <a16:creationId xmlns:a16="http://schemas.microsoft.com/office/drawing/2014/main" id="{C6D20D87-E2AA-4304-8F4D-F65079B71AF1}"/>
              </a:ext>
            </a:extLst>
          </p:cNvPr>
          <p:cNvCxnSpPr>
            <a:cxnSpLocks/>
            <a:stCxn id="108" idx="2"/>
            <a:endCxn id="93" idx="2"/>
          </p:cNvCxnSpPr>
          <p:nvPr/>
        </p:nvCxnSpPr>
        <p:spPr>
          <a:xfrm rot="5400000">
            <a:off x="12432759" y="1751530"/>
            <a:ext cx="18861" cy="7618548"/>
          </a:xfrm>
          <a:prstGeom prst="bentConnector3">
            <a:avLst>
              <a:gd name="adj1" fmla="val 1312025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: уступ 116">
            <a:extLst>
              <a:ext uri="{FF2B5EF4-FFF2-40B4-BE49-F238E27FC236}">
                <a16:creationId xmlns:a16="http://schemas.microsoft.com/office/drawing/2014/main" id="{E8E9097D-0E24-497E-8D2E-DF66A945A908}"/>
              </a:ext>
            </a:extLst>
          </p:cNvPr>
          <p:cNvCxnSpPr>
            <a:cxnSpLocks/>
            <a:stCxn id="108" idx="2"/>
            <a:endCxn id="90" idx="2"/>
          </p:cNvCxnSpPr>
          <p:nvPr/>
        </p:nvCxnSpPr>
        <p:spPr>
          <a:xfrm rot="5400000">
            <a:off x="9343955" y="-1105510"/>
            <a:ext cx="250625" cy="13564393"/>
          </a:xfrm>
          <a:prstGeom prst="bentConnector3">
            <a:avLst>
              <a:gd name="adj1" fmla="val 191212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DDC8BB8-F678-46FB-ABC4-9C68482DBB46}"/>
              </a:ext>
            </a:extLst>
          </p:cNvPr>
          <p:cNvSpPr txBox="1"/>
          <p:nvPr/>
        </p:nvSpPr>
        <p:spPr>
          <a:xfrm>
            <a:off x="1355416" y="6039315"/>
            <a:ext cx="4905886" cy="341632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ru-RU" sz="1200" b="1" dirty="0">
                <a:solidFill>
                  <a:srgbClr val="555555"/>
                </a:solidFill>
              </a:rPr>
              <a:t>Роль: </a:t>
            </a:r>
            <a:r>
              <a:rPr lang="ru-RU" sz="1200" dirty="0">
                <a:solidFill>
                  <a:srgbClr val="555555"/>
                </a:solidFill>
              </a:rPr>
              <a:t>Бесперебойное обеспечение потребностей производства от размещения Заказа Поставщику до поступления ТМЦ, Упаковочных материалов на склад</a:t>
            </a:r>
          </a:p>
          <a:p>
            <a:pPr lvl="0"/>
            <a:r>
              <a:rPr lang="ru-RU" sz="1200" b="1" dirty="0">
                <a:solidFill>
                  <a:schemeClr val="tx1">
                    <a:lumMod val="50000"/>
                  </a:schemeClr>
                </a:solidFill>
              </a:rPr>
              <a:t>Владелец Процесса: </a:t>
            </a:r>
            <a:r>
              <a:rPr lang="ru-RU" sz="1200" dirty="0">
                <a:solidFill>
                  <a:srgbClr val="555555"/>
                </a:solidFill>
              </a:rPr>
              <a:t>Снабжение и Организация Поставки</a:t>
            </a:r>
          </a:p>
          <a:p>
            <a:r>
              <a:rPr lang="ru-RU" sz="1200" b="1" dirty="0">
                <a:solidFill>
                  <a:srgbClr val="555555"/>
                </a:solidFill>
              </a:rPr>
              <a:t>На период отсутствия: </a:t>
            </a:r>
            <a:r>
              <a:rPr lang="ru-RU" sz="1200" b="1" dirty="0">
                <a:solidFill>
                  <a:srgbClr val="FF0000"/>
                </a:solidFill>
              </a:rPr>
              <a:t>согласно </a:t>
            </a:r>
            <a:r>
              <a:rPr lang="en-US" sz="1200" b="1" dirty="0">
                <a:solidFill>
                  <a:srgbClr val="FF0000"/>
                </a:solidFill>
              </a:rPr>
              <a:t>DR-BODI.002R</a:t>
            </a:r>
            <a:r>
              <a:rPr lang="ru-RU" sz="1200" b="1" dirty="0">
                <a:solidFill>
                  <a:srgbClr val="FF0000"/>
                </a:solidFill>
              </a:rPr>
              <a:t> </a:t>
            </a:r>
          </a:p>
          <a:p>
            <a:pPr lvl="0"/>
            <a:r>
              <a:rPr lang="ru-RU" sz="1200" b="1" dirty="0">
                <a:solidFill>
                  <a:srgbClr val="555555"/>
                </a:solidFill>
              </a:rPr>
              <a:t>Задачи:</a:t>
            </a:r>
          </a:p>
          <a:p>
            <a:pPr lvl="0"/>
            <a:r>
              <a:rPr lang="ru-RU" sz="1200" dirty="0">
                <a:solidFill>
                  <a:srgbClr val="555555"/>
                </a:solidFill>
              </a:rPr>
              <a:t>1. Планирование заказов и размещение заказов поставщикам (ТМЦ, Упаковка) </a:t>
            </a:r>
            <a:r>
              <a:rPr lang="en-US" sz="1200" dirty="0">
                <a:solidFill>
                  <a:srgbClr val="FF0000"/>
                </a:solidFill>
              </a:rPr>
              <a:t>MRP CONTR</a:t>
            </a:r>
            <a:endParaRPr lang="ru-RU" sz="1200" dirty="0">
              <a:solidFill>
                <a:srgbClr val="FF0000"/>
              </a:solidFill>
            </a:endParaRPr>
          </a:p>
          <a:p>
            <a:pPr lvl="0"/>
            <a:r>
              <a:rPr lang="ru-RU" sz="1200" dirty="0">
                <a:solidFill>
                  <a:srgbClr val="555555"/>
                </a:solidFill>
              </a:rPr>
              <a:t>2. Организация Поставки ТМЦ от Поставщика;</a:t>
            </a:r>
          </a:p>
          <a:p>
            <a:pPr lvl="0"/>
            <a:r>
              <a:rPr lang="ru-RU" sz="1200" dirty="0">
                <a:solidFill>
                  <a:srgbClr val="555555"/>
                </a:solidFill>
              </a:rPr>
              <a:t>3. Рекламационная работа с Поставщиками ТМЦ и Услуг и работа по их закрытию;</a:t>
            </a:r>
          </a:p>
          <a:p>
            <a:pPr lvl="0"/>
            <a:r>
              <a:rPr lang="ru-RU" sz="1200" dirty="0">
                <a:solidFill>
                  <a:srgbClr val="555555"/>
                </a:solidFill>
              </a:rPr>
              <a:t>4.Контроль правильности оформления закрывающих документов по поставкам и транспорту и передача их в бухгалтерию и на оплату.</a:t>
            </a:r>
            <a:endParaRPr lang="en-US" sz="1200" dirty="0">
              <a:solidFill>
                <a:srgbClr val="555555"/>
              </a:solidFill>
            </a:endParaRPr>
          </a:p>
          <a:p>
            <a:pPr lvl="0"/>
            <a:endParaRPr lang="en-US" sz="1200" dirty="0">
              <a:solidFill>
                <a:srgbClr val="555555"/>
              </a:solidFill>
            </a:endParaRPr>
          </a:p>
          <a:p>
            <a:pPr lvl="0"/>
            <a:endParaRPr lang="en-US" sz="1200" dirty="0">
              <a:solidFill>
                <a:srgbClr val="555555"/>
              </a:solidFill>
            </a:endParaRPr>
          </a:p>
          <a:p>
            <a:pPr lvl="0"/>
            <a:endParaRPr lang="en-US" sz="1200" dirty="0">
              <a:solidFill>
                <a:srgbClr val="555555"/>
              </a:solidFill>
            </a:endParaRPr>
          </a:p>
          <a:p>
            <a:pPr lvl="0"/>
            <a:endParaRPr lang="ru-RU" sz="1200" dirty="0">
              <a:solidFill>
                <a:srgbClr val="555555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37C7E5-6564-494A-92D6-9AE45565C4CF}"/>
              </a:ext>
            </a:extLst>
          </p:cNvPr>
          <p:cNvSpPr txBox="1"/>
          <p:nvPr/>
        </p:nvSpPr>
        <p:spPr>
          <a:xfrm>
            <a:off x="6384266" y="6039258"/>
            <a:ext cx="4497301" cy="3208571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ru-RU" sz="1200" b="1" dirty="0">
                <a:solidFill>
                  <a:srgbClr val="555555"/>
                </a:solidFill>
              </a:rPr>
              <a:t>Роль: </a:t>
            </a:r>
            <a:r>
              <a:rPr lang="ru-RU" sz="1200" dirty="0">
                <a:solidFill>
                  <a:srgbClr val="555555"/>
                </a:solidFill>
              </a:rPr>
              <a:t>Организация Импортно-Экспортных, Контрольных, Сертификационных Операций для обеспечения потребностей производства и Конечного Потребителя</a:t>
            </a:r>
          </a:p>
          <a:p>
            <a:pPr lvl="0"/>
            <a:r>
              <a:rPr lang="ru-RU" sz="1200" b="1" dirty="0">
                <a:solidFill>
                  <a:schemeClr val="tx1">
                    <a:lumMod val="50000"/>
                  </a:schemeClr>
                </a:solidFill>
              </a:rPr>
              <a:t>Владелец Процесса:</a:t>
            </a:r>
            <a:r>
              <a:rPr lang="ru-RU" sz="1200" b="1" dirty="0">
                <a:solidFill>
                  <a:srgbClr val="555555"/>
                </a:solidFill>
              </a:rPr>
              <a:t> </a:t>
            </a:r>
            <a:r>
              <a:rPr lang="ru-RU" sz="1200" dirty="0">
                <a:solidFill>
                  <a:srgbClr val="555555"/>
                </a:solidFill>
              </a:rPr>
              <a:t>Процесс организации исходящей Поставки (Экспорт), Снабжение и Организация Поставки (Импорт)</a:t>
            </a:r>
            <a:endParaRPr lang="en-US" sz="1200" dirty="0">
              <a:solidFill>
                <a:srgbClr val="555555"/>
              </a:solidFill>
            </a:endParaRPr>
          </a:p>
          <a:p>
            <a:pPr lvl="0"/>
            <a:r>
              <a:rPr lang="ru-RU" sz="1200" b="1" dirty="0">
                <a:solidFill>
                  <a:srgbClr val="555555"/>
                </a:solidFill>
              </a:rPr>
              <a:t>На период отсутствия: </a:t>
            </a:r>
            <a:r>
              <a:rPr lang="ru-RU" sz="1200" b="1" dirty="0">
                <a:solidFill>
                  <a:srgbClr val="FF0000"/>
                </a:solidFill>
              </a:rPr>
              <a:t>согласно </a:t>
            </a:r>
            <a:r>
              <a:rPr lang="en-US" sz="1200" b="1" dirty="0">
                <a:solidFill>
                  <a:srgbClr val="FF0000"/>
                </a:solidFill>
              </a:rPr>
              <a:t>DR-BODI.002R</a:t>
            </a:r>
            <a:r>
              <a:rPr lang="ru-RU" sz="1200" b="1" dirty="0">
                <a:solidFill>
                  <a:srgbClr val="FF0000"/>
                </a:solidFill>
              </a:rPr>
              <a:t> </a:t>
            </a:r>
          </a:p>
          <a:p>
            <a:pPr lvl="0"/>
            <a:r>
              <a:rPr lang="ru-RU" sz="1200" dirty="0">
                <a:solidFill>
                  <a:srgbClr val="555555"/>
                </a:solidFill>
              </a:rPr>
              <a:t>Задачи:</a:t>
            </a:r>
          </a:p>
          <a:p>
            <a:pPr lvl="0"/>
            <a:r>
              <a:rPr lang="ru-RU" sz="1200" dirty="0">
                <a:solidFill>
                  <a:srgbClr val="555555"/>
                </a:solidFill>
              </a:rPr>
              <a:t>1. Планирование заказов и размещение заказов поставщикам (Импорт)</a:t>
            </a:r>
          </a:p>
          <a:p>
            <a:pPr lvl="0"/>
            <a:r>
              <a:rPr lang="ru-RU" sz="1200" dirty="0">
                <a:solidFill>
                  <a:srgbClr val="555555"/>
                </a:solidFill>
              </a:rPr>
              <a:t>2. Организация таможенных процедур (Импорт, Экспорт), Сертификация;</a:t>
            </a:r>
          </a:p>
          <a:p>
            <a:pPr lvl="0"/>
            <a:r>
              <a:rPr lang="ru-RU" sz="1200" dirty="0">
                <a:solidFill>
                  <a:srgbClr val="555555"/>
                </a:solidFill>
              </a:rPr>
              <a:t>3. Контроль изменений по таможенным процедурам;</a:t>
            </a:r>
          </a:p>
          <a:p>
            <a:pPr lvl="0"/>
            <a:r>
              <a:rPr lang="ru-RU" sz="1200" dirty="0">
                <a:solidFill>
                  <a:srgbClr val="555555"/>
                </a:solidFill>
              </a:rPr>
              <a:t>4. Подготовка и выпуск ДТ</a:t>
            </a:r>
          </a:p>
          <a:p>
            <a:pPr lvl="0"/>
            <a:r>
              <a:rPr lang="ru-RU" sz="1200" dirty="0">
                <a:solidFill>
                  <a:srgbClr val="555555"/>
                </a:solidFill>
              </a:rPr>
              <a:t>5.Контроль правильности оформления закрывающих документов по поставкам и тр</a:t>
            </a:r>
            <a:r>
              <a:rPr lang="ru-RU" sz="1050" dirty="0">
                <a:solidFill>
                  <a:srgbClr val="555555"/>
                </a:solidFill>
              </a:rPr>
              <a:t>анспорту и передача их в бухгалтерию и на оплату.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38EE834-AC6D-4DFB-A5C0-73B8412137CC}"/>
              </a:ext>
            </a:extLst>
          </p:cNvPr>
          <p:cNvSpPr txBox="1"/>
          <p:nvPr/>
        </p:nvSpPr>
        <p:spPr>
          <a:xfrm>
            <a:off x="10995728" y="6039315"/>
            <a:ext cx="4134178" cy="323165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ru-RU" sz="1200" b="1" dirty="0">
                <a:solidFill>
                  <a:srgbClr val="555555"/>
                </a:solidFill>
              </a:rPr>
              <a:t>Роль: </a:t>
            </a:r>
            <a:r>
              <a:rPr lang="ru-RU" sz="1200" dirty="0">
                <a:solidFill>
                  <a:srgbClr val="555555"/>
                </a:solidFill>
              </a:rPr>
              <a:t>Организация исходящего транспорта в адрес конечных клиентов</a:t>
            </a:r>
          </a:p>
          <a:p>
            <a:pPr lvl="0"/>
            <a:r>
              <a:rPr lang="ru-RU" sz="1200" b="1" dirty="0">
                <a:solidFill>
                  <a:schemeClr val="tx1">
                    <a:lumMod val="50000"/>
                  </a:schemeClr>
                </a:solidFill>
              </a:rPr>
              <a:t>Владелец Процесса:</a:t>
            </a:r>
            <a:r>
              <a:rPr lang="ru-RU" sz="1200" b="1" dirty="0">
                <a:solidFill>
                  <a:srgbClr val="555555"/>
                </a:solidFill>
              </a:rPr>
              <a:t> </a:t>
            </a:r>
            <a:r>
              <a:rPr lang="ru-RU" sz="1200" dirty="0">
                <a:solidFill>
                  <a:srgbClr val="555555"/>
                </a:solidFill>
              </a:rPr>
              <a:t>Процесс организации исходящей Поставки (Организация исходящего транспорта)</a:t>
            </a:r>
          </a:p>
          <a:p>
            <a:pPr lvl="0"/>
            <a:r>
              <a:rPr lang="ru-RU" sz="1200" b="1" dirty="0">
                <a:solidFill>
                  <a:srgbClr val="555555"/>
                </a:solidFill>
              </a:rPr>
              <a:t>На период отсутствия: </a:t>
            </a:r>
            <a:r>
              <a:rPr lang="ru-RU" sz="1200" b="1" dirty="0">
                <a:solidFill>
                  <a:srgbClr val="FF0000"/>
                </a:solidFill>
              </a:rPr>
              <a:t>согласно </a:t>
            </a:r>
            <a:r>
              <a:rPr lang="en-US" sz="1200" b="1" dirty="0">
                <a:solidFill>
                  <a:srgbClr val="FF0000"/>
                </a:solidFill>
              </a:rPr>
              <a:t>DR-BODI.002R</a:t>
            </a:r>
            <a:r>
              <a:rPr lang="ru-RU" sz="1200" b="1" dirty="0">
                <a:solidFill>
                  <a:srgbClr val="FF0000"/>
                </a:solidFill>
              </a:rPr>
              <a:t> </a:t>
            </a:r>
          </a:p>
          <a:p>
            <a:pPr lvl="0"/>
            <a:r>
              <a:rPr lang="ru-RU" sz="1200" dirty="0">
                <a:solidFill>
                  <a:srgbClr val="555555"/>
                </a:solidFill>
              </a:rPr>
              <a:t>Задачи:</a:t>
            </a:r>
          </a:p>
          <a:p>
            <a:pPr marL="228600" lvl="0" indent="-228600">
              <a:buAutoNum type="arabicPeriod"/>
            </a:pPr>
            <a:r>
              <a:rPr lang="ru-RU" sz="1200" dirty="0">
                <a:solidFill>
                  <a:srgbClr val="555555"/>
                </a:solidFill>
              </a:rPr>
              <a:t>Заказ исходящего транспорта для своевременного обеспечения Конечного Потребителя</a:t>
            </a:r>
          </a:p>
          <a:p>
            <a:pPr marL="228600" lvl="0" indent="-228600">
              <a:buAutoNum type="arabicPeriod"/>
            </a:pPr>
            <a:r>
              <a:rPr lang="ru-RU" sz="1200" dirty="0">
                <a:solidFill>
                  <a:srgbClr val="555555"/>
                </a:solidFill>
              </a:rPr>
              <a:t>Подбор оптимальных тарифов перевозки, контроль затрат</a:t>
            </a:r>
          </a:p>
          <a:p>
            <a:pPr marL="228600" lvl="0" indent="-228600">
              <a:buAutoNum type="arabicPeriod"/>
            </a:pPr>
            <a:r>
              <a:rPr lang="ru-RU" sz="1200" dirty="0">
                <a:solidFill>
                  <a:srgbClr val="555555"/>
                </a:solidFill>
              </a:rPr>
              <a:t>Проведение периодического анализа отклонений по тарифам</a:t>
            </a:r>
          </a:p>
          <a:p>
            <a:pPr marL="228600" lvl="0" indent="-228600">
              <a:buAutoNum type="arabicPeriod"/>
            </a:pPr>
            <a:r>
              <a:rPr lang="ru-RU" sz="1200" dirty="0">
                <a:solidFill>
                  <a:srgbClr val="555555"/>
                </a:solidFill>
              </a:rPr>
              <a:t>Рекламационная деятельность с Поставщиками Услуг</a:t>
            </a:r>
          </a:p>
          <a:p>
            <a:pPr marL="228600" lvl="0" indent="-228600">
              <a:buAutoNum type="arabicPeriod"/>
            </a:pPr>
            <a:r>
              <a:rPr lang="ru-RU" sz="1200" dirty="0">
                <a:solidFill>
                  <a:srgbClr val="555555"/>
                </a:solidFill>
              </a:rPr>
              <a:t>Контроль тарификации, соблюдением договорных условий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8A0A85B-7CCF-4F15-80BB-C2BBBB634293}"/>
              </a:ext>
            </a:extLst>
          </p:cNvPr>
          <p:cNvSpPr txBox="1"/>
          <p:nvPr/>
        </p:nvSpPr>
        <p:spPr>
          <a:xfrm>
            <a:off x="15244068" y="6057831"/>
            <a:ext cx="1634675" cy="267765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ru-RU" sz="1200" b="1" dirty="0">
                <a:solidFill>
                  <a:srgbClr val="555555"/>
                </a:solidFill>
              </a:rPr>
              <a:t>Роль: </a:t>
            </a:r>
            <a:r>
              <a:rPr lang="ru-RU" sz="1200" dirty="0">
                <a:solidFill>
                  <a:srgbClr val="555555"/>
                </a:solidFill>
              </a:rPr>
              <a:t>Поддержка основных процессов Отдела, Компании</a:t>
            </a:r>
            <a:r>
              <a:rPr lang="ru-RU" sz="1200" b="1" dirty="0">
                <a:solidFill>
                  <a:srgbClr val="555555"/>
                </a:solidFill>
              </a:rPr>
              <a:t> </a:t>
            </a:r>
            <a:r>
              <a:rPr lang="ru-RU" sz="1200" dirty="0">
                <a:solidFill>
                  <a:srgbClr val="555555"/>
                </a:solidFill>
              </a:rPr>
              <a:t>по организации курьерского сопровождения и доставки сотрудников</a:t>
            </a:r>
            <a:endParaRPr lang="en-US" sz="1200" dirty="0">
              <a:solidFill>
                <a:srgbClr val="555555"/>
              </a:solidFill>
            </a:endParaRPr>
          </a:p>
          <a:p>
            <a:pPr lvl="0"/>
            <a:r>
              <a:rPr lang="ru-RU" sz="1200" b="1" dirty="0">
                <a:solidFill>
                  <a:srgbClr val="555555"/>
                </a:solidFill>
              </a:rPr>
              <a:t>На период отсутствия:</a:t>
            </a:r>
            <a:r>
              <a:rPr lang="ru-RU" sz="1200" dirty="0">
                <a:solidFill>
                  <a:srgbClr val="555555"/>
                </a:solidFill>
              </a:rPr>
              <a:t> </a:t>
            </a:r>
            <a:r>
              <a:rPr lang="ru-RU" sz="1200" b="1" dirty="0">
                <a:solidFill>
                  <a:srgbClr val="FF0000"/>
                </a:solidFill>
              </a:rPr>
              <a:t>Внешний Поставщик Услуг Такси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571DFE27-09DB-452C-98C4-A9099FA6E70D}"/>
              </a:ext>
            </a:extLst>
          </p:cNvPr>
          <p:cNvSpPr/>
          <p:nvPr/>
        </p:nvSpPr>
        <p:spPr>
          <a:xfrm>
            <a:off x="162818" y="6039315"/>
            <a:ext cx="1069634" cy="336579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47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Роль, Задачи, Ключевые Функции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C593734-FCCB-4DDF-AC96-BB31E9A0FD73}"/>
              </a:ext>
            </a:extLst>
          </p:cNvPr>
          <p:cNvSpPr txBox="1"/>
          <p:nvPr/>
        </p:nvSpPr>
        <p:spPr>
          <a:xfrm>
            <a:off x="7529875" y="1474294"/>
            <a:ext cx="4614157" cy="119340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ru-RU" sz="1155" b="1" dirty="0">
                <a:solidFill>
                  <a:srgbClr val="555555"/>
                </a:solidFill>
              </a:rPr>
              <a:t>Роль: </a:t>
            </a:r>
            <a:r>
              <a:rPr lang="ru-RU" sz="1155" dirty="0">
                <a:solidFill>
                  <a:srgbClr val="555555"/>
                </a:solidFill>
              </a:rPr>
              <a:t>Координация Работы Отдела с целью бесперебойного </a:t>
            </a:r>
            <a:r>
              <a:rPr lang="ru-RU" sz="1200" dirty="0">
                <a:solidFill>
                  <a:srgbClr val="555555"/>
                </a:solidFill>
              </a:rPr>
              <a:t>обеспечения потребностей производства и Конечного Потребителя</a:t>
            </a:r>
          </a:p>
          <a:p>
            <a:pPr lvl="0"/>
            <a:r>
              <a:rPr lang="ru-RU" sz="1200" b="1" dirty="0">
                <a:solidFill>
                  <a:srgbClr val="555555"/>
                </a:solidFill>
              </a:rPr>
              <a:t>Владелец Процесса: </a:t>
            </a:r>
            <a:r>
              <a:rPr lang="en-US" sz="1200" dirty="0">
                <a:solidFill>
                  <a:srgbClr val="555555"/>
                </a:solidFill>
              </a:rPr>
              <a:t>DI. </a:t>
            </a:r>
            <a:r>
              <a:rPr lang="ru-RU" sz="1200" dirty="0">
                <a:solidFill>
                  <a:srgbClr val="555555"/>
                </a:solidFill>
              </a:rPr>
              <a:t>Логистика и распределение продукта</a:t>
            </a:r>
          </a:p>
          <a:p>
            <a:pPr lvl="0"/>
            <a:r>
              <a:rPr lang="ru-RU" sz="1200" b="1" dirty="0">
                <a:solidFill>
                  <a:srgbClr val="555555"/>
                </a:solidFill>
              </a:rPr>
              <a:t>На период отсутствия: </a:t>
            </a:r>
            <a:r>
              <a:rPr lang="ru-RU" sz="1200" b="1" dirty="0">
                <a:solidFill>
                  <a:srgbClr val="FF0000"/>
                </a:solidFill>
              </a:rPr>
              <a:t>согласно </a:t>
            </a:r>
            <a:r>
              <a:rPr lang="en-US" sz="1200" b="1" dirty="0">
                <a:solidFill>
                  <a:srgbClr val="FF0000"/>
                </a:solidFill>
              </a:rPr>
              <a:t>DR-BODI.002R</a:t>
            </a:r>
            <a:r>
              <a:rPr lang="ru-RU" sz="12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6" name="Рисунок 35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FF17E246-5136-4E5E-A99E-B6586C6B02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403" y="1470598"/>
            <a:ext cx="983811" cy="1034473"/>
          </a:xfrm>
          <a:prstGeom prst="rect">
            <a:avLst/>
          </a:prstGeom>
        </p:spPr>
      </p:pic>
      <p:graphicFrame>
        <p:nvGraphicFramePr>
          <p:cNvPr id="37" name="Таблица 36">
            <a:extLst>
              <a:ext uri="{FF2B5EF4-FFF2-40B4-BE49-F238E27FC236}">
                <a16:creationId xmlns:a16="http://schemas.microsoft.com/office/drawing/2014/main" id="{292EE7A5-D1E1-4DDC-AEF6-EEE88BBFB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80990"/>
              </p:ext>
            </p:extLst>
          </p:nvPr>
        </p:nvGraphicFramePr>
        <p:xfrm>
          <a:off x="1075050" y="162195"/>
          <a:ext cx="13862806" cy="1102864"/>
        </p:xfrm>
        <a:graphic>
          <a:graphicData uri="http://schemas.openxmlformats.org/drawingml/2006/table">
            <a:tbl>
              <a:tblPr/>
              <a:tblGrid>
                <a:gridCol w="3313306">
                  <a:extLst>
                    <a:ext uri="{9D8B030D-6E8A-4147-A177-3AD203B41FA5}">
                      <a16:colId xmlns:a16="http://schemas.microsoft.com/office/drawing/2014/main" val="169401341"/>
                    </a:ext>
                  </a:extLst>
                </a:gridCol>
                <a:gridCol w="8715853">
                  <a:extLst>
                    <a:ext uri="{9D8B030D-6E8A-4147-A177-3AD203B41FA5}">
                      <a16:colId xmlns:a16="http://schemas.microsoft.com/office/drawing/2014/main" val="3805910343"/>
                    </a:ext>
                  </a:extLst>
                </a:gridCol>
                <a:gridCol w="1833647">
                  <a:extLst>
                    <a:ext uri="{9D8B030D-6E8A-4147-A177-3AD203B41FA5}">
                      <a16:colId xmlns:a16="http://schemas.microsoft.com/office/drawing/2014/main" val="569789164"/>
                    </a:ext>
                  </a:extLst>
                </a:gridCol>
              </a:tblGrid>
              <a:tr h="275716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endParaRPr lang="x-non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ru-RU" sz="110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РУКОВОДСТВО ДОКУМЕНТАЦИЯ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9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ВЕРСИЯ  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514540"/>
                  </a:ext>
                </a:extLst>
              </a:tr>
              <a:tr h="2757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ru-RU" sz="11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ОРГАНИГРАММА ОТДЕЛА ЛОГИСТИКИ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9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ДАТА  15/10/2021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154984"/>
                  </a:ext>
                </a:extLst>
              </a:tr>
              <a:tr h="2757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</a:t>
                      </a:r>
                      <a:r>
                        <a:rPr lang="es-ES_tradnl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DR-BODI.00</a:t>
                      </a: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5932"/>
                  </a:ext>
                </a:extLst>
              </a:tr>
              <a:tr h="2757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  <a:tab pos="1035685" algn="r"/>
                        </a:tabLs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Страница 1</a:t>
                      </a:r>
                      <a:r>
                        <a:rPr lang="es-ES_tradnl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из </a:t>
                      </a:r>
                      <a:r>
                        <a:rPr lang="en-US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577692"/>
                  </a:ext>
                </a:extLst>
              </a:tr>
            </a:tbl>
          </a:graphicData>
        </a:graphic>
      </p:graphicFrame>
      <p:pic>
        <p:nvPicPr>
          <p:cNvPr id="38" name="Picture 7">
            <a:extLst>
              <a:ext uri="{FF2B5EF4-FFF2-40B4-BE49-F238E27FC236}">
                <a16:creationId xmlns:a16="http://schemas.microsoft.com/office/drawing/2014/main" id="{8A0D09E3-A74F-4391-8506-B6A651634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851" y="810410"/>
            <a:ext cx="116205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0C4C1A33-A9B9-4762-AFE8-4D09D5944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37" y="177201"/>
            <a:ext cx="110331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A418EF-5C97-4DDB-9A2D-D4E19DE55D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8611" y="4023643"/>
            <a:ext cx="960081" cy="11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3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C97F459-73FF-4DEF-B12B-43E715022C9D}"/>
              </a:ext>
            </a:extLst>
          </p:cNvPr>
          <p:cNvSpPr/>
          <p:nvPr/>
        </p:nvSpPr>
        <p:spPr>
          <a:xfrm>
            <a:off x="5155691" y="2430646"/>
            <a:ext cx="1453923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60" b="1" dirty="0"/>
              <a:t>Dmitry </a:t>
            </a:r>
            <a:r>
              <a:rPr lang="en-US" sz="1260" b="1" dirty="0" err="1"/>
              <a:t>Kochin</a:t>
            </a:r>
            <a:endParaRPr lang="en-US" sz="1260" b="1" dirty="0"/>
          </a:p>
          <a:p>
            <a:pPr lvl="0" algn="ctr"/>
            <a:r>
              <a:rPr lang="en-US" sz="1260" dirty="0"/>
              <a:t>Logistics Manager</a:t>
            </a:r>
            <a:endParaRPr lang="ru-RU" sz="126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CA8EA36C-622D-4BF1-819E-1F46CB8657A0}"/>
              </a:ext>
            </a:extLst>
          </p:cNvPr>
          <p:cNvSpPr/>
          <p:nvPr/>
        </p:nvSpPr>
        <p:spPr>
          <a:xfrm>
            <a:off x="1288965" y="3969816"/>
            <a:ext cx="5076197" cy="3866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1.1 Supply and Inbound Logistics</a:t>
            </a:r>
            <a:endParaRPr lang="ru-RU" sz="1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AD4AF900-CB10-4EB3-B3D7-3E63B0E900AC}"/>
              </a:ext>
            </a:extLst>
          </p:cNvPr>
          <p:cNvCxnSpPr>
            <a:cxnSpLocks/>
            <a:endCxn id="43" idx="0"/>
          </p:cNvCxnSpPr>
          <p:nvPr/>
        </p:nvCxnSpPr>
        <p:spPr>
          <a:xfrm rot="10800000" flipV="1">
            <a:off x="3827065" y="3551582"/>
            <a:ext cx="3859197" cy="418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D0F926A-4D01-4E63-ABAB-16047C6CED46}"/>
              </a:ext>
            </a:extLst>
          </p:cNvPr>
          <p:cNvSpPr/>
          <p:nvPr/>
        </p:nvSpPr>
        <p:spPr>
          <a:xfrm>
            <a:off x="6523801" y="3969816"/>
            <a:ext cx="4467903" cy="3810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1.2 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Foreign Trade Activity and Certification</a:t>
            </a:r>
            <a:r>
              <a:rPr lang="ru-RU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C2CBA621-B5EE-4D35-83FE-A5FFD4F9FFA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324209" y="3644348"/>
            <a:ext cx="1433544" cy="3254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5FD78E6-06A3-4906-9637-D0B64B5ED8A5}"/>
              </a:ext>
            </a:extLst>
          </p:cNvPr>
          <p:cNvSpPr/>
          <p:nvPr/>
        </p:nvSpPr>
        <p:spPr>
          <a:xfrm>
            <a:off x="11139990" y="3969815"/>
            <a:ext cx="3639225" cy="3666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1.3 Outbound Logistics</a:t>
            </a:r>
            <a:endParaRPr lang="ru-RU" sz="126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5770E084-D6D6-4CB6-9B9B-CCA98C7EE1E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182678" y="3737113"/>
            <a:ext cx="5776925" cy="2327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A598BE4A-885F-469C-9DDA-0BE62AE5E002}"/>
              </a:ext>
            </a:extLst>
          </p:cNvPr>
          <p:cNvSpPr/>
          <p:nvPr/>
        </p:nvSpPr>
        <p:spPr>
          <a:xfrm>
            <a:off x="143785" y="3969815"/>
            <a:ext cx="946413" cy="346201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Sub-Processes</a:t>
            </a:r>
            <a:endParaRPr lang="ru-RU" sz="126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F49B1CBD-B588-47E1-93E5-0BBB91FD9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47" t="9641" r="12384" b="19202"/>
          <a:stretch/>
        </p:blipFill>
        <p:spPr>
          <a:xfrm>
            <a:off x="2419338" y="4453621"/>
            <a:ext cx="945911" cy="1056043"/>
          </a:xfrm>
          <a:prstGeom prst="rect">
            <a:avLst/>
          </a:prstGeom>
        </p:spPr>
      </p:pic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337BA0DA-A9C7-4069-B97D-EBFD55351D7E}"/>
              </a:ext>
            </a:extLst>
          </p:cNvPr>
          <p:cNvSpPr/>
          <p:nvPr/>
        </p:nvSpPr>
        <p:spPr>
          <a:xfrm>
            <a:off x="4132570" y="4430318"/>
            <a:ext cx="945911" cy="10560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70"/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A51A7591-B3AC-491A-88D3-C4C329D2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5770" y="4428176"/>
            <a:ext cx="1031358" cy="1056042"/>
          </a:xfrm>
          <a:prstGeom prst="rect">
            <a:avLst/>
          </a:prstGeom>
        </p:spPr>
      </p:pic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F3445172-2EE3-49A8-B322-41381B9683D5}"/>
              </a:ext>
            </a:extLst>
          </p:cNvPr>
          <p:cNvSpPr/>
          <p:nvPr/>
        </p:nvSpPr>
        <p:spPr>
          <a:xfrm>
            <a:off x="147669" y="4392133"/>
            <a:ext cx="942529" cy="1891617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7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Roles/</a:t>
            </a:r>
          </a:p>
          <a:p>
            <a:pPr algn="ctr"/>
            <a:r>
              <a:rPr lang="en-US" sz="147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Positions</a:t>
            </a:r>
            <a:endParaRPr lang="ru-RU" sz="105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41F31730-6700-4E4E-8E06-C6F384FD22CE}"/>
              </a:ext>
            </a:extLst>
          </p:cNvPr>
          <p:cNvSpPr/>
          <p:nvPr/>
        </p:nvSpPr>
        <p:spPr>
          <a:xfrm>
            <a:off x="2127432" y="5522081"/>
            <a:ext cx="163467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60" b="1" dirty="0"/>
              <a:t>Dmitry Osokin </a:t>
            </a:r>
            <a:r>
              <a:rPr lang="en-US" sz="1260" dirty="0"/>
              <a:t>Supply Specialist</a:t>
            </a: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55DB245-9532-4741-ADF4-44DC0B62DC9A}"/>
              </a:ext>
            </a:extLst>
          </p:cNvPr>
          <p:cNvSpPr/>
          <p:nvPr/>
        </p:nvSpPr>
        <p:spPr>
          <a:xfrm>
            <a:off x="3788188" y="5509664"/>
            <a:ext cx="1634674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60" b="1" dirty="0"/>
              <a:t>Alexey </a:t>
            </a:r>
            <a:r>
              <a:rPr lang="en-US" sz="1260" b="1" dirty="0" err="1"/>
              <a:t>Osipov</a:t>
            </a:r>
            <a:endParaRPr lang="en-US" sz="1260" b="1" dirty="0"/>
          </a:p>
          <a:p>
            <a:pPr algn="ctr"/>
            <a:r>
              <a:rPr lang="en-US" sz="1260" dirty="0"/>
              <a:t>Supply Specialist</a:t>
            </a:r>
          </a:p>
          <a:p>
            <a:endParaRPr lang="en-US" sz="126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4F3EB65B-3051-4AD3-9566-5B0DC7E9FE3C}"/>
              </a:ext>
            </a:extLst>
          </p:cNvPr>
          <p:cNvSpPr/>
          <p:nvPr/>
        </p:nvSpPr>
        <p:spPr>
          <a:xfrm>
            <a:off x="7324209" y="5484341"/>
            <a:ext cx="2699318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60" b="1" dirty="0"/>
              <a:t>Nikolay </a:t>
            </a:r>
            <a:r>
              <a:rPr lang="en-US" sz="1260" b="1" dirty="0" err="1"/>
              <a:t>Sevastyanov</a:t>
            </a:r>
            <a:endParaRPr lang="en-US" sz="1260" b="1" dirty="0"/>
          </a:p>
          <a:p>
            <a:pPr algn="ctr"/>
            <a:r>
              <a:rPr lang="en-US" sz="1260" dirty="0"/>
              <a:t>Supply and Foreign Trade Specialist</a:t>
            </a:r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99F3366-85A7-4363-9D1D-3D0092C1FEA4}"/>
              </a:ext>
            </a:extLst>
          </p:cNvPr>
          <p:cNvSpPr/>
          <p:nvPr/>
        </p:nvSpPr>
        <p:spPr>
          <a:xfrm>
            <a:off x="11704380" y="5484218"/>
            <a:ext cx="269413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60" b="1" dirty="0"/>
              <a:t>Svetlana Panova </a:t>
            </a:r>
          </a:p>
          <a:p>
            <a:pPr algn="ctr"/>
            <a:r>
              <a:rPr lang="en-US" sz="1260" dirty="0"/>
              <a:t>Transport Specialist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D60102-7505-41BF-83D5-00AFB0DE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241" y="4428176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23278264-1A12-4517-8164-D44BBB37E4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06" t="43150" r="57431" b="30804"/>
          <a:stretch/>
        </p:blipFill>
        <p:spPr>
          <a:xfrm>
            <a:off x="15300497" y="4428177"/>
            <a:ext cx="897374" cy="1004792"/>
          </a:xfrm>
          <a:prstGeom prst="rect">
            <a:avLst/>
          </a:prstGeom>
        </p:spPr>
      </p:pic>
      <p:cxnSp>
        <p:nvCxnSpPr>
          <p:cNvPr id="96" name="Соединитель: уступ 95">
            <a:extLst>
              <a:ext uri="{FF2B5EF4-FFF2-40B4-BE49-F238E27FC236}">
                <a16:creationId xmlns:a16="http://schemas.microsoft.com/office/drawing/2014/main" id="{0FA8C585-AE94-46BD-A542-D1F7EEF7EC7A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7182678" y="3843130"/>
            <a:ext cx="8572514" cy="1266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0822FDEE-B341-417C-9750-3229682F5E23}"/>
              </a:ext>
            </a:extLst>
          </p:cNvPr>
          <p:cNvSpPr/>
          <p:nvPr/>
        </p:nvSpPr>
        <p:spPr>
          <a:xfrm>
            <a:off x="14937854" y="3969816"/>
            <a:ext cx="1634675" cy="3666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Sub-Processes Support</a:t>
            </a:r>
            <a:endParaRPr lang="ru-RU" sz="1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83E8337A-07C7-4686-8930-69D7C008D4B6}"/>
              </a:ext>
            </a:extLst>
          </p:cNvPr>
          <p:cNvSpPr/>
          <p:nvPr/>
        </p:nvSpPr>
        <p:spPr>
          <a:xfrm>
            <a:off x="14937855" y="5465356"/>
            <a:ext cx="163467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60" b="1" dirty="0"/>
              <a:t>Nikolay Yanko</a:t>
            </a:r>
          </a:p>
          <a:p>
            <a:pPr algn="ctr"/>
            <a:r>
              <a:rPr lang="en-US" sz="1260" dirty="0"/>
              <a:t>Driver</a:t>
            </a:r>
          </a:p>
        </p:txBody>
      </p:sp>
      <p:cxnSp>
        <p:nvCxnSpPr>
          <p:cNvPr id="109" name="Соединитель: уступ 108">
            <a:extLst>
              <a:ext uri="{FF2B5EF4-FFF2-40B4-BE49-F238E27FC236}">
                <a16:creationId xmlns:a16="http://schemas.microsoft.com/office/drawing/2014/main" id="{CF2839F1-F2F1-494C-82FE-67E63D0EBC69}"/>
              </a:ext>
            </a:extLst>
          </p:cNvPr>
          <p:cNvCxnSpPr>
            <a:cxnSpLocks/>
            <a:stCxn id="108" idx="2"/>
            <a:endCxn id="94" idx="2"/>
          </p:cNvCxnSpPr>
          <p:nvPr/>
        </p:nvCxnSpPr>
        <p:spPr>
          <a:xfrm rot="5400000">
            <a:off x="14393890" y="4603047"/>
            <a:ext cx="18862" cy="2703743"/>
          </a:xfrm>
          <a:prstGeom prst="bentConnector3">
            <a:avLst>
              <a:gd name="adj1" fmla="val 1311961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: уступ 112">
            <a:extLst>
              <a:ext uri="{FF2B5EF4-FFF2-40B4-BE49-F238E27FC236}">
                <a16:creationId xmlns:a16="http://schemas.microsoft.com/office/drawing/2014/main" id="{C6D20D87-E2AA-4304-8F4D-F65079B71AF1}"/>
              </a:ext>
            </a:extLst>
          </p:cNvPr>
          <p:cNvCxnSpPr>
            <a:cxnSpLocks/>
            <a:stCxn id="108" idx="2"/>
            <a:endCxn id="93" idx="2"/>
          </p:cNvCxnSpPr>
          <p:nvPr/>
        </p:nvCxnSpPr>
        <p:spPr>
          <a:xfrm rot="5400000">
            <a:off x="12108088" y="2511267"/>
            <a:ext cx="212885" cy="7081324"/>
          </a:xfrm>
          <a:prstGeom prst="bentConnector3">
            <a:avLst>
              <a:gd name="adj1" fmla="val 15758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: уступ 116">
            <a:extLst>
              <a:ext uri="{FF2B5EF4-FFF2-40B4-BE49-F238E27FC236}">
                <a16:creationId xmlns:a16="http://schemas.microsoft.com/office/drawing/2014/main" id="{E8E9097D-0E24-497E-8D2E-DF66A945A908}"/>
              </a:ext>
            </a:extLst>
          </p:cNvPr>
          <p:cNvCxnSpPr>
            <a:cxnSpLocks/>
            <a:stCxn id="108" idx="2"/>
            <a:endCxn id="90" idx="2"/>
          </p:cNvCxnSpPr>
          <p:nvPr/>
        </p:nvCxnSpPr>
        <p:spPr>
          <a:xfrm rot="5400000">
            <a:off x="9321619" y="-431362"/>
            <a:ext cx="56725" cy="12810423"/>
          </a:xfrm>
          <a:prstGeom prst="bentConnector3">
            <a:avLst>
              <a:gd name="adj1" fmla="val 362824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DDC8BB8-F678-46FB-ABC4-9C68482DBB46}"/>
              </a:ext>
            </a:extLst>
          </p:cNvPr>
          <p:cNvSpPr txBox="1"/>
          <p:nvPr/>
        </p:nvSpPr>
        <p:spPr>
          <a:xfrm>
            <a:off x="1178829" y="6358123"/>
            <a:ext cx="5076197" cy="304698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>
                <a:solidFill>
                  <a:srgbClr val="555555"/>
                </a:solidFill>
              </a:rPr>
              <a:t>Role</a:t>
            </a:r>
            <a:r>
              <a:rPr lang="ru-RU" sz="1200" b="1" dirty="0">
                <a:solidFill>
                  <a:srgbClr val="555555"/>
                </a:solidFill>
              </a:rPr>
              <a:t>: </a:t>
            </a:r>
            <a:r>
              <a:rPr lang="en-US" sz="1200" dirty="0">
                <a:solidFill>
                  <a:srgbClr val="555555"/>
                </a:solidFill>
              </a:rPr>
              <a:t>Uninterrupted supply of production needs from placing an Order to the Supplier to the receipt of goods and materials, packaging materials at the warehouse</a:t>
            </a:r>
            <a:endParaRPr lang="ru-RU" sz="1200" dirty="0">
              <a:solidFill>
                <a:srgbClr val="555555"/>
              </a:solidFill>
            </a:endParaRPr>
          </a:p>
          <a:p>
            <a:pPr lvl="0"/>
            <a:r>
              <a:rPr lang="en-US" sz="1200" b="1" dirty="0">
                <a:solidFill>
                  <a:srgbClr val="555555"/>
                </a:solidFill>
              </a:rPr>
              <a:t>Process Holder</a:t>
            </a:r>
            <a:r>
              <a:rPr lang="ru-RU" sz="1200" b="1" dirty="0">
                <a:solidFill>
                  <a:srgbClr val="555555"/>
                </a:solidFill>
              </a:rPr>
              <a:t>: </a:t>
            </a:r>
            <a:r>
              <a:rPr lang="en-US" sz="1200" dirty="0">
                <a:solidFill>
                  <a:srgbClr val="555555"/>
                </a:solidFill>
              </a:rPr>
              <a:t>Supply and Inbound Logistics</a:t>
            </a:r>
            <a:endParaRPr lang="ru-RU" sz="1200" dirty="0">
              <a:solidFill>
                <a:srgbClr val="555555"/>
              </a:solidFill>
            </a:endParaRPr>
          </a:p>
          <a:p>
            <a:r>
              <a:rPr lang="en-US" sz="1200" b="1" dirty="0">
                <a:solidFill>
                  <a:srgbClr val="555555"/>
                </a:solidFill>
              </a:rPr>
              <a:t>During the Absence</a:t>
            </a:r>
            <a:r>
              <a:rPr lang="ru-RU" sz="1200" b="1" dirty="0">
                <a:solidFill>
                  <a:srgbClr val="555555"/>
                </a:solidFill>
              </a:rPr>
              <a:t>: </a:t>
            </a:r>
            <a:r>
              <a:rPr lang="en-US" sz="1200" b="1" dirty="0">
                <a:solidFill>
                  <a:srgbClr val="FF0000"/>
                </a:solidFill>
              </a:rPr>
              <a:t>In Accordance with </a:t>
            </a:r>
            <a:r>
              <a:rPr lang="ru-RU" sz="1200" b="1" dirty="0">
                <a:solidFill>
                  <a:srgbClr val="FF0000"/>
                </a:solidFill>
              </a:rPr>
              <a:t>согласно </a:t>
            </a:r>
            <a:r>
              <a:rPr lang="en-US" sz="1200" b="1" dirty="0">
                <a:solidFill>
                  <a:srgbClr val="FF0000"/>
                </a:solidFill>
              </a:rPr>
              <a:t>DR-BODI.002R</a:t>
            </a:r>
            <a:r>
              <a:rPr lang="ru-RU" sz="1200" b="1" dirty="0">
                <a:solidFill>
                  <a:srgbClr val="FF0000"/>
                </a:solidFill>
              </a:rPr>
              <a:t> 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555555"/>
                </a:solidFill>
              </a:rPr>
              <a:t>Key Functions</a:t>
            </a:r>
            <a:r>
              <a:rPr lang="ru-RU" sz="1200" b="1" dirty="0">
                <a:solidFill>
                  <a:srgbClr val="555555"/>
                </a:solidFill>
              </a:rPr>
              <a:t>:</a:t>
            </a:r>
          </a:p>
          <a:p>
            <a:pPr lvl="0"/>
            <a:r>
              <a:rPr lang="en-US" sz="1200" dirty="0">
                <a:solidFill>
                  <a:srgbClr val="555555"/>
                </a:solidFill>
              </a:rPr>
              <a:t>1. Planning and placing orders for suppliers (goods and materials, Packaging) MRP CONTR</a:t>
            </a:r>
          </a:p>
          <a:p>
            <a:pPr lvl="0"/>
            <a:r>
              <a:rPr lang="en-US" sz="1200" dirty="0">
                <a:solidFill>
                  <a:srgbClr val="555555"/>
                </a:solidFill>
              </a:rPr>
              <a:t>2. Organization of inbound transport of goods and materials from the Supplier;</a:t>
            </a:r>
          </a:p>
          <a:p>
            <a:pPr lvl="0"/>
            <a:r>
              <a:rPr lang="en-US" sz="1200" dirty="0">
                <a:solidFill>
                  <a:srgbClr val="555555"/>
                </a:solidFill>
              </a:rPr>
              <a:t>3. Claim Process with Suppliers of goods and materials and Services and work on their closure;</a:t>
            </a:r>
          </a:p>
          <a:p>
            <a:pPr lvl="0"/>
            <a:r>
              <a:rPr lang="ru-RU" sz="1200" dirty="0">
                <a:solidFill>
                  <a:srgbClr val="555555"/>
                </a:solidFill>
              </a:rPr>
              <a:t>4</a:t>
            </a:r>
            <a:r>
              <a:rPr lang="en-US" sz="1200" dirty="0">
                <a:solidFill>
                  <a:srgbClr val="555555"/>
                </a:solidFill>
              </a:rPr>
              <a:t>. Control of the correctness of execution of closing documents for supplies and transport and their transfer to the accounting department and for payment.</a:t>
            </a:r>
          </a:p>
          <a:p>
            <a:pPr lvl="0"/>
            <a:endParaRPr lang="ru-RU" sz="1200" dirty="0">
              <a:solidFill>
                <a:srgbClr val="555555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37C7E5-6564-494A-92D6-9AE45565C4CF}"/>
              </a:ext>
            </a:extLst>
          </p:cNvPr>
          <p:cNvSpPr txBox="1"/>
          <p:nvPr/>
        </p:nvSpPr>
        <p:spPr>
          <a:xfrm>
            <a:off x="6413666" y="6358123"/>
            <a:ext cx="4467902" cy="302390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>
                <a:solidFill>
                  <a:srgbClr val="555555"/>
                </a:solidFill>
              </a:rPr>
              <a:t>Role</a:t>
            </a:r>
            <a:r>
              <a:rPr lang="ru-RU" sz="1200" b="1" dirty="0">
                <a:solidFill>
                  <a:srgbClr val="555555"/>
                </a:solidFill>
              </a:rPr>
              <a:t>: </a:t>
            </a:r>
            <a:r>
              <a:rPr lang="en-US" sz="1200" dirty="0">
                <a:solidFill>
                  <a:srgbClr val="555555"/>
                </a:solidFill>
              </a:rPr>
              <a:t>Organization of Import-Export, Control, Certification Operations to meet the needs of production and the End User</a:t>
            </a:r>
            <a:endParaRPr lang="ru-RU" sz="1200" dirty="0">
              <a:solidFill>
                <a:srgbClr val="555555"/>
              </a:solidFill>
            </a:endParaRPr>
          </a:p>
          <a:p>
            <a:pPr lvl="0"/>
            <a:r>
              <a:rPr lang="en-US" sz="1200" b="1" dirty="0">
                <a:solidFill>
                  <a:srgbClr val="555555"/>
                </a:solidFill>
              </a:rPr>
              <a:t>Process Holder</a:t>
            </a:r>
            <a:r>
              <a:rPr lang="ru-RU" sz="1200" b="1" dirty="0">
                <a:solidFill>
                  <a:srgbClr val="555555"/>
                </a:solidFill>
              </a:rPr>
              <a:t>: </a:t>
            </a:r>
            <a:r>
              <a:rPr lang="en-US" sz="1200" dirty="0">
                <a:solidFill>
                  <a:srgbClr val="555555"/>
                </a:solidFill>
              </a:rPr>
              <a:t>Foreign Trade Activity and Certification</a:t>
            </a:r>
          </a:p>
          <a:p>
            <a:pPr lvl="0"/>
            <a:r>
              <a:rPr lang="en-US" sz="1200" b="1" dirty="0">
                <a:solidFill>
                  <a:srgbClr val="555555"/>
                </a:solidFill>
              </a:rPr>
              <a:t>During the Absence</a:t>
            </a:r>
            <a:r>
              <a:rPr lang="ru-RU" sz="1200" b="1" dirty="0">
                <a:solidFill>
                  <a:srgbClr val="555555"/>
                </a:solidFill>
              </a:rPr>
              <a:t>: </a:t>
            </a:r>
            <a:r>
              <a:rPr lang="en-US" sz="1200" b="1" dirty="0">
                <a:solidFill>
                  <a:srgbClr val="FF0000"/>
                </a:solidFill>
              </a:rPr>
              <a:t>In Accordance with </a:t>
            </a:r>
            <a:r>
              <a:rPr lang="ru-RU" sz="1200" b="1" dirty="0">
                <a:solidFill>
                  <a:srgbClr val="FF0000"/>
                </a:solidFill>
              </a:rPr>
              <a:t>согласно </a:t>
            </a:r>
            <a:r>
              <a:rPr lang="en-US" sz="1200" b="1" dirty="0">
                <a:solidFill>
                  <a:srgbClr val="FF0000"/>
                </a:solidFill>
              </a:rPr>
              <a:t>DR-BODI.002R</a:t>
            </a:r>
            <a:r>
              <a:rPr lang="ru-RU" sz="1200" b="1" dirty="0">
                <a:solidFill>
                  <a:srgbClr val="FF0000"/>
                </a:solidFill>
              </a:rPr>
              <a:t> </a:t>
            </a:r>
          </a:p>
          <a:p>
            <a:pPr lvl="0"/>
            <a:r>
              <a:rPr lang="en-US" sz="1200" b="1" dirty="0">
                <a:solidFill>
                  <a:srgbClr val="555555"/>
                </a:solidFill>
              </a:rPr>
              <a:t>Key Functions</a:t>
            </a:r>
            <a:r>
              <a:rPr lang="ru-RU" sz="1200" b="1" dirty="0">
                <a:solidFill>
                  <a:srgbClr val="555555"/>
                </a:solidFill>
              </a:rPr>
              <a:t>:</a:t>
            </a:r>
          </a:p>
          <a:p>
            <a:pPr lvl="0"/>
            <a:r>
              <a:rPr lang="ru-RU" sz="1200" dirty="0">
                <a:solidFill>
                  <a:srgbClr val="555555"/>
                </a:solidFill>
              </a:rPr>
              <a:t>1</a:t>
            </a:r>
            <a:r>
              <a:rPr lang="en-US" sz="1200" dirty="0">
                <a:solidFill>
                  <a:srgbClr val="555555"/>
                </a:solidFill>
              </a:rPr>
              <a:t>. Planning and placing orders to suppliers (Import)</a:t>
            </a:r>
          </a:p>
          <a:p>
            <a:pPr lvl="0"/>
            <a:r>
              <a:rPr lang="en-US" sz="1200" dirty="0">
                <a:solidFill>
                  <a:srgbClr val="555555"/>
                </a:solidFill>
              </a:rPr>
              <a:t>2. Organization of customs procedures (Import, Export, other), Certification;</a:t>
            </a:r>
          </a:p>
          <a:p>
            <a:pPr lvl="0"/>
            <a:r>
              <a:rPr lang="en-US" sz="1200" dirty="0">
                <a:solidFill>
                  <a:srgbClr val="555555"/>
                </a:solidFill>
              </a:rPr>
              <a:t>3. Control of changes in Customs Legislation;</a:t>
            </a:r>
          </a:p>
          <a:p>
            <a:pPr lvl="0"/>
            <a:r>
              <a:rPr lang="en-US" sz="1200" dirty="0">
                <a:solidFill>
                  <a:srgbClr val="555555"/>
                </a:solidFill>
              </a:rPr>
              <a:t>4. Preparation and release of Customs Declaration.</a:t>
            </a:r>
          </a:p>
          <a:p>
            <a:pPr lvl="0"/>
            <a:r>
              <a:rPr lang="en-US" sz="1200" dirty="0">
                <a:solidFill>
                  <a:srgbClr val="555555"/>
                </a:solidFill>
              </a:rPr>
              <a:t>5. Control of the correctness of execution of closing documents for supplies and transport and their transfer to the accounting department and for payment.</a:t>
            </a:r>
            <a:endParaRPr lang="ru-RU" sz="1200" dirty="0">
              <a:solidFill>
                <a:srgbClr val="555555"/>
              </a:solidFill>
            </a:endParaRPr>
          </a:p>
          <a:p>
            <a:pPr lvl="0"/>
            <a:endParaRPr lang="ru-RU" sz="1200" dirty="0">
              <a:solidFill>
                <a:srgbClr val="555555"/>
              </a:solidFill>
            </a:endParaRPr>
          </a:p>
          <a:p>
            <a:pPr lvl="0"/>
            <a:endParaRPr lang="ru-RU" sz="1050" dirty="0">
              <a:solidFill>
                <a:srgbClr val="555555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38EE834-AC6D-4DFB-A5C0-73B8412137CC}"/>
              </a:ext>
            </a:extLst>
          </p:cNvPr>
          <p:cNvSpPr txBox="1"/>
          <p:nvPr/>
        </p:nvSpPr>
        <p:spPr>
          <a:xfrm>
            <a:off x="11029853" y="6343784"/>
            <a:ext cx="3639225" cy="304698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>
                <a:solidFill>
                  <a:srgbClr val="555555"/>
                </a:solidFill>
              </a:rPr>
              <a:t>Role</a:t>
            </a:r>
            <a:r>
              <a:rPr lang="ru-RU" sz="1200" b="1" dirty="0">
                <a:solidFill>
                  <a:srgbClr val="555555"/>
                </a:solidFill>
              </a:rPr>
              <a:t>: </a:t>
            </a:r>
            <a:r>
              <a:rPr lang="en-US" sz="1200" dirty="0">
                <a:solidFill>
                  <a:srgbClr val="555555"/>
                </a:solidFill>
              </a:rPr>
              <a:t>Organization of outbound transport to end customers</a:t>
            </a:r>
          </a:p>
          <a:p>
            <a:pPr lvl="0"/>
            <a:r>
              <a:rPr lang="en-US" sz="1200" b="1" dirty="0">
                <a:solidFill>
                  <a:srgbClr val="555555"/>
                </a:solidFill>
              </a:rPr>
              <a:t>Process Holder</a:t>
            </a:r>
            <a:r>
              <a:rPr lang="ru-RU" sz="1200" b="1" dirty="0">
                <a:solidFill>
                  <a:srgbClr val="555555"/>
                </a:solidFill>
              </a:rPr>
              <a:t>: </a:t>
            </a:r>
            <a:r>
              <a:rPr lang="en-US" sz="1200" dirty="0">
                <a:solidFill>
                  <a:srgbClr val="555555"/>
                </a:solidFill>
              </a:rPr>
              <a:t>Outbound Logistics</a:t>
            </a:r>
            <a:endParaRPr lang="ru-RU" sz="1200" dirty="0">
              <a:solidFill>
                <a:srgbClr val="555555"/>
              </a:solidFill>
            </a:endParaRPr>
          </a:p>
          <a:p>
            <a:pPr lvl="0"/>
            <a:r>
              <a:rPr lang="en-US" sz="1200" b="1" dirty="0">
                <a:solidFill>
                  <a:srgbClr val="555555"/>
                </a:solidFill>
              </a:rPr>
              <a:t>During the Absence</a:t>
            </a:r>
            <a:r>
              <a:rPr lang="ru-RU" sz="1200" b="1" dirty="0">
                <a:solidFill>
                  <a:srgbClr val="555555"/>
                </a:solidFill>
              </a:rPr>
              <a:t>: </a:t>
            </a:r>
            <a:r>
              <a:rPr lang="en-US" sz="1200" b="1" dirty="0">
                <a:solidFill>
                  <a:srgbClr val="FF0000"/>
                </a:solidFill>
              </a:rPr>
              <a:t>In Accordance with </a:t>
            </a:r>
            <a:r>
              <a:rPr lang="ru-RU" sz="1200" b="1" dirty="0">
                <a:solidFill>
                  <a:srgbClr val="FF0000"/>
                </a:solidFill>
              </a:rPr>
              <a:t>согласно </a:t>
            </a:r>
            <a:r>
              <a:rPr lang="en-US" sz="1200" b="1" dirty="0">
                <a:solidFill>
                  <a:srgbClr val="FF0000"/>
                </a:solidFill>
              </a:rPr>
              <a:t>DR-BODI.002R</a:t>
            </a:r>
            <a:r>
              <a:rPr lang="ru-RU" sz="1200" b="1" dirty="0">
                <a:solidFill>
                  <a:srgbClr val="FF0000"/>
                </a:solidFill>
              </a:rPr>
              <a:t> </a:t>
            </a:r>
          </a:p>
          <a:p>
            <a:pPr lvl="0"/>
            <a:r>
              <a:rPr lang="en-US" sz="1200" b="1" dirty="0">
                <a:solidFill>
                  <a:srgbClr val="555555"/>
                </a:solidFill>
              </a:rPr>
              <a:t>Key Functions</a:t>
            </a:r>
            <a:r>
              <a:rPr lang="ru-RU" sz="1200" b="1" dirty="0">
                <a:solidFill>
                  <a:srgbClr val="555555"/>
                </a:solidFill>
              </a:rPr>
              <a:t>:</a:t>
            </a:r>
          </a:p>
          <a:p>
            <a:pPr marL="228600" lvl="0" indent="-228600">
              <a:buAutoNum type="arabicPeriod"/>
            </a:pPr>
            <a:r>
              <a:rPr lang="en-US" sz="1200" dirty="0">
                <a:solidFill>
                  <a:srgbClr val="555555"/>
                </a:solidFill>
              </a:rPr>
              <a:t>Ordering outbound transport for timely provision of the End User</a:t>
            </a:r>
          </a:p>
          <a:p>
            <a:pPr marL="228600" lvl="0" indent="-228600">
              <a:buAutoNum type="arabicPeriod"/>
            </a:pPr>
            <a:r>
              <a:rPr lang="en-US" sz="1200" dirty="0">
                <a:solidFill>
                  <a:srgbClr val="555555"/>
                </a:solidFill>
              </a:rPr>
              <a:t>Selection of optimal transportation rates, cost control</a:t>
            </a:r>
          </a:p>
          <a:p>
            <a:pPr marL="228600" lvl="0" indent="-228600">
              <a:buAutoNum type="arabicPeriod"/>
            </a:pPr>
            <a:r>
              <a:rPr lang="en-US" sz="1200" dirty="0">
                <a:solidFill>
                  <a:srgbClr val="555555"/>
                </a:solidFill>
              </a:rPr>
              <a:t>Periodic analysis of tariff deviations</a:t>
            </a:r>
          </a:p>
          <a:p>
            <a:pPr marL="228600" lvl="0" indent="-228600">
              <a:buAutoNum type="arabicPeriod"/>
            </a:pPr>
            <a:r>
              <a:rPr lang="en-US" sz="1200" dirty="0">
                <a:solidFill>
                  <a:srgbClr val="555555"/>
                </a:solidFill>
              </a:rPr>
              <a:t>Claim Process with Service Providers</a:t>
            </a:r>
          </a:p>
          <a:p>
            <a:pPr marL="228600" lvl="0" indent="-228600">
              <a:buAutoNum type="arabicPeriod"/>
            </a:pPr>
            <a:r>
              <a:rPr lang="en-US" sz="1200" dirty="0">
                <a:solidFill>
                  <a:srgbClr val="555555"/>
                </a:solidFill>
              </a:rPr>
              <a:t>Control of tariffication, compliance with contractual conditions</a:t>
            </a:r>
            <a:endParaRPr lang="ru-RU" sz="1200" dirty="0">
              <a:solidFill>
                <a:srgbClr val="555555"/>
              </a:solidFill>
            </a:endParaRPr>
          </a:p>
          <a:p>
            <a:pPr marL="228600" lvl="0" indent="-228600">
              <a:buAutoNum type="arabicPeriod"/>
            </a:pPr>
            <a:endParaRPr lang="ru-RU" sz="1200" dirty="0">
              <a:solidFill>
                <a:srgbClr val="555555"/>
              </a:solidFill>
            </a:endParaRPr>
          </a:p>
          <a:p>
            <a:pPr lvl="0"/>
            <a:endParaRPr lang="ru-RU" sz="1200" dirty="0">
              <a:solidFill>
                <a:srgbClr val="555555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8A0A85B-7CCF-4F15-80BB-C2BBBB634293}"/>
              </a:ext>
            </a:extLst>
          </p:cNvPr>
          <p:cNvSpPr txBox="1"/>
          <p:nvPr/>
        </p:nvSpPr>
        <p:spPr>
          <a:xfrm>
            <a:off x="14801389" y="6358123"/>
            <a:ext cx="1634675" cy="230832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>
                <a:solidFill>
                  <a:srgbClr val="555555"/>
                </a:solidFill>
              </a:rPr>
              <a:t>Role</a:t>
            </a:r>
            <a:r>
              <a:rPr lang="ru-RU" sz="1200" b="1" dirty="0">
                <a:solidFill>
                  <a:srgbClr val="555555"/>
                </a:solidFill>
              </a:rPr>
              <a:t>: </a:t>
            </a:r>
            <a:r>
              <a:rPr lang="en-US" sz="1200" dirty="0">
                <a:solidFill>
                  <a:srgbClr val="555555"/>
                </a:solidFill>
              </a:rPr>
              <a:t>Support for the main processes of the Department, the Company for the organization of courier escort and delivery of employees</a:t>
            </a:r>
          </a:p>
          <a:p>
            <a:pPr lvl="0"/>
            <a:r>
              <a:rPr lang="en-US" sz="1200" b="1" dirty="0">
                <a:solidFill>
                  <a:srgbClr val="555555"/>
                </a:solidFill>
              </a:rPr>
              <a:t>During the Absence</a:t>
            </a:r>
            <a:r>
              <a:rPr lang="ru-RU" sz="1200" b="1" dirty="0">
                <a:solidFill>
                  <a:srgbClr val="555555"/>
                </a:solidFill>
              </a:rPr>
              <a:t>: </a:t>
            </a:r>
            <a:r>
              <a:rPr lang="en-US" sz="1200" b="1" dirty="0">
                <a:solidFill>
                  <a:srgbClr val="FF0000"/>
                </a:solidFill>
              </a:rPr>
              <a:t>External Vendor for Taxi Services Supply</a:t>
            </a:r>
            <a:endParaRPr lang="ru-RU" sz="1200" b="1" dirty="0">
              <a:solidFill>
                <a:srgbClr val="FF0000"/>
              </a:solidFill>
            </a:endParaRP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571DFE27-09DB-452C-98C4-A9099FA6E70D}"/>
              </a:ext>
            </a:extLst>
          </p:cNvPr>
          <p:cNvSpPr/>
          <p:nvPr/>
        </p:nvSpPr>
        <p:spPr>
          <a:xfrm>
            <a:off x="162818" y="6358123"/>
            <a:ext cx="912232" cy="3046988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7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 Functions</a:t>
            </a:r>
            <a:endParaRPr lang="ru-RU" sz="147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C593734-FCCB-4DDF-AC96-BB31E9A0FD73}"/>
              </a:ext>
            </a:extLst>
          </p:cNvPr>
          <p:cNvSpPr txBox="1"/>
          <p:nvPr/>
        </p:nvSpPr>
        <p:spPr>
          <a:xfrm>
            <a:off x="7600373" y="2177885"/>
            <a:ext cx="4614157" cy="117955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155" b="1" dirty="0">
                <a:solidFill>
                  <a:srgbClr val="555555"/>
                </a:solidFill>
              </a:rPr>
              <a:t>Role</a:t>
            </a:r>
            <a:r>
              <a:rPr lang="ru-RU" sz="1155" b="1" dirty="0">
                <a:solidFill>
                  <a:srgbClr val="555555"/>
                </a:solidFill>
              </a:rPr>
              <a:t>: </a:t>
            </a:r>
            <a:r>
              <a:rPr lang="en-US" sz="1155" dirty="0">
                <a:solidFill>
                  <a:srgbClr val="555555"/>
                </a:solidFill>
              </a:rPr>
              <a:t>Coordination of the Work of the Department in order to ensure uninterrupted provision of the needs of production and the End Consumer</a:t>
            </a:r>
          </a:p>
          <a:p>
            <a:pPr lvl="0"/>
            <a:r>
              <a:rPr lang="en-US" sz="1200" b="1" dirty="0">
                <a:solidFill>
                  <a:srgbClr val="555555"/>
                </a:solidFill>
              </a:rPr>
              <a:t>Process Holder</a:t>
            </a:r>
            <a:r>
              <a:rPr lang="ru-RU" sz="1200" b="1" dirty="0">
                <a:solidFill>
                  <a:srgbClr val="555555"/>
                </a:solidFill>
              </a:rPr>
              <a:t>: </a:t>
            </a:r>
            <a:r>
              <a:rPr lang="en-US" sz="1200" b="1" dirty="0">
                <a:solidFill>
                  <a:srgbClr val="555555"/>
                </a:solidFill>
              </a:rPr>
              <a:t>Supply Chain Management</a:t>
            </a:r>
            <a:endParaRPr lang="ru-RU" sz="1200" dirty="0">
              <a:solidFill>
                <a:srgbClr val="555555"/>
              </a:solidFill>
            </a:endParaRPr>
          </a:p>
          <a:p>
            <a:pPr lvl="0"/>
            <a:r>
              <a:rPr lang="en-US" sz="1200" b="1" dirty="0">
                <a:solidFill>
                  <a:srgbClr val="555555"/>
                </a:solidFill>
              </a:rPr>
              <a:t>During the Absence</a:t>
            </a:r>
            <a:r>
              <a:rPr lang="ru-RU" sz="1200" b="1" dirty="0">
                <a:solidFill>
                  <a:srgbClr val="555555"/>
                </a:solidFill>
              </a:rPr>
              <a:t>: </a:t>
            </a:r>
            <a:r>
              <a:rPr lang="en-US" sz="1200" b="1" dirty="0">
                <a:solidFill>
                  <a:srgbClr val="FF0000"/>
                </a:solidFill>
              </a:rPr>
              <a:t>In Accordance with </a:t>
            </a:r>
            <a:r>
              <a:rPr lang="ru-RU" sz="1200" b="1" dirty="0">
                <a:solidFill>
                  <a:srgbClr val="FF0000"/>
                </a:solidFill>
              </a:rPr>
              <a:t>согласно </a:t>
            </a:r>
            <a:r>
              <a:rPr lang="en-US" sz="1200" b="1" dirty="0">
                <a:solidFill>
                  <a:srgbClr val="FF0000"/>
                </a:solidFill>
              </a:rPr>
              <a:t>DR-BODI.002R</a:t>
            </a:r>
            <a:r>
              <a:rPr lang="ru-RU" sz="12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8" name="Рисунок 37" descr="Изображение выглядит как человек, мужчина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2D3E3B59-8223-435E-B2A8-45D698AB0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153" y="2238412"/>
            <a:ext cx="983811" cy="1034473"/>
          </a:xfrm>
          <a:prstGeom prst="rect">
            <a:avLst/>
          </a:prstGeom>
        </p:spPr>
      </p:pic>
      <p:graphicFrame>
        <p:nvGraphicFramePr>
          <p:cNvPr id="64" name="Таблица 63">
            <a:extLst>
              <a:ext uri="{FF2B5EF4-FFF2-40B4-BE49-F238E27FC236}">
                <a16:creationId xmlns:a16="http://schemas.microsoft.com/office/drawing/2014/main" id="{3615CDB4-A080-4F86-A47D-9BD53F2DB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7921"/>
              </p:ext>
            </p:extLst>
          </p:nvPr>
        </p:nvGraphicFramePr>
        <p:xfrm>
          <a:off x="1075050" y="162195"/>
          <a:ext cx="13862806" cy="1102864"/>
        </p:xfrm>
        <a:graphic>
          <a:graphicData uri="http://schemas.openxmlformats.org/drawingml/2006/table">
            <a:tbl>
              <a:tblPr/>
              <a:tblGrid>
                <a:gridCol w="3313306">
                  <a:extLst>
                    <a:ext uri="{9D8B030D-6E8A-4147-A177-3AD203B41FA5}">
                      <a16:colId xmlns:a16="http://schemas.microsoft.com/office/drawing/2014/main" val="169401341"/>
                    </a:ext>
                  </a:extLst>
                </a:gridCol>
                <a:gridCol w="8715853">
                  <a:extLst>
                    <a:ext uri="{9D8B030D-6E8A-4147-A177-3AD203B41FA5}">
                      <a16:colId xmlns:a16="http://schemas.microsoft.com/office/drawing/2014/main" val="3805910343"/>
                    </a:ext>
                  </a:extLst>
                </a:gridCol>
                <a:gridCol w="1833647">
                  <a:extLst>
                    <a:ext uri="{9D8B030D-6E8A-4147-A177-3AD203B41FA5}">
                      <a16:colId xmlns:a16="http://schemas.microsoft.com/office/drawing/2014/main" val="569789164"/>
                    </a:ext>
                  </a:extLst>
                </a:gridCol>
              </a:tblGrid>
              <a:tr h="275716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endParaRPr lang="x-non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ru-RU" sz="110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РУКОВОДСТВО ДОКУМЕНТАЦИЯ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9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ВЕРСИЯ  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514540"/>
                  </a:ext>
                </a:extLst>
              </a:tr>
              <a:tr h="2757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ru-RU" sz="11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ОРГАНИГРАММА ОТДЕЛА ЛОГИСТИКИ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9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ДАТА  15/10/2021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154984"/>
                  </a:ext>
                </a:extLst>
              </a:tr>
              <a:tr h="2757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КОД</a:t>
                      </a:r>
                      <a:r>
                        <a:rPr lang="es-ES_tradnl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80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DR-BODI</a:t>
                      </a:r>
                      <a:r>
                        <a:rPr lang="en-US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</a:t>
                      </a: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800" dirty="0"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5932"/>
                  </a:ext>
                </a:extLst>
              </a:tr>
              <a:tr h="2757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5400040" algn="r"/>
                          <a:tab pos="1035685" algn="r"/>
                        </a:tabLst>
                      </a:pP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Страница 2</a:t>
                      </a:r>
                      <a:r>
                        <a:rPr lang="es-ES_tradnl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из </a:t>
                      </a:r>
                      <a:r>
                        <a:rPr lang="en-US" sz="800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577692"/>
                  </a:ext>
                </a:extLst>
              </a:tr>
            </a:tbl>
          </a:graphicData>
        </a:graphic>
      </p:graphicFrame>
      <p:pic>
        <p:nvPicPr>
          <p:cNvPr id="65" name="Picture 7">
            <a:extLst>
              <a:ext uri="{FF2B5EF4-FFF2-40B4-BE49-F238E27FC236}">
                <a16:creationId xmlns:a16="http://schemas.microsoft.com/office/drawing/2014/main" id="{A2C6864F-9645-458C-875F-B1637A755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851" y="810410"/>
            <a:ext cx="116205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EC0BF742-3B61-4052-A24B-1B93CA00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37" y="177201"/>
            <a:ext cx="110331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4762B01-A66E-422A-831E-CC08D6564A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5483" y="4432777"/>
            <a:ext cx="960081" cy="11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52073"/>
      </p:ext>
    </p:extLst>
  </p:cSld>
  <p:clrMapOvr>
    <a:masterClrMapping/>
  </p:clrMapOvr>
</p:sld>
</file>

<file path=ppt/theme/theme1.xml><?xml version="1.0" encoding="utf-8"?>
<a:theme xmlns:a="http://schemas.openxmlformats.org/drawingml/2006/main" name="16_9_GB_Foods_Template-PNG">
  <a:themeElements>
    <a:clrScheme name="Custom 6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FF683C"/>
      </a:accent1>
      <a:accent2>
        <a:srgbClr val="BABABA"/>
      </a:accent2>
      <a:accent3>
        <a:srgbClr val="FF683C"/>
      </a:accent3>
      <a:accent4>
        <a:srgbClr val="BABABA"/>
      </a:accent4>
      <a:accent5>
        <a:srgbClr val="FF683C"/>
      </a:accent5>
      <a:accent6>
        <a:srgbClr val="BABABA"/>
      </a:accent6>
      <a:hlink>
        <a:srgbClr val="FF683C"/>
      </a:hlink>
      <a:folHlink>
        <a:srgbClr val="BABAB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GBST Corporate Document" ma:contentTypeID="0x010100E806CBBB69854097A8C19C7D143576B300D95C4695A8FB4B44911D96D243856E800058AABBF9EC3CBF44BE0AA152AC45FB57" ma:contentTypeVersion="1" ma:contentTypeDescription="" ma:contentTypeScope="" ma:versionID="983615e21fd08503ab3e0707b8a5a920">
  <xsd:schema xmlns:xsd="http://www.w3.org/2001/XMLSchema" xmlns:p="http://schemas.microsoft.com/office/2006/metadata/properties" xmlns:ns2="d089bc85-e410-4047-b5f6-43e049a84e01" targetNamespace="http://schemas.microsoft.com/office/2006/metadata/properties" ma:root="true" ma:fieldsID="36e1ff59ab90b4019d52962778438071" ns2:_="">
    <xsd:import namespace="d089bc85-e410-4047-b5f6-43e049a84e01"/>
    <xsd:element name="properties">
      <xsd:complexType>
        <xsd:sequence>
          <xsd:element name="documentManagement">
            <xsd:complexType>
              <xsd:all>
                <xsd:element ref="ns2:CorpDocument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089bc85-e410-4047-b5f6-43e049a84e01" elementFormDefault="qualified">
    <xsd:import namespace="http://schemas.microsoft.com/office/2006/documentManagement/types"/>
    <xsd:element name="CorpDocumentDescription" ma:index="8" nillable="true" ma:displayName="Brief Description" ma:internalName="CorpDocument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rpDocumentDescription xmlns="d089bc85-e410-4047-b5f6-43e049a84e01" xsi:nil="true"/>
  </documentManagement>
</p:properties>
</file>

<file path=customXml/itemProps1.xml><?xml version="1.0" encoding="utf-8"?>
<ds:datastoreItem xmlns:ds="http://schemas.openxmlformats.org/officeDocument/2006/customXml" ds:itemID="{4430074A-4C3F-417C-93B7-2015C73807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345E6E-5823-4B12-9CF4-27326A958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89bc85-e410-4047-b5f6-43e049a84e0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180FA27-15FB-4F65-B6C0-ED3262BBCB4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d089bc85-e410-4047-b5f6-43e049a84e0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16_9_GB_Foods_Template-PNG</Template>
  <TotalTime>919</TotalTime>
  <Words>836</Words>
  <Application>Microsoft Office PowerPoint</Application>
  <PresentationFormat>Произвольный</PresentationFormat>
  <Paragraphs>114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16_9_GB_Foods_Template-PNG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Template: 16_9_GBfoods</dc:title>
  <dc:creator>Garcia, Servando</dc:creator>
  <cp:lastModifiedBy>Kochin, Dmitry</cp:lastModifiedBy>
  <cp:revision>725</cp:revision>
  <cp:lastPrinted>2021-10-04T08:59:15Z</cp:lastPrinted>
  <dcterms:created xsi:type="dcterms:W3CDTF">2015-05-26T12:54:57Z</dcterms:created>
  <dcterms:modified xsi:type="dcterms:W3CDTF">2022-04-04T20:56:35Z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0x010100E806CBBB69854097A8C19C7D143576B300D95C4695A8FB4B44911D96D243856E800058AABBF9EC3CBF44BE0AA152AC45FB57</vt:lpwstr>
  </property>
</Properties>
</file>