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111" r:id="rId5"/>
  </p:sldIdLst>
  <p:sldSz cx="17068800" cy="9601200"/>
  <p:notesSz cx="14301788" cy="9926638"/>
  <p:defaultTextStyle>
    <a:defPPr>
      <a:defRPr lang="en-US"/>
    </a:defPPr>
    <a:lvl1pPr marL="0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1pPr>
    <a:lvl2pPr marL="610918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2pPr>
    <a:lvl3pPr marL="1221837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3pPr>
    <a:lvl4pPr marL="1832755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4pPr>
    <a:lvl5pPr marL="2443672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5pPr>
    <a:lvl6pPr marL="305458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6pPr>
    <a:lvl7pPr marL="366550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7pPr>
    <a:lvl8pPr marL="4276426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8pPr>
    <a:lvl9pPr marL="4887344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51"/>
    <a:srgbClr val="6CAC57"/>
    <a:srgbClr val="FFB400"/>
    <a:srgbClr val="007A87"/>
    <a:srgbClr val="FF6600"/>
    <a:srgbClr val="FC502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227C0-4C78-40B9-9962-56902986DE50}" v="13" dt="2021-09-21T06:59:1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3957" autoAdjust="0"/>
  </p:normalViewPr>
  <p:slideViewPr>
    <p:cSldViewPr snapToGrid="0" snapToObjects="1">
      <p:cViewPr varScale="1">
        <p:scale>
          <a:sx n="48" d="100"/>
          <a:sy n="48" d="100"/>
        </p:scale>
        <p:origin x="696" y="32"/>
      </p:cViewPr>
      <p:guideLst>
        <p:guide orient="horz" pos="3024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CC79D3C2-B405-40C8-9D28-93EC3697CF5D}" type="datetimeFigureOut">
              <a:rPr lang="es-ES" smtClean="0"/>
              <a:t>14/01/2022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7CD8955C-C63B-4487-9339-17AD5B8E5B6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1241425"/>
            <a:ext cx="5957888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364" tIns="68182" rIns="136364" bIns="68182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430181" y="4777195"/>
            <a:ext cx="11441430" cy="3908614"/>
          </a:xfrm>
          <a:prstGeom prst="rect">
            <a:avLst/>
          </a:prstGeom>
        </p:spPr>
        <p:txBody>
          <a:bodyPr vert="horz" lIns="136364" tIns="68182" rIns="136364" bIns="6818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923077"/>
            <a:ext cx="17068800" cy="8664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2743"/>
            <a:ext cx="17068800" cy="8040810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6407" y="599673"/>
            <a:ext cx="10147400" cy="1433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6407" y="2176579"/>
            <a:ext cx="10147400" cy="4037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80" smtClean="0"/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09673" y="262962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5804" y="1"/>
            <a:ext cx="11094715" cy="95984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0218" y="2"/>
            <a:ext cx="17053639" cy="96011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77119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977119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17716" y="3"/>
            <a:ext cx="14386160" cy="9601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5008" y="1"/>
            <a:ext cx="15349304" cy="96012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6650" y="-49999"/>
            <a:ext cx="3417228" cy="1698022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7302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7302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147131"/>
            <a:ext cx="14888540" cy="47471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960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960" b="1">
                <a:solidFill>
                  <a:srgbClr val="555555"/>
                </a:solidFill>
              </a:defRPr>
            </a:lvl2pPr>
            <a:lvl3pPr>
              <a:defRPr sz="1960" b="1">
                <a:solidFill>
                  <a:srgbClr val="555555"/>
                </a:solidFill>
              </a:defRPr>
            </a:lvl3pPr>
            <a:lvl4pPr>
              <a:defRPr sz="1960" b="1">
                <a:solidFill>
                  <a:srgbClr val="555555"/>
                </a:solidFill>
              </a:defRPr>
            </a:lvl4pPr>
            <a:lvl5pPr>
              <a:defRPr sz="1960" b="1">
                <a:solidFill>
                  <a:srgbClr val="555555"/>
                </a:solidFill>
              </a:defRPr>
            </a:lvl5pPr>
            <a:lvl6pPr>
              <a:defRPr sz="1960">
                <a:solidFill>
                  <a:srgbClr val="555555"/>
                </a:solidFill>
              </a:defRPr>
            </a:lvl6pPr>
            <a:lvl7pPr>
              <a:defRPr sz="1960">
                <a:solidFill>
                  <a:srgbClr val="555555"/>
                </a:solidFill>
              </a:defRPr>
            </a:lvl7pPr>
            <a:lvl8pPr>
              <a:defRPr sz="1960">
                <a:solidFill>
                  <a:srgbClr val="555555"/>
                </a:solidFill>
              </a:defRPr>
            </a:lvl8pPr>
            <a:lvl9pPr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823513" y="2981828"/>
            <a:ext cx="9133291" cy="52083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960" b="0" dirty="0">
                <a:solidFill>
                  <a:schemeClr val="accent1"/>
                </a:solidFill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960" b="0" dirty="0" err="1">
                <a:latin typeface="+mn-lt"/>
              </a:rPr>
              <a:t>Click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to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insert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subtitle</a:t>
            </a:r>
            <a:endParaRPr lang="es-ES_tradnl" sz="1960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10398273" y="2981825"/>
            <a:ext cx="6245368" cy="5286316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82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502662"/>
            <a:ext cx="9133291" cy="5494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960" b="0" dirty="0">
                <a:solidFill>
                  <a:srgbClr val="555555"/>
                </a:solidFill>
              </a:defRPr>
            </a:lvl1pPr>
            <a:lvl2pPr marL="545402" indent="0">
              <a:buNone/>
              <a:defRPr sz="1960" b="1">
                <a:solidFill>
                  <a:srgbClr val="555555"/>
                </a:solidFill>
              </a:defRPr>
            </a:lvl2pPr>
            <a:lvl3pPr marL="1090801" indent="0">
              <a:buNone/>
              <a:defRPr sz="1960" b="1">
                <a:solidFill>
                  <a:srgbClr val="555555"/>
                </a:solidFill>
              </a:defRPr>
            </a:lvl3pPr>
            <a:lvl4pPr marL="1636199" indent="0">
              <a:buNone/>
              <a:defRPr sz="1960" b="1">
                <a:solidFill>
                  <a:srgbClr val="555555"/>
                </a:solidFill>
              </a:defRPr>
            </a:lvl4pPr>
            <a:lvl5pPr marL="2181602" indent="0">
              <a:buNone/>
              <a:defRPr sz="1960" b="1">
                <a:solidFill>
                  <a:srgbClr val="555555"/>
                </a:solidFill>
              </a:defRPr>
            </a:lvl5pPr>
            <a:lvl6pPr marL="2727001" indent="0">
              <a:buNone/>
              <a:defRPr sz="1960">
                <a:solidFill>
                  <a:srgbClr val="555555"/>
                </a:solidFill>
              </a:defRPr>
            </a:lvl6pPr>
            <a:lvl7pPr marL="3272403" indent="0">
              <a:buNone/>
              <a:defRPr sz="1960">
                <a:solidFill>
                  <a:srgbClr val="555555"/>
                </a:solidFill>
              </a:defRPr>
            </a:lvl7pPr>
            <a:lvl8pPr marL="3817802" indent="0">
              <a:buNone/>
              <a:defRPr sz="1960">
                <a:solidFill>
                  <a:srgbClr val="555555"/>
                </a:solidFill>
              </a:defRPr>
            </a:lvl8pPr>
            <a:lvl9pPr marL="4363204" indent="0">
              <a:buNone/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531814" y="2240281"/>
            <a:ext cx="220385" cy="541051"/>
          </a:xfrm>
          <a:prstGeom prst="rect">
            <a:avLst/>
          </a:prstGeom>
          <a:noFill/>
        </p:spPr>
        <p:txBody>
          <a:bodyPr wrap="none" lIns="109095" tIns="54549" rIns="109095" bIns="54549" rtlCol="0">
            <a:spAutoFit/>
          </a:bodyPr>
          <a:lstStyle/>
          <a:p>
            <a:endParaRPr lang="en-US" sz="2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823353" y="2987041"/>
            <a:ext cx="14888697" cy="499618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7461822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1217002" y="3352716"/>
            <a:ext cx="14832412" cy="1279135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3573928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45462" rtl="0" eaLnBrk="1" latinLnBrk="0" hangingPunct="1">
        <a:spcBef>
          <a:spcPct val="0"/>
        </a:spcBef>
        <a:buNone/>
        <a:defRPr sz="5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097" indent="-409097" algn="l" defTabSz="545462" rtl="0" eaLnBrk="1" latinLnBrk="0" hangingPunct="1">
        <a:spcBef>
          <a:spcPct val="20000"/>
        </a:spcBef>
        <a:buFont typeface="Arial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86376" indent="-340914" algn="l" defTabSz="545462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63657" indent="-272731" algn="l" defTabSz="54546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118" indent="-272731" algn="l" defTabSz="545462" rtl="0" eaLnBrk="1" latinLnBrk="0" hangingPunct="1">
        <a:spcBef>
          <a:spcPct val="20000"/>
        </a:spcBef>
        <a:buFont typeface="Arial"/>
        <a:buChar char="–"/>
        <a:defRPr sz="2380" kern="1200">
          <a:solidFill>
            <a:schemeClr val="tx1"/>
          </a:solidFill>
          <a:latin typeface="+mn-lt"/>
          <a:ea typeface="+mn-ea"/>
          <a:cs typeface="+mn-cs"/>
        </a:defRPr>
      </a:lvl4pPr>
      <a:lvl5pPr marL="2454581" indent="-272731" algn="l" defTabSz="545462" rtl="0" eaLnBrk="1" latinLnBrk="0" hangingPunct="1">
        <a:spcBef>
          <a:spcPct val="20000"/>
        </a:spcBef>
        <a:buFont typeface="Arial"/>
        <a:buChar char="»"/>
        <a:defRPr sz="2380" kern="1200">
          <a:solidFill>
            <a:schemeClr val="tx1"/>
          </a:solidFill>
          <a:latin typeface="+mn-lt"/>
          <a:ea typeface="+mn-ea"/>
          <a:cs typeface="+mn-cs"/>
        </a:defRPr>
      </a:lvl5pPr>
      <a:lvl6pPr marL="3000044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6pPr>
      <a:lvl7pPr marL="3545507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7pPr>
      <a:lvl8pPr marL="4090969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8pPr>
      <a:lvl9pPr marL="4636433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6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26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8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85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31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775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23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70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98DE2DB-9C99-4637-88B4-CFD47A47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90949"/>
              </p:ext>
            </p:extLst>
          </p:nvPr>
        </p:nvGraphicFramePr>
        <p:xfrm>
          <a:off x="596348" y="162195"/>
          <a:ext cx="14338853" cy="1132160"/>
        </p:xfrm>
        <a:graphic>
          <a:graphicData uri="http://schemas.openxmlformats.org/drawingml/2006/table">
            <a:tbl>
              <a:tblPr/>
              <a:tblGrid>
                <a:gridCol w="3427085">
                  <a:extLst>
                    <a:ext uri="{9D8B030D-6E8A-4147-A177-3AD203B41FA5}">
                      <a16:colId xmlns:a16="http://schemas.microsoft.com/office/drawing/2014/main" val="169401341"/>
                    </a:ext>
                  </a:extLst>
                </a:gridCol>
                <a:gridCol w="9015154">
                  <a:extLst>
                    <a:ext uri="{9D8B030D-6E8A-4147-A177-3AD203B41FA5}">
                      <a16:colId xmlns:a16="http://schemas.microsoft.com/office/drawing/2014/main" val="3805910343"/>
                    </a:ext>
                  </a:extLst>
                </a:gridCol>
                <a:gridCol w="1896614">
                  <a:extLst>
                    <a:ext uri="{9D8B030D-6E8A-4147-A177-3AD203B41FA5}">
                      <a16:colId xmlns:a16="http://schemas.microsoft.com/office/drawing/2014/main" val="569789164"/>
                    </a:ext>
                  </a:extLst>
                </a:gridCol>
              </a:tblGrid>
              <a:tr h="28304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x-non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РУКОВОДСТВО ДОКУМЕНТАЦИЯ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ВЕРСИЯ 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14540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SWOT-</a:t>
                      </a:r>
                      <a:r>
                        <a:rPr lang="ru-RU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 ПРОЦЕССА ЛОГИСТИКА И РАСПРЕДЕЛЕНИЕ ПРОДУКТА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 01/11/2021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4984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DR-BODI.00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5932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  <a:tab pos="1035685" algn="r"/>
                        </a:tabLs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Страница 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77692"/>
                  </a:ext>
                </a:extLst>
              </a:tr>
            </a:tbl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id="{D3901A21-E8D5-46FF-844D-9676BAB7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70" y="809071"/>
            <a:ext cx="116205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03FA73-14F2-4FA9-B8AD-216C9F01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70" y="215618"/>
            <a:ext cx="1103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CE9E609-4C77-41F9-BD8E-E18126721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87253"/>
              </p:ext>
            </p:extLst>
          </p:nvPr>
        </p:nvGraphicFramePr>
        <p:xfrm>
          <a:off x="596347" y="1399822"/>
          <a:ext cx="16205751" cy="792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05">
                  <a:extLst>
                    <a:ext uri="{9D8B030D-6E8A-4147-A177-3AD203B41FA5}">
                      <a16:colId xmlns:a16="http://schemas.microsoft.com/office/drawing/2014/main" val="399149671"/>
                    </a:ext>
                  </a:extLst>
                </a:gridCol>
                <a:gridCol w="4076148">
                  <a:extLst>
                    <a:ext uri="{9D8B030D-6E8A-4147-A177-3AD203B41FA5}">
                      <a16:colId xmlns:a16="http://schemas.microsoft.com/office/drawing/2014/main" val="2889982294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3974460410"/>
                    </a:ext>
                  </a:extLst>
                </a:gridCol>
                <a:gridCol w="1705665">
                  <a:extLst>
                    <a:ext uri="{9D8B030D-6E8A-4147-A177-3AD203B41FA5}">
                      <a16:colId xmlns:a16="http://schemas.microsoft.com/office/drawing/2014/main" val="3389011638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333841348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69993524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45294052"/>
                    </a:ext>
                  </a:extLst>
                </a:gridCol>
                <a:gridCol w="1638298">
                  <a:extLst>
                    <a:ext uri="{9D8B030D-6E8A-4147-A177-3AD203B41FA5}">
                      <a16:colId xmlns:a16="http://schemas.microsoft.com/office/drawing/2014/main" val="580644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KPI</a:t>
                      </a:r>
                      <a:endParaRPr lang="ru-RU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/>
                        <a:t>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/>
                        <a:t>Формула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Периодичность сбора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Форма сбора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8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1. Затраты на входящий 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Настоящий Показатель применяется для анализа % затрат на транспорт в стоимости входящих ТМЦ и Готовой продукции, поступающей от Поставщиков Компани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СНАБЖЕНИЕ И ОРГАНИЗАЦИЯ ВХОДЯЩЕЙ ПОСТАВКИ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%=Стоимость фрахта/стоимость товарной партии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Ежемесячно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Специалист по Снабжению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FC-BODI.005R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2. Сумма Неликвидов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MTD/YTD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l"/>
                      <a:endParaRPr lang="ru-RU" sz="1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Настоящий Показатель применяется для анализа динамики неликвидного стока, критических позиций для планирования, потенциальных рисков (расходов)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СНАБЖЕНИЕ И ОРГАНИЗАЦИЯ ВХОДЯЩЕЙ ПОСТАВКИ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Стоимость </a:t>
                      </a:r>
                      <a:r>
                        <a:rPr lang="en-US" sz="1200" b="1" dirty="0"/>
                        <a:t>EUR/RUB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Ежемесячно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Специалист по Снабжению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FC-BODI.005R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8985"/>
                  </a:ext>
                </a:extLst>
              </a:tr>
              <a:tr h="515093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3. Потери процесса (пени, штрафы)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Настоящий Показатель применяется для анализа инцидентов в рамках таможенных операций с целью разработки последующих мер по улучшению процесса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ОРГАНИЗАЦИЯ ВЭД И СЕРТИФИКАЦИИ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Стоимость РУБ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Ежемесячно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Специалист по ВЭД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FC-BODI.005R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4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4. Затраты на таможенное оформление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Настоящий Показатель применяется для анализа уровня (%) затрат в части таможенного оформления для Импортных ТМЦ (Услуги Таможенного Представителя, Таможенные платежи – сбор, пошлина, </a:t>
                      </a:r>
                      <a:r>
                        <a:rPr lang="ru-RU" sz="1200" b="1" dirty="0" err="1"/>
                        <a:t>НДС+пени</a:t>
                      </a:r>
                      <a:r>
                        <a:rPr lang="ru-RU" sz="1200" b="1" dirty="0"/>
                        <a:t> и штрафы)</a:t>
                      </a:r>
                    </a:p>
                    <a:p>
                      <a:endParaRPr lang="ru-RU" sz="1400" b="1" dirty="0"/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ОРГАНИЗАЦИЯ ВЭД И СЕРТИФИКАЦИИ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%=сумма расходов в разрезе ГТД / стоимость ТМЦ по Инвойсу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Ежемесячно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Специалист по ВЭД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FC-BODI.005R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5. Потери процесса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Настоящий показатель применяется для анализа перерасхода по бюджетным значениям показателей – сумма простоев при исходящих поставках. Необходимость отслеживания и реагирования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ОРГАНИЗАЦИЯ ИСХОДЯЩЕГО ТРАНСПОРТА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Стоимость РУБ</a:t>
                      </a:r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Ежемесячно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Специалист по Транспорту и Складской Логистике</a:t>
                      </a:r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FC-BODI.005R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6. Затраты на исходящий транспорт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Настоящий показатель применяется для контроля уровня затрат на исходящий транспорт, отклонений от бюджетных значений</a:t>
                      </a:r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ОРГАНИЗАЦИЯ ИСХОДЯЩЕГО ТРАНСПОРТА</a:t>
                      </a:r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РУБ/КГ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Ежемесячно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Специалист по Транспорту и Складской Логистике</a:t>
                      </a:r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FC-BODI.005R</a:t>
                      </a:r>
                    </a:p>
                    <a:p>
                      <a:pPr algn="ctr"/>
                      <a:endParaRPr lang="ru-R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7. Срок закрытия рекламаций с поставщиками</a:t>
                      </a:r>
                      <a:endParaRPr lang="ru-RU" sz="1400" b="1" dirty="0"/>
                    </a:p>
                    <a:p>
                      <a:pPr marL="0" marR="0" lvl="0" indent="0" algn="l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5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/>
                        <a:t>Настоящий показатель применяется для контроля уровня затрат на исходящий транспорт, отклонений от бюджетных значений</a:t>
                      </a:r>
                    </a:p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3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932359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Props1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80FA27-15FB-4F65-B6C0-ED3262BBCB4B}">
  <ds:schemaRefs>
    <ds:schemaRef ds:uri="d089bc85-e410-4047-b5f6-43e049a84e01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1582</TotalTime>
  <Words>322</Words>
  <Application>Microsoft Office PowerPoint</Application>
  <PresentationFormat>Произвольный</PresentationFormat>
  <Paragraphs>58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16_9_GB_Foods_Template-PNG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767</cp:revision>
  <cp:lastPrinted>2021-10-04T08:59:15Z</cp:lastPrinted>
  <dcterms:created xsi:type="dcterms:W3CDTF">2015-05-26T12:54:57Z</dcterms:created>
  <dcterms:modified xsi:type="dcterms:W3CDTF">2022-01-14T14:00:46Z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