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1168" r:id="rId5"/>
    <p:sldId id="2129" r:id="rId6"/>
    <p:sldId id="2132" r:id="rId7"/>
    <p:sldId id="2131" r:id="rId8"/>
    <p:sldId id="1217" r:id="rId9"/>
  </p:sldIdLst>
  <p:sldSz cx="12192000" cy="6858000"/>
  <p:notesSz cx="6797675" cy="9872663"/>
  <p:defaultTextStyle>
    <a:defPPr>
      <a:defRPr lang="en-US"/>
    </a:defPPr>
    <a:lvl1pPr marL="0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9488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8977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8465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7952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97440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16929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36417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55905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chin, Dmitry" initials="KD" lastIdx="2" clrIdx="0">
    <p:extLst>
      <p:ext uri="{19B8F6BF-5375-455C-9EA6-DF929625EA0E}">
        <p15:presenceInfo xmlns:p15="http://schemas.microsoft.com/office/powerpoint/2012/main" userId="S::dkochin@thegbfoods.com::f52d794d-32e1-4046-9474-03707a5671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502E"/>
    <a:srgbClr val="6666FF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E6BCA-B687-47B4-B221-412AF81A4353}" v="113" dt="2021-11-16T10:58:39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6" autoAdjust="0"/>
    <p:restoredTop sz="94280" autoAdjust="0"/>
  </p:normalViewPr>
  <p:slideViewPr>
    <p:cSldViewPr snapToGrid="0" snapToObjects="1">
      <p:cViewPr>
        <p:scale>
          <a:sx n="100" d="100"/>
          <a:sy n="100" d="100"/>
        </p:scale>
        <p:origin x="738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336"/>
    </p:cViewPr>
  </p:sorterViewPr>
  <p:notesViewPr>
    <p:cSldViewPr snapToGrid="0" snapToObjects="1">
      <p:cViewPr varScale="1">
        <p:scale>
          <a:sx n="53" d="100"/>
          <a:sy n="53" d="100"/>
        </p:scale>
        <p:origin x="227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psborpdc\Departments\Logistics\Logistics%20Manager%20(&#1050;&#1086;&#1095;&#1080;&#1085;%20&#1044;.&#1042;.)\1.&#1040;&#1085;&#1072;&#1083;&#1080;&#1090;&#1080;&#1082;&#1072;_&#1054;&#1090;&#1095;&#1077;&#1090;&#1099;\2022\&#1041;&#1102;&#1076;&#1078;&#1077;&#1090;%202022\&#1040;&#1085;&#1072;&#1083;&#1080;&#1079;%20&#1051;&#1086;&#1075;&#1080;&#1089;&#1090;&#1080;&#1082;&#1080;-&#1041;&#1102;&#1076;&#1078;&#1077;&#1090;%202022-&#1058;&#1072;&#1088;&#1080;&#1092;&#1099;_AB-1703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psborpdc\Departments\Logistics\Logistics%20Manager%20(&#1050;&#1086;&#1095;&#1080;&#1085;%20&#1044;.&#1042;.)\1.&#1040;&#1085;&#1072;&#1083;&#1080;&#1090;&#1080;&#1082;&#1072;_&#1054;&#1090;&#1095;&#1077;&#1090;&#1099;\2022\&#1041;&#1102;&#1076;&#1078;&#1077;&#1090;%202022\&#1040;&#1085;&#1072;&#1083;&#1080;&#1079;%20&#1051;&#1086;&#1075;&#1080;&#1089;&#1090;&#1080;&#1082;&#1080;-&#1041;&#1102;&#1076;&#1078;&#1077;&#1090;%202022-&#1058;&#1072;&#1088;&#1080;&#1092;&#1099;_AB-1703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\\psborpdc\Departments\Logistics\Logistics%20Manager%20(&#1050;&#1086;&#1095;&#1080;&#1085;%20&#1044;.&#1042;.)\1.&#1040;&#1085;&#1072;&#1083;&#1080;&#1090;&#1080;&#1082;&#1072;_&#1054;&#1090;&#1095;&#1077;&#1090;&#1099;\2022\&#1041;&#1102;&#1076;&#1078;&#1077;&#1090;%202022\&#1040;&#1085;&#1072;&#1083;&#1080;&#1079;%20&#1051;&#1086;&#1075;&#1080;&#1089;&#1090;&#1080;&#1082;&#1080;-&#1041;&#1102;&#1076;&#1078;&#1077;&#1090;%202022-&#1058;&#1072;&#1088;&#1080;&#1092;&#1099;_AB-170322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\\psborpdc\Departments\Logistics\Logistics%20Manager%20(&#1050;&#1086;&#1095;&#1080;&#1085;%20&#1044;.&#1042;.)\1.&#1040;&#1085;&#1072;&#1083;&#1080;&#1090;&#1080;&#1082;&#1072;_&#1054;&#1090;&#1095;&#1077;&#1090;&#1099;\2022\&#1041;&#1102;&#1076;&#1078;&#1077;&#1090;%202022\&#1040;&#1085;&#1072;&#1083;&#1080;&#1079;%20&#1051;&#1086;&#1075;&#1080;&#1089;&#1090;&#1080;&#1082;&#1080;-&#1041;&#1102;&#1076;&#1078;&#1077;&#1090;%202022-&#1058;&#1072;&#1088;&#1080;&#1092;&#1099;_AB-1703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931298222067534E-2"/>
          <c:y val="0.12987608372800616"/>
          <c:w val="0.93341124995003655"/>
          <c:h val="0.8479203978520275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666FF">
                  <a:alpha val="70000"/>
                </a:srgbClr>
              </a:solidFill>
              <a:ln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886C-4B08-B71D-A498483AA61A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886C-4B08-B71D-A498483AA61A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886C-4B08-B71D-A498483AA61A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886C-4B08-B71D-A498483AA61A}"/>
              </c:ext>
            </c:extLst>
          </c:dPt>
          <c:dPt>
            <c:idx val="4"/>
            <c:invertIfNegative val="0"/>
            <c:bubble3D val="0"/>
            <c:spPr>
              <a:solidFill>
                <a:srgbClr val="6666FF">
                  <a:alpha val="70000"/>
                </a:srgbClr>
              </a:solidFill>
              <a:ln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6C-4B08-B71D-A498483AA61A}"/>
              </c:ext>
            </c:extLst>
          </c:dPt>
          <c:dPt>
            <c:idx val="5"/>
            <c:invertIfNegative val="0"/>
            <c:bubble3D val="0"/>
            <c:spPr>
              <a:solidFill>
                <a:srgbClr val="6666FF">
                  <a:alpha val="70000"/>
                </a:srgbClr>
              </a:solidFill>
              <a:ln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886C-4B08-B71D-A498483AA61A}"/>
              </c:ext>
            </c:extLst>
          </c:dPt>
          <c:dPt>
            <c:idx val="6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6C-4B08-B71D-A498483AA61A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6C-4B08-B71D-A498483AA61A}"/>
              </c:ext>
            </c:extLst>
          </c:dPt>
          <c:dPt>
            <c:idx val="8"/>
            <c:invertIfNegative val="0"/>
            <c:bubble3D val="0"/>
            <c:spPr>
              <a:solidFill>
                <a:srgbClr val="6666FF">
                  <a:alpha val="70000"/>
                </a:srgbClr>
              </a:solidFill>
              <a:ln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886C-4B08-B71D-A498483AA61A}"/>
              </c:ext>
            </c:extLst>
          </c:dPt>
          <c:dPt>
            <c:idx val="9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886C-4B08-B71D-A498483AA61A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6C-4B08-B71D-A498483AA61A}"/>
              </c:ext>
            </c:extLst>
          </c:dPt>
          <c:dPt>
            <c:idx val="1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886C-4B08-B71D-A498483AA61A}"/>
              </c:ext>
            </c:extLst>
          </c:dPt>
          <c:dPt>
            <c:idx val="12"/>
            <c:invertIfNegative val="0"/>
            <c:bubble3D val="0"/>
            <c:spPr>
              <a:solidFill>
                <a:srgbClr val="6666FF">
                  <a:alpha val="70000"/>
                </a:srgbClr>
              </a:solidFill>
              <a:ln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886C-4B08-B71D-A498483AA61A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86C-4B08-B71D-A498483AA61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86C-4B08-B71D-A498483AA61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886C-4B08-B71D-A498483AA61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6C-4B08-B71D-A498483AA61A}"/>
                </c:ext>
              </c:extLst>
            </c:dLbl>
            <c:dLbl>
              <c:idx val="7"/>
              <c:layout>
                <c:manualLayout>
                  <c:x val="-2.1195366959810831E-3"/>
                  <c:y val="0.2582546508900038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886C-4B08-B71D-A498483AA61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86C-4B08-B71D-A498483AA61A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86C-4B08-B71D-A498483AA61A}"/>
                </c:ext>
              </c:extLst>
            </c:dLbl>
            <c:dLbl>
              <c:idx val="11"/>
              <c:layout>
                <c:manualLayout>
                  <c:x val="1.0597683479905415E-3"/>
                  <c:y val="0.1784686611841489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2-886C-4B08-B71D-A498483AA6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0000"/>
                    </a:solidFill>
                    <a:latin typeface="Biome Light" panose="020B0303030204020804" pitchFamily="34" charset="0"/>
                    <a:ea typeface="+mn-ea"/>
                    <a:cs typeface="Biome Light" panose="020B03030302040208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Bridge!$A$5:$A$18</c:f>
              <c:strCache>
                <c:ptCount val="13"/>
                <c:pt idx="0">
                  <c:v>2020R</c:v>
                </c:pt>
                <c:pt idx="1">
                  <c:v>Tariffs Increase</c:v>
                </c:pt>
                <c:pt idx="2">
                  <c:v>Regional MIX</c:v>
                </c:pt>
                <c:pt idx="3">
                  <c:v>Volume Decrease</c:v>
                </c:pt>
                <c:pt idx="4">
                  <c:v>2021R</c:v>
                </c:pt>
                <c:pt idx="5">
                  <c:v>Budget 2022P SPAIN</c:v>
                </c:pt>
                <c:pt idx="6">
                  <c:v>Tarifs increase</c:v>
                </c:pt>
                <c:pt idx="7">
                  <c:v>Regional MIX</c:v>
                </c:pt>
                <c:pt idx="8">
                  <c:v>Budget 2022E0</c:v>
                </c:pt>
                <c:pt idx="9">
                  <c:v>Volume Decrease</c:v>
                </c:pt>
                <c:pt idx="10">
                  <c:v>Savings</c:v>
                </c:pt>
                <c:pt idx="11">
                  <c:v>Regional MIX</c:v>
                </c:pt>
                <c:pt idx="12">
                  <c:v>Budget 2022E1</c:v>
                </c:pt>
              </c:strCache>
            </c:strRef>
          </c:cat>
          <c:val>
            <c:numRef>
              <c:f>Bridge!$B$5:$B$18</c:f>
              <c:numCache>
                <c:formatCode>0.0</c:formatCode>
                <c:ptCount val="14"/>
                <c:pt idx="0">
                  <c:v>80.110260569999994</c:v>
                </c:pt>
                <c:pt idx="1">
                  <c:v>89.01026057</c:v>
                </c:pt>
                <c:pt idx="2">
                  <c:v>92.710260570000003</c:v>
                </c:pt>
                <c:pt idx="3">
                  <c:v>92.410260570000005</c:v>
                </c:pt>
                <c:pt idx="4">
                  <c:v>92.355979689999998</c:v>
                </c:pt>
                <c:pt idx="5">
                  <c:v>87.391263599999988</c:v>
                </c:pt>
                <c:pt idx="6">
                  <c:v>99.6</c:v>
                </c:pt>
                <c:pt idx="7">
                  <c:v>99.6</c:v>
                </c:pt>
                <c:pt idx="8">
                  <c:v>99.6</c:v>
                </c:pt>
                <c:pt idx="9">
                  <c:v>75.400000000000006</c:v>
                </c:pt>
                <c:pt idx="10">
                  <c:v>69.8</c:v>
                </c:pt>
                <c:pt idx="11">
                  <c:v>69.8</c:v>
                </c:pt>
                <c:pt idx="12">
                  <c:v>69.787001054698365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6C-4B08-B71D-A498483AA61A}"/>
            </c:ext>
          </c:extLst>
        </c:ser>
        <c:ser>
          <c:idx val="1"/>
          <c:order val="1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>
                  <a:alpha val="70000"/>
                </a:srgbClr>
              </a:solidFill>
              <a:ln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886C-4B08-B71D-A498483AA61A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>
                  <a:alpha val="70000"/>
                </a:srgbClr>
              </a:solidFill>
              <a:ln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886C-4B08-B71D-A498483AA61A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886C-4B08-B71D-A498483AA61A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886C-4B08-B71D-A498483AA61A}"/>
              </c:ext>
            </c:extLst>
          </c:dPt>
          <c:dPt>
            <c:idx val="6"/>
            <c:invertIfNegative val="0"/>
            <c:bubble3D val="0"/>
            <c:spPr>
              <a:solidFill>
                <a:srgbClr val="C00000">
                  <a:alpha val="70000"/>
                </a:srgbClr>
              </a:solidFill>
              <a:ln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86C-4B08-B71D-A498483AA61A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886C-4B08-B71D-A498483AA61A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886C-4B08-B71D-A498483AA61A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886C-4B08-B71D-A498483AA61A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solidFill>
                  <a:srgbClr val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886C-4B08-B71D-A498483AA61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86C-4B08-B71D-A498483AA61A}"/>
                </c:ext>
              </c:extLst>
            </c:dLbl>
            <c:dLbl>
              <c:idx val="1"/>
              <c:layout>
                <c:manualLayout>
                  <c:x val="0"/>
                  <c:y val="-7.348709578170843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C00000"/>
                      </a:solidFill>
                      <a:latin typeface="Biome Light" panose="020B0303030204020804" pitchFamily="34" charset="0"/>
                      <a:ea typeface="+mn-ea"/>
                      <a:cs typeface="Biome Light" panose="020B0303030204020804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86C-4B08-B71D-A498483AA61A}"/>
                </c:ext>
              </c:extLst>
            </c:dLbl>
            <c:dLbl>
              <c:idx val="2"/>
              <c:layout>
                <c:manualLayout>
                  <c:x val="0"/>
                  <c:y val="-6.50885705495131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C00000"/>
                      </a:solidFill>
                      <a:latin typeface="Biome Light" panose="020B0303030204020804" pitchFamily="34" charset="0"/>
                      <a:ea typeface="+mn-ea"/>
                      <a:cs typeface="Biome Light" panose="020B0303030204020804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86C-4B08-B71D-A498483AA61A}"/>
                </c:ext>
              </c:extLst>
            </c:dLbl>
            <c:dLbl>
              <c:idx val="3"/>
              <c:layout>
                <c:manualLayout>
                  <c:x val="-3.8857723871911163E-17"/>
                  <c:y val="-6.7188201857562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Biome Light" panose="020B0303030204020804" pitchFamily="34" charset="0"/>
                      <a:ea typeface="+mn-ea"/>
                      <a:cs typeface="Biome Light" panose="020B0303030204020804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886C-4B08-B71D-A498483AA61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86C-4B08-B71D-A498483AA61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86C-4B08-B71D-A498483AA61A}"/>
                </c:ext>
              </c:extLst>
            </c:dLbl>
            <c:dLbl>
              <c:idx val="6"/>
              <c:layout>
                <c:manualLayout>
                  <c:x val="-2.4223634152612927E-3"/>
                  <c:y val="-6.35758440559189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C00000"/>
                      </a:solidFill>
                      <a:latin typeface="Biome Light" panose="020B0303030204020804" pitchFamily="34" charset="0"/>
                      <a:ea typeface="+mn-ea"/>
                      <a:cs typeface="Biome Light" panose="020B0303030204020804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86C-4B08-B71D-A498483AA61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86C-4B08-B71D-A498483AA61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886C-4B08-B71D-A498483AA61A}"/>
                </c:ext>
              </c:extLst>
            </c:dLbl>
            <c:dLbl>
              <c:idx val="9"/>
              <c:layout>
                <c:manualLayout>
                  <c:x val="0"/>
                  <c:y val="-8.608471830470147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Biome Light" panose="020B0303030204020804" pitchFamily="34" charset="0"/>
                      <a:ea typeface="+mn-ea"/>
                      <a:cs typeface="Biome Light" panose="020B0303030204020804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886C-4B08-B71D-A498483AA61A}"/>
                </c:ext>
              </c:extLst>
            </c:dLbl>
            <c:dLbl>
              <c:idx val="10"/>
              <c:layout>
                <c:manualLayout>
                  <c:x val="-4.6062372290612516E-5"/>
                  <c:y val="-3.94355397482525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Biome Light" panose="020B0303030204020804" pitchFamily="34" charset="0"/>
                      <a:ea typeface="+mn-ea"/>
                      <a:cs typeface="Biome Light" panose="020B0303030204020804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86C-4B08-B71D-A498483AA61A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86C-4B08-B71D-A498483AA6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0000"/>
                    </a:solidFill>
                    <a:latin typeface="Biome Light" panose="020B0303030204020804" pitchFamily="34" charset="0"/>
                    <a:ea typeface="+mn-ea"/>
                    <a:cs typeface="Biome Light" panose="020B03030302040208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Bridge!$A$5:$A$18</c:f>
              <c:strCache>
                <c:ptCount val="13"/>
                <c:pt idx="0">
                  <c:v>2020R</c:v>
                </c:pt>
                <c:pt idx="1">
                  <c:v>Tariffs Increase</c:v>
                </c:pt>
                <c:pt idx="2">
                  <c:v>Regional MIX</c:v>
                </c:pt>
                <c:pt idx="3">
                  <c:v>Volume Decrease</c:v>
                </c:pt>
                <c:pt idx="4">
                  <c:v>2021R</c:v>
                </c:pt>
                <c:pt idx="5">
                  <c:v>Budget 2022P SPAIN</c:v>
                </c:pt>
                <c:pt idx="6">
                  <c:v>Tarifs increase</c:v>
                </c:pt>
                <c:pt idx="7">
                  <c:v>Regional MIX</c:v>
                </c:pt>
                <c:pt idx="8">
                  <c:v>Budget 2022E0</c:v>
                </c:pt>
                <c:pt idx="9">
                  <c:v>Volume Decrease</c:v>
                </c:pt>
                <c:pt idx="10">
                  <c:v>Savings</c:v>
                </c:pt>
                <c:pt idx="11">
                  <c:v>Regional MIX</c:v>
                </c:pt>
                <c:pt idx="12">
                  <c:v>Budget 2022E1</c:v>
                </c:pt>
              </c:strCache>
            </c:strRef>
          </c:cat>
          <c:val>
            <c:numRef>
              <c:f>Bridge!$C$5:$C$18</c:f>
              <c:numCache>
                <c:formatCode>0.0</c:formatCode>
                <c:ptCount val="14"/>
                <c:pt idx="0">
                  <c:v>0</c:v>
                </c:pt>
                <c:pt idx="1">
                  <c:v>8.9</c:v>
                </c:pt>
                <c:pt idx="2">
                  <c:v>3.7</c:v>
                </c:pt>
                <c:pt idx="3">
                  <c:v>-0.3</c:v>
                </c:pt>
                <c:pt idx="4">
                  <c:v>0</c:v>
                </c:pt>
                <c:pt idx="5">
                  <c:v>0</c:v>
                </c:pt>
                <c:pt idx="6">
                  <c:v>12.208736400000006</c:v>
                </c:pt>
                <c:pt idx="7">
                  <c:v>0</c:v>
                </c:pt>
                <c:pt idx="8">
                  <c:v>2.1263599999993943E-2</c:v>
                </c:pt>
                <c:pt idx="9">
                  <c:v>-24.199999999999989</c:v>
                </c:pt>
                <c:pt idx="10">
                  <c:v>-5.6129989453016407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86C-4B08-B71D-A498483AA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98014160"/>
        <c:axId val="598017440"/>
      </c:barChart>
      <c:catAx>
        <c:axId val="59801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noFill/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000000"/>
                </a:solidFill>
                <a:latin typeface="Biome Light" panose="020B0303030204020804" pitchFamily="34" charset="0"/>
                <a:ea typeface="+mn-ea"/>
                <a:cs typeface="Biome Light" panose="020B0303030204020804" pitchFamily="34" charset="0"/>
              </a:defRPr>
            </a:pPr>
            <a:endParaRPr lang="ru-RU"/>
          </a:p>
        </c:txPr>
        <c:crossAx val="598017440"/>
        <c:crosses val="autoZero"/>
        <c:auto val="1"/>
        <c:lblAlgn val="ctr"/>
        <c:lblOffset val="100"/>
        <c:noMultiLvlLbl val="0"/>
      </c:catAx>
      <c:valAx>
        <c:axId val="5980174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000000"/>
                </a:solidFill>
                <a:latin typeface="Biome Light" panose="020B0303030204020804" pitchFamily="34" charset="0"/>
                <a:ea typeface="+mn-ea"/>
                <a:cs typeface="Biome Light" panose="020B0303030204020804" pitchFamily="34" charset="0"/>
              </a:defRPr>
            </a:pPr>
            <a:endParaRPr lang="ru-RU"/>
          </a:p>
        </c:txPr>
        <c:crossAx val="59801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000000"/>
                </a:solidFill>
                <a:latin typeface="Biome Light" panose="020B0303030204020804" pitchFamily="34" charset="0"/>
                <a:ea typeface="+mn-ea"/>
                <a:cs typeface="Biome Light" panose="020B0303030204020804" pitchFamily="34" charset="0"/>
              </a:defRPr>
            </a:pPr>
            <a:r>
              <a:rPr lang="en-US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Tariffs</a:t>
            </a:r>
            <a:r>
              <a:rPr lang="en-US" b="1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Increase vs Savings Phasing, MLN RUB</a:t>
            </a:r>
          </a:p>
          <a:p>
            <a:pPr>
              <a:defRPr b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pPr>
            <a:endParaRPr lang="ru-RU" b="1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000000"/>
              </a:solidFill>
              <a:latin typeface="Biome Light" panose="020B0303030204020804" pitchFamily="34" charset="0"/>
              <a:ea typeface="+mn-ea"/>
              <a:cs typeface="Biome Light" panose="020B0303030204020804" pitchFamily="34" charset="0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00"/>
                    </a:solidFill>
                    <a:latin typeface="Biome Light" panose="020B0303030204020804" pitchFamily="34" charset="0"/>
                    <a:ea typeface="+mn-ea"/>
                    <a:cs typeface="Biome Light" panose="020B03030302040208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'E1 volumes'!$E$70:$E$81</c:f>
              <c:numCache>
                <c:formatCode>0.0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0.10763275849685251</c:v>
                </c:pt>
                <c:pt idx="4">
                  <c:v>0.12639918435907968</c:v>
                </c:pt>
                <c:pt idx="5">
                  <c:v>0.52798177190422513</c:v>
                </c:pt>
                <c:pt idx="6">
                  <c:v>0.5738246312269607</c:v>
                </c:pt>
                <c:pt idx="7">
                  <c:v>0.44116696212751821</c:v>
                </c:pt>
                <c:pt idx="8">
                  <c:v>1.0868630156633896</c:v>
                </c:pt>
                <c:pt idx="9">
                  <c:v>1.0261230421063279</c:v>
                </c:pt>
                <c:pt idx="10">
                  <c:v>0.96014814771292378</c:v>
                </c:pt>
                <c:pt idx="11">
                  <c:v>0.8097697489569663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85-4A42-9CA4-F5C366531198}"/>
            </c:ext>
          </c:extLst>
        </c:ser>
        <c:ser>
          <c:idx val="2"/>
          <c:order val="1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val>
            <c:numRef>
              <c:f>'E1 volumes'!$G$70:$G$81</c:f>
              <c:numCache>
                <c:formatCode>0.0</c:formatCode>
                <c:ptCount val="12"/>
                <c:pt idx="0">
                  <c:v>0.13187481536000001</c:v>
                </c:pt>
                <c:pt idx="1">
                  <c:v>0.20668681406</c:v>
                </c:pt>
                <c:pt idx="2">
                  <c:v>0.36030387495999999</c:v>
                </c:pt>
                <c:pt idx="3">
                  <c:v>0.50004339496000005</c:v>
                </c:pt>
                <c:pt idx="4">
                  <c:v>0.50004339496000005</c:v>
                </c:pt>
                <c:pt idx="5">
                  <c:v>0.56055601495999996</c:v>
                </c:pt>
                <c:pt idx="6">
                  <c:v>0.56055601495999996</c:v>
                </c:pt>
                <c:pt idx="7">
                  <c:v>0.56055601495999996</c:v>
                </c:pt>
                <c:pt idx="8">
                  <c:v>0.56055601495999996</c:v>
                </c:pt>
                <c:pt idx="9">
                  <c:v>0.56055601495999996</c:v>
                </c:pt>
                <c:pt idx="10">
                  <c:v>0.56055601495999996</c:v>
                </c:pt>
                <c:pt idx="11">
                  <c:v>0.56055601495999996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85-4A42-9CA4-F5C366531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0203024"/>
        <c:axId val="730203680"/>
      </c:barChart>
      <c:catAx>
        <c:axId val="7302030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0000"/>
                </a:solidFill>
                <a:latin typeface="Biome Light" panose="020B0303030204020804" pitchFamily="34" charset="0"/>
                <a:ea typeface="+mn-ea"/>
                <a:cs typeface="Biome Light" panose="020B0303030204020804" pitchFamily="34" charset="0"/>
              </a:defRPr>
            </a:pPr>
            <a:endParaRPr lang="ru-RU"/>
          </a:p>
        </c:txPr>
        <c:crossAx val="730203680"/>
        <c:crosses val="autoZero"/>
        <c:auto val="1"/>
        <c:lblAlgn val="ctr"/>
        <c:lblOffset val="100"/>
        <c:noMultiLvlLbl val="0"/>
      </c:catAx>
      <c:valAx>
        <c:axId val="73020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0000"/>
                </a:solidFill>
                <a:latin typeface="Biome Light" panose="020B0303030204020804" pitchFamily="34" charset="0"/>
                <a:ea typeface="+mn-ea"/>
                <a:cs typeface="Biome Light" panose="020B0303030204020804" pitchFamily="34" charset="0"/>
              </a:defRPr>
            </a:pPr>
            <a:endParaRPr lang="ru-RU"/>
          </a:p>
        </c:txPr>
        <c:crossAx val="73020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FC502E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'E1 volumes'!$A$70:$A$82</cx:f>
        <cx:lvl ptCount="13">
          <cx:pt idx="0">1</cx:pt>
          <cx:pt idx="1">2</cx:pt>
          <cx:pt idx="2">3</cx:pt>
          <cx:pt idx="3">4</cx:pt>
          <cx:pt idx="4">5</cx:pt>
          <cx:pt idx="5">6</cx:pt>
          <cx:pt idx="6">7</cx:pt>
          <cx:pt idx="7">8</cx:pt>
          <cx:pt idx="8">9</cx:pt>
          <cx:pt idx="9">10</cx:pt>
          <cx:pt idx="10">11</cx:pt>
          <cx:pt idx="11">12</cx:pt>
          <cx:pt idx="12">Total</cx:pt>
        </cx:lvl>
      </cx:strDim>
      <cx:numDim type="val">
        <cx:f>'E1 volumes'!$E$70:$E$82</cx:f>
        <cx:lvl ptCount="13" formatCode="0,0">
          <cx:pt idx="0">0</cx:pt>
          <cx:pt idx="1">0</cx:pt>
          <cx:pt idx="2">0</cx:pt>
          <cx:pt idx="3">0.10763275849685251</cx:pt>
          <cx:pt idx="4">0.12639918435907968</cx:pt>
          <cx:pt idx="5">0.52798177190422513</cx:pt>
          <cx:pt idx="6">0.5738246312269607</cx:pt>
          <cx:pt idx="7">0.44116696212751821</cx:pt>
          <cx:pt idx="8">1.0868630156633896</cx:pt>
          <cx:pt idx="9">1.0261230421063279</cx:pt>
          <cx:pt idx="10">0.96014814771292378</cx:pt>
          <cx:pt idx="11">0.8097697489569663</cx:pt>
          <cx:pt idx="12">5.659909262554244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Tariffs Increase Phasing, MLN RUB by Month</a:t>
            </a:r>
            <a:endParaRPr lang="ru-RU" sz="1400" b="1" i="0" u="none" strike="noStrike" baseline="0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cx:rich>
      </cx:tx>
    </cx:title>
    <cx:plotArea>
      <cx:plotAreaRegion>
        <cx:series layoutId="waterfall" uniqueId="{46BD4613-C950-4C6F-8668-7501D1FAA083}">
          <cx:spPr>
            <a:solidFill>
              <a:srgbClr val="FF0000"/>
            </a:solidFill>
          </cx:spPr>
          <cx:dataPt idx="12">
            <cx:spPr>
              <a:solidFill>
                <a:srgbClr val="C00000"/>
              </a:solidFill>
            </cx:spPr>
          </cx:dataPt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rgbClr val="C00000"/>
                    </a:solidFill>
                    <a:latin typeface="Biome Light" panose="020B0303030204020804" pitchFamily="34" charset="0"/>
                    <a:ea typeface="Biome Light" panose="020B0303030204020804" pitchFamily="34" charset="0"/>
                    <a:cs typeface="Biome Light" panose="020B0303030204020804" pitchFamily="34" charset="0"/>
                  </a:defRPr>
                </a:pPr>
                <a:endParaRPr lang="ru-RU" sz="900" b="1" i="0" u="none" strike="noStrike" baseline="0">
                  <a:solidFill>
                    <a:srgbClr val="C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12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000000"/>
                </a:solidFill>
                <a:latin typeface="Biome Light" panose="020B0303030204020804" pitchFamily="34" charset="0"/>
                <a:ea typeface="Biome Light" panose="020B0303030204020804" pitchFamily="34" charset="0"/>
                <a:cs typeface="Biome Light" panose="020B0303030204020804" pitchFamily="34" charset="0"/>
              </a:defRPr>
            </a:pPr>
            <a:endParaRPr lang="ru-RU" sz="900" b="1" i="0" u="none" strike="noStrike" baseline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000000"/>
                </a:solidFill>
                <a:latin typeface="Biome Light" panose="020B0303030204020804" pitchFamily="34" charset="0"/>
                <a:ea typeface="Biome Light" panose="020B0303030204020804" pitchFamily="34" charset="0"/>
                <a:cs typeface="Biome Light" panose="020B0303030204020804" pitchFamily="34" charset="0"/>
              </a:defRPr>
            </a:pPr>
            <a:endParaRPr lang="ru-RU" sz="900" b="1" i="0" u="none" strike="noStrike" baseline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cx:txPr>
      </cx:axis>
    </cx:plotArea>
  </cx:chart>
  <cx:spPr>
    <a:ln>
      <a:solidFill>
        <a:srgbClr val="FC502E"/>
      </a:solidFill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'E1 volumes'!$A$70:$A$82</cx:f>
        <cx:lvl ptCount="13">
          <cx:pt idx="0">1</cx:pt>
          <cx:pt idx="1">2</cx:pt>
          <cx:pt idx="2">3</cx:pt>
          <cx:pt idx="3">4</cx:pt>
          <cx:pt idx="4">5</cx:pt>
          <cx:pt idx="5">6</cx:pt>
          <cx:pt idx="6">7</cx:pt>
          <cx:pt idx="7">8</cx:pt>
          <cx:pt idx="8">9</cx:pt>
          <cx:pt idx="9">10</cx:pt>
          <cx:pt idx="10">11</cx:pt>
          <cx:pt idx="11">12</cx:pt>
          <cx:pt idx="12">Total</cx:pt>
        </cx:lvl>
      </cx:strDim>
      <cx:numDim type="val">
        <cx:f>'E1 volumes'!$H$70:$H$82</cx:f>
        <cx:lvl ptCount="13" formatCode="0,0">
          <cx:pt idx="0">-0.13187481536000001</cx:pt>
          <cx:pt idx="1">-0.20668681406</cx:pt>
          <cx:pt idx="2">-0.36030387495999999</cx:pt>
          <cx:pt idx="3">-0.39241063646314756</cx:pt>
          <cx:pt idx="4">-0.37364421060092035</cx:pt>
          <cx:pt idx="5">-0.032574243055774832</cx:pt>
          <cx:pt idx="6">0.013268616266960742</cx:pt>
          <cx:pt idx="7">-0.11938905283248175</cx:pt>
          <cx:pt idx="8">0.52630700070338965</cx:pt>
          <cx:pt idx="9">0.46556702714632792</cx:pt>
          <cx:pt idx="10">0.39959213275292382</cx:pt>
          <cx:pt idx="11">0.24921373399696634</cx:pt>
          <cx:pt idx="12">0.037064863534243875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rtl="0"/>
            <a:r>
              <a:rPr lang="en-US" sz="1400" b="1" i="0" baseline="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BRIDGE Tariffs Increase vs Savings Phasing, MLN RUB</a:t>
            </a:r>
            <a:endParaRPr lang="ru-RU" sz="1100" dirty="0"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</cx:rich>
      </cx:tx>
    </cx:title>
    <cx:plotArea>
      <cx:plotAreaRegion>
        <cx:series layoutId="waterfall" uniqueId="{D833E6E0-1932-459F-8F4B-DE0A5F6F93FB}"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>
                    <a:solidFill>
                      <a:srgbClr val="000000"/>
                    </a:solidFill>
                    <a:latin typeface="Biome Light" panose="020B0303030204020804" pitchFamily="34" charset="0"/>
                    <a:ea typeface="Biome Light" panose="020B0303030204020804" pitchFamily="34" charset="0"/>
                    <a:cs typeface="Biome Light" panose="020B0303030204020804" pitchFamily="34" charset="0"/>
                  </a:defRPr>
                </a:pPr>
                <a:endParaRPr lang="ru-RU" sz="1000" b="1" i="0" u="none" strike="noStrike" baseline="0">
                  <a:solidFill>
                    <a:srgbClr val="000000"/>
                  </a:solidFill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cx:txPr>
            <cx:visibility seriesName="0" categoryName="0" value="1"/>
            <cx:dataLabel idx="12">
              <cx:numFmt formatCode="0,00" sourceLinked="0"/>
              <cx:separator>, </cx:separator>
            </cx:dataLabel>
          </cx:dataLabels>
          <cx:dataId val="0"/>
          <cx:layoutPr>
            <cx:subtotals>
              <cx:idx val="12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000000"/>
                </a:solidFill>
                <a:latin typeface="Biome Light" panose="020B0303030204020804" pitchFamily="34" charset="0"/>
                <a:ea typeface="Biome Light" panose="020B0303030204020804" pitchFamily="34" charset="0"/>
                <a:cs typeface="Biome Light" panose="020B0303030204020804" pitchFamily="34" charset="0"/>
              </a:defRPr>
            </a:pPr>
            <a:endParaRPr lang="ru-RU" sz="900" b="1" i="0" u="none" strike="noStrike" baseline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1">
                <a:solidFill>
                  <a:srgbClr val="000000"/>
                </a:solidFill>
                <a:latin typeface="Biome Light" panose="020B0303030204020804" pitchFamily="34" charset="0"/>
                <a:ea typeface="Biome Light" panose="020B0303030204020804" pitchFamily="34" charset="0"/>
                <a:cs typeface="Biome Light" panose="020B0303030204020804" pitchFamily="34" charset="0"/>
              </a:defRPr>
            </a:pPr>
            <a:endParaRPr lang="ru-RU" sz="1000" b="1" i="0" u="none" strike="noStrike" baseline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ru-RU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entury Gothic" panose="020B0502020202020204"/>
          </a:endParaRPr>
        </a:p>
      </cx:txPr>
    </cx:legend>
  </cx:chart>
  <cx:spPr>
    <a:ln>
      <a:solidFill>
        <a:srgbClr val="FF0000"/>
      </a:solidFill>
    </a:ln>
  </cx:spPr>
  <cx:fmtOvrs>
    <cx:fmtOvr idx="1">
      <cx:spPr>
        <a:solidFill>
          <a:srgbClr val="33CC33"/>
        </a:solidFill>
      </cx:spPr>
    </cx:fmtOvr>
    <cx:fmtOvr idx="0">
      <cx:spPr>
        <a:solidFill>
          <a:srgbClr val="FF0000"/>
        </a:solidFill>
      </cx:spPr>
    </cx:fmtOvr>
    <cx:fmtOvr idx="2">
      <cx:spPr>
        <a:solidFill>
          <a:srgbClr val="C00000"/>
        </a:solidFill>
      </cx:spPr>
    </cx:fmtOvr>
  </cx:fmtOvrs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9D3C2-B405-40C8-9D28-93EC3697CF5D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377325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377325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0B219-C20E-4491-9354-DE5E0017CB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333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8955C-C63B-4487-9339-17AD5B8E5B6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227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25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7325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706CE-18F0-4902-965A-6046E133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901" r="-183"/>
          <a:stretch/>
        </p:blipFill>
        <p:spPr>
          <a:xfrm flipH="1">
            <a:off x="0" y="659340"/>
            <a:ext cx="12192000" cy="6188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3388"/>
            <a:ext cx="12192000" cy="5743436"/>
          </a:xfrm>
          <a:prstGeom prst="rect">
            <a:avLst/>
          </a:prstGeom>
        </p:spPr>
      </p:pic>
      <p:sp>
        <p:nvSpPr>
          <p:cNvPr id="11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33147" y="428337"/>
            <a:ext cx="7248143" cy="10241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2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147" y="1554698"/>
            <a:ext cx="7248143" cy="28839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00" smtClean="0"/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 to insert date</a:t>
            </a:r>
            <a:endParaRPr lang="es-ES_tradnl" dirty="0"/>
          </a:p>
        </p:txBody>
      </p:sp>
      <p:sp>
        <p:nvSpPr>
          <p:cNvPr id="14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bg1"/>
                </a:solidFill>
              </a:rPr>
              <a:pPr algn="l"/>
              <a:t>‹#›</a:t>
            </a:fld>
            <a:endParaRPr lang="en-US" sz="933" dirty="0">
              <a:solidFill>
                <a:schemeClr val="bg1"/>
              </a:solidFill>
            </a:endParaRPr>
          </a:p>
        </p:txBody>
      </p:sp>
      <p:pic>
        <p:nvPicPr>
          <p:cNvPr id="15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765" y="187830"/>
            <a:ext cx="2194207" cy="15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289" y="0"/>
            <a:ext cx="7924796" cy="68560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0156" y="0"/>
            <a:ext cx="12181170" cy="6857999"/>
          </a:xfrm>
          <a:prstGeom prst="rect">
            <a:avLst/>
          </a:prstGeom>
        </p:spPr>
      </p:pic>
      <p:sp>
        <p:nvSpPr>
          <p:cNvPr id="11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840799" y="2038447"/>
            <a:ext cx="3966072" cy="22099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2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840799" y="1085860"/>
            <a:ext cx="3966072" cy="9525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267" b="1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/>
              <a:t>00</a:t>
            </a:r>
          </a:p>
        </p:txBody>
      </p:sp>
      <p:sp>
        <p:nvSpPr>
          <p:cNvPr id="17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bg1"/>
                </a:solidFill>
              </a:rPr>
              <a:pPr algn="l"/>
              <a:t>‹#›</a:t>
            </a:fld>
            <a:endParaRPr lang="en-US" sz="933" dirty="0">
              <a:solidFill>
                <a:schemeClr val="bg1"/>
              </a:solidFill>
            </a:endParaRPr>
          </a:p>
        </p:txBody>
      </p:sp>
      <p:pic>
        <p:nvPicPr>
          <p:cNvPr id="10" name="Picture 9" descr="imatges_plantilles_NOU-Tronja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1225" y="1"/>
            <a:ext cx="10275829" cy="68579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6434" y="1"/>
            <a:ext cx="10963789" cy="6858000"/>
          </a:xfrm>
          <a:prstGeom prst="rect">
            <a:avLst/>
          </a:prstGeom>
        </p:spPr>
      </p:pic>
      <p:pic>
        <p:nvPicPr>
          <p:cNvPr id="26" name="Picture 25" descr="imatges_plantilles_Taronja-Gris-11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178" y="-35714"/>
            <a:ext cx="2440877" cy="1212873"/>
          </a:xfrm>
          <a:prstGeom prst="rect">
            <a:avLst/>
          </a:prstGeom>
        </p:spPr>
      </p:pic>
      <p:sp>
        <p:nvSpPr>
          <p:cNvPr id="13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5215" y="2038447"/>
            <a:ext cx="3966072" cy="22099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4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55215" y="1085860"/>
            <a:ext cx="3966072" cy="9525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267" b="1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/>
              <a:t>00</a:t>
            </a:r>
          </a:p>
        </p:txBody>
      </p:sp>
      <p:sp>
        <p:nvSpPr>
          <p:cNvPr id="15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tx1"/>
                </a:solidFill>
              </a:rPr>
              <a:pPr algn="l"/>
              <a:t>‹#›</a:t>
            </a:fld>
            <a:endParaRPr lang="en-US" sz="933" dirty="0">
              <a:solidFill>
                <a:schemeClr val="tx1"/>
              </a:solidFill>
            </a:endParaRPr>
          </a:p>
        </p:txBody>
      </p:sp>
      <p:pic>
        <p:nvPicPr>
          <p:cNvPr id="11" name="Picture 10" descr="imatges_plantilles_NOU-Tronja-11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4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588223" y="1075479"/>
            <a:ext cx="10634671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tx1"/>
                </a:solidFill>
              </a:rPr>
              <a:pPr algn="l"/>
              <a:t>‹#›</a:t>
            </a:fld>
            <a:endParaRPr lang="en-US" sz="933" dirty="0">
              <a:solidFill>
                <a:schemeClr val="tx1"/>
              </a:solidFill>
            </a:endParaRPr>
          </a:p>
        </p:txBody>
      </p:sp>
      <p:sp>
        <p:nvSpPr>
          <p:cNvPr id="12" name="Marcador de texto 19"/>
          <p:cNvSpPr>
            <a:spLocks noGrp="1"/>
          </p:cNvSpPr>
          <p:nvPr>
            <p:ph type="body" sz="quarter" idx="19" hasCustomPrompt="1"/>
          </p:nvPr>
        </p:nvSpPr>
        <p:spPr>
          <a:xfrm>
            <a:off x="588223" y="2247949"/>
            <a:ext cx="10634671" cy="33908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867" b="0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1867" b="1">
                <a:solidFill>
                  <a:srgbClr val="555555"/>
                </a:solidFill>
              </a:defRPr>
            </a:lvl2pPr>
            <a:lvl3pPr>
              <a:defRPr sz="1867" b="1">
                <a:solidFill>
                  <a:srgbClr val="555555"/>
                </a:solidFill>
              </a:defRPr>
            </a:lvl3pPr>
            <a:lvl4pPr>
              <a:defRPr sz="1867" b="1">
                <a:solidFill>
                  <a:srgbClr val="555555"/>
                </a:solidFill>
              </a:defRPr>
            </a:lvl4pPr>
            <a:lvl5pPr>
              <a:defRPr sz="1867" b="1">
                <a:solidFill>
                  <a:srgbClr val="555555"/>
                </a:solidFill>
              </a:defRPr>
            </a:lvl5pPr>
            <a:lvl6pPr>
              <a:defRPr sz="1867">
                <a:solidFill>
                  <a:srgbClr val="555555"/>
                </a:solidFill>
              </a:defRPr>
            </a:lvl6pPr>
            <a:lvl7pPr>
              <a:defRPr sz="1867">
                <a:solidFill>
                  <a:srgbClr val="555555"/>
                </a:solidFill>
              </a:defRPr>
            </a:lvl7pPr>
            <a:lvl8pPr>
              <a:defRPr sz="1867">
                <a:solidFill>
                  <a:srgbClr val="555555"/>
                </a:solidFill>
              </a:defRPr>
            </a:lvl8pPr>
            <a:lvl9pPr>
              <a:defRPr sz="1867">
                <a:solidFill>
                  <a:srgbClr val="555555"/>
                </a:solidFill>
              </a:defRPr>
            </a:lvl9pPr>
          </a:lstStyle>
          <a:p>
            <a:pPr lvl="0"/>
            <a:r>
              <a:rPr lang="es-ES_tradnl" dirty="0"/>
              <a:t>C</a:t>
            </a:r>
            <a:r>
              <a:rPr lang="en-US" dirty="0"/>
              <a:t>l</a:t>
            </a:r>
            <a:r>
              <a:rPr lang="es-ES_tradnl" dirty="0" err="1"/>
              <a:t>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pic>
        <p:nvPicPr>
          <p:cNvPr id="13" name="Picture 12" descr="imatges_plantilles_Taronja-Gris-08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125464"/>
            <a:ext cx="5772335" cy="732536"/>
          </a:xfrm>
          <a:prstGeom prst="rect">
            <a:avLst/>
          </a:prstGeom>
        </p:spPr>
      </p:pic>
      <p:pic>
        <p:nvPicPr>
          <p:cNvPr id="11" name="Picture 10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588223" y="1075479"/>
            <a:ext cx="10634671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" name="Marcador de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588223" y="2129876"/>
            <a:ext cx="6523779" cy="3720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67" b="0" dirty="0">
                <a:solidFill>
                  <a:schemeClr val="accent1"/>
                </a:solidFill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sz="1867" b="0" dirty="0" err="1">
                <a:latin typeface="+mn-lt"/>
              </a:rPr>
              <a:t>Click</a:t>
            </a:r>
            <a:r>
              <a:rPr lang="es-ES_tradnl" sz="1867" b="0" dirty="0">
                <a:latin typeface="+mn-lt"/>
              </a:rPr>
              <a:t> </a:t>
            </a:r>
            <a:r>
              <a:rPr lang="es-ES_tradnl" sz="1867" b="0" dirty="0" err="1">
                <a:latin typeface="+mn-lt"/>
              </a:rPr>
              <a:t>to</a:t>
            </a:r>
            <a:r>
              <a:rPr lang="es-ES_tradnl" sz="1867" b="0" dirty="0">
                <a:latin typeface="+mn-lt"/>
              </a:rPr>
              <a:t> </a:t>
            </a:r>
            <a:r>
              <a:rPr lang="es-ES_tradnl" sz="1867" b="0" dirty="0" err="1">
                <a:latin typeface="+mn-lt"/>
              </a:rPr>
              <a:t>insert</a:t>
            </a:r>
            <a:r>
              <a:rPr lang="es-ES_tradnl" sz="1867" b="0" dirty="0">
                <a:latin typeface="+mn-lt"/>
              </a:rPr>
              <a:t> </a:t>
            </a:r>
            <a:r>
              <a:rPr lang="es-ES_tradnl" sz="1867" b="0" dirty="0" err="1">
                <a:latin typeface="+mn-lt"/>
              </a:rPr>
              <a:t>subtitle</a:t>
            </a:r>
            <a:endParaRPr lang="es-ES_tradnl" sz="1867" b="0" dirty="0">
              <a:latin typeface="+mn-lt"/>
            </a:endParaRPr>
          </a:p>
        </p:txBody>
      </p:sp>
      <p:sp>
        <p:nvSpPr>
          <p:cNvPr id="12" name="Marcador de posición de imagen 3"/>
          <p:cNvSpPr>
            <a:spLocks noGrp="1"/>
          </p:cNvSpPr>
          <p:nvPr>
            <p:ph type="pic" sz="quarter" idx="23" hasCustomPrompt="1"/>
          </p:nvPr>
        </p:nvSpPr>
        <p:spPr>
          <a:xfrm>
            <a:off x="7427338" y="2129875"/>
            <a:ext cx="4460977" cy="3775940"/>
          </a:xfrm>
          <a:prstGeom prst="rect">
            <a:avLst/>
          </a:prstGeom>
          <a:solidFill>
            <a:schemeClr val="tx2"/>
          </a:solidFill>
        </p:spPr>
        <p:txBody>
          <a:bodyPr vert="horz" lIns="106868" tIns="53434" rIns="106868" bIns="53434"/>
          <a:lstStyle>
            <a:lvl1pPr marL="0" indent="0" algn="l">
              <a:buNone/>
              <a:defRPr sz="1733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</a:t>
            </a:r>
            <a:r>
              <a:rPr lang="es-ES_tradnl" noProof="0" dirty="0" err="1"/>
              <a:t>to</a:t>
            </a:r>
            <a:r>
              <a:rPr lang="es-ES_tradnl" noProof="0" dirty="0"/>
              <a:t> </a:t>
            </a:r>
            <a:r>
              <a:rPr lang="es-ES_tradnl" noProof="0" dirty="0" err="1"/>
              <a:t>insert</a:t>
            </a:r>
            <a:r>
              <a:rPr lang="es-ES_tradnl" noProof="0" dirty="0"/>
              <a:t> </a:t>
            </a:r>
            <a:r>
              <a:rPr lang="es-ES_tradnl" noProof="0" dirty="0" err="1"/>
              <a:t>image</a:t>
            </a:r>
            <a:endParaRPr lang="es-ES" noProof="0" dirty="0"/>
          </a:p>
        </p:txBody>
      </p:sp>
      <p:sp>
        <p:nvSpPr>
          <p:cNvPr id="11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tx1"/>
                </a:solidFill>
              </a:rPr>
              <a:pPr algn="l"/>
              <a:t>‹#›</a:t>
            </a:fld>
            <a:endParaRPr lang="en-US" sz="933" dirty="0">
              <a:solidFill>
                <a:schemeClr val="tx1"/>
              </a:solidFill>
            </a:endParaRPr>
          </a:p>
        </p:txBody>
      </p:sp>
      <p:sp>
        <p:nvSpPr>
          <p:cNvPr id="14" name="Marcador de texto 19"/>
          <p:cNvSpPr>
            <a:spLocks noGrp="1"/>
          </p:cNvSpPr>
          <p:nvPr>
            <p:ph type="body" sz="quarter" idx="19" hasCustomPrompt="1"/>
          </p:nvPr>
        </p:nvSpPr>
        <p:spPr>
          <a:xfrm>
            <a:off x="588223" y="2501900"/>
            <a:ext cx="6523779" cy="39243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867" b="0" dirty="0">
                <a:solidFill>
                  <a:srgbClr val="555555"/>
                </a:solidFill>
              </a:defRPr>
            </a:lvl1pPr>
            <a:lvl2pPr marL="519430" indent="0">
              <a:buNone/>
              <a:defRPr sz="1867" b="1">
                <a:solidFill>
                  <a:srgbClr val="555555"/>
                </a:solidFill>
              </a:defRPr>
            </a:lvl2pPr>
            <a:lvl3pPr marL="1038858" indent="0">
              <a:buNone/>
              <a:defRPr sz="1867" b="1">
                <a:solidFill>
                  <a:srgbClr val="555555"/>
                </a:solidFill>
              </a:defRPr>
            </a:lvl3pPr>
            <a:lvl4pPr marL="1558285" indent="0">
              <a:buNone/>
              <a:defRPr sz="1867" b="1">
                <a:solidFill>
                  <a:srgbClr val="555555"/>
                </a:solidFill>
              </a:defRPr>
            </a:lvl4pPr>
            <a:lvl5pPr marL="2077716" indent="0">
              <a:buNone/>
              <a:defRPr sz="1867" b="1">
                <a:solidFill>
                  <a:srgbClr val="555555"/>
                </a:solidFill>
              </a:defRPr>
            </a:lvl5pPr>
            <a:lvl6pPr marL="2597144" indent="0">
              <a:buNone/>
              <a:defRPr sz="1867">
                <a:solidFill>
                  <a:srgbClr val="555555"/>
                </a:solidFill>
              </a:defRPr>
            </a:lvl6pPr>
            <a:lvl7pPr marL="3116574" indent="0">
              <a:buNone/>
              <a:defRPr sz="1867">
                <a:solidFill>
                  <a:srgbClr val="555555"/>
                </a:solidFill>
              </a:defRPr>
            </a:lvl7pPr>
            <a:lvl8pPr marL="3636002" indent="0">
              <a:buNone/>
              <a:defRPr sz="1867">
                <a:solidFill>
                  <a:srgbClr val="555555"/>
                </a:solidFill>
              </a:defRPr>
            </a:lvl8pPr>
            <a:lvl9pPr marL="4155432" indent="0">
              <a:buNone/>
              <a:defRPr sz="1867">
                <a:solidFill>
                  <a:srgbClr val="555555"/>
                </a:solidFill>
              </a:defRPr>
            </a:lvl9pPr>
          </a:lstStyle>
          <a:p>
            <a:pPr lvl="0"/>
            <a:r>
              <a:rPr lang="es-ES_tradnl" dirty="0"/>
              <a:t>C</a:t>
            </a:r>
            <a:r>
              <a:rPr lang="en-US" dirty="0"/>
              <a:t>l</a:t>
            </a:r>
            <a:r>
              <a:rPr lang="es-ES_tradnl" dirty="0" err="1"/>
              <a:t>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pic>
        <p:nvPicPr>
          <p:cNvPr id="16" name="Picture 15" descr="imatges_plantilles_NOU-Tronja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7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588223" y="1075479"/>
            <a:ext cx="10634671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-1094153" y="1600200"/>
            <a:ext cx="209894" cy="515350"/>
          </a:xfrm>
          <a:prstGeom prst="rect">
            <a:avLst/>
          </a:prstGeom>
          <a:noFill/>
        </p:spPr>
        <p:txBody>
          <a:bodyPr wrap="none" lIns="103900" tIns="51951" rIns="103900" bIns="51951" rtlCol="0">
            <a:spAutoFit/>
          </a:bodyPr>
          <a:lstStyle/>
          <a:p>
            <a:endParaRPr lang="en-US" sz="2667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588108" y="2133601"/>
            <a:ext cx="10634784" cy="3568700"/>
          </a:xfrm>
          <a:prstGeom prst="rect">
            <a:avLst/>
          </a:prstGeom>
        </p:spPr>
        <p:txBody>
          <a:bodyPr vert="horz" lIns="77925" tIns="38963" rIns="77925" bIns="38963"/>
          <a:lstStyle/>
          <a:p>
            <a:pPr lvl="0"/>
            <a:r>
              <a:rPr lang="es-ES_tradnl"/>
              <a:t>Click to insert scheme</a:t>
            </a:r>
            <a:endParaRPr lang="en-US"/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tx1"/>
                </a:solidFill>
              </a:rPr>
              <a:pPr algn="l"/>
              <a:t>‹#›</a:t>
            </a:fld>
            <a:endParaRPr lang="en-US" sz="933" dirty="0">
              <a:solidFill>
                <a:schemeClr val="tx1"/>
              </a:solidFill>
            </a:endParaRPr>
          </a:p>
        </p:txBody>
      </p:sp>
      <p:pic>
        <p:nvPicPr>
          <p:cNvPr id="18" name="Picture 17" descr="imatges_plantilles_Taronja-Gris-08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125464"/>
            <a:ext cx="5772335" cy="732536"/>
          </a:xfrm>
          <a:prstGeom prst="rect">
            <a:avLst/>
          </a:prstGeom>
        </p:spPr>
      </p:pic>
      <p:pic>
        <p:nvPicPr>
          <p:cNvPr id="13" name="Picture 12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" y="-318121"/>
            <a:ext cx="12181172" cy="6858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649430" y="5329872"/>
            <a:ext cx="6644863" cy="636483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267" dirty="0" err="1"/>
              <a:t>Thank</a:t>
            </a:r>
            <a:r>
              <a:rPr lang="es-ES_tradnl" sz="4267" dirty="0"/>
              <a:t> </a:t>
            </a:r>
            <a:r>
              <a:rPr lang="es-ES_tradnl" sz="4267" dirty="0" err="1"/>
              <a:t>You</a:t>
            </a:r>
            <a:endParaRPr lang="en-US" sz="4267" dirty="0"/>
          </a:p>
        </p:txBody>
      </p:sp>
      <p:grpSp>
        <p:nvGrpSpPr>
          <p:cNvPr id="11" name="Agrupar 10"/>
          <p:cNvGrpSpPr/>
          <p:nvPr userDrawn="1"/>
        </p:nvGrpSpPr>
        <p:grpSpPr>
          <a:xfrm>
            <a:off x="869287" y="2394796"/>
            <a:ext cx="10594580" cy="913668"/>
            <a:chOff x="595006" y="2371141"/>
            <a:chExt cx="11143142" cy="960977"/>
          </a:xfrm>
        </p:grpSpPr>
        <p:pic>
          <p:nvPicPr>
            <p:cNvPr id="12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5006" y="2654341"/>
              <a:ext cx="2198932" cy="434184"/>
            </a:xfrm>
            <a:prstGeom prst="rect">
              <a:avLst/>
            </a:prstGeom>
          </p:spPr>
        </p:pic>
        <p:pic>
          <p:nvPicPr>
            <p:cNvPr id="13" name="Picture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803580" y="2491928"/>
              <a:ext cx="1260535" cy="616261"/>
            </a:xfrm>
            <a:prstGeom prst="rect">
              <a:avLst/>
            </a:prstGeom>
          </p:spPr>
        </p:pic>
        <p:pic>
          <p:nvPicPr>
            <p:cNvPr id="14" name="Picture 19" descr="star.jp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08262" y="2371141"/>
              <a:ext cx="1216836" cy="860525"/>
            </a:xfrm>
            <a:prstGeom prst="rect">
              <a:avLst/>
            </a:prstGeom>
          </p:spPr>
        </p:pic>
        <p:pic>
          <p:nvPicPr>
            <p:cNvPr id="15" name="Picture 20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4733" y="2586226"/>
              <a:ext cx="1765424" cy="745892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82224" y="2714455"/>
              <a:ext cx="1855924" cy="434184"/>
            </a:xfrm>
            <a:prstGeom prst="rect">
              <a:avLst/>
            </a:prstGeom>
          </p:spPr>
        </p:pic>
      </p:grpSp>
      <p:pic>
        <p:nvPicPr>
          <p:cNvPr id="24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205" y="710258"/>
            <a:ext cx="2194207" cy="15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" y="-318121"/>
            <a:ext cx="12181172" cy="6858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649430" y="2552805"/>
            <a:ext cx="6644863" cy="636483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267" dirty="0" err="1"/>
              <a:t>Thank</a:t>
            </a:r>
            <a:r>
              <a:rPr lang="es-ES_tradnl" sz="4267" dirty="0"/>
              <a:t> </a:t>
            </a:r>
            <a:r>
              <a:rPr lang="es-ES_tradnl" sz="4267" dirty="0" err="1"/>
              <a:t>You</a:t>
            </a:r>
            <a:endParaRPr lang="en-US" sz="4267" dirty="0"/>
          </a:p>
        </p:txBody>
      </p:sp>
      <p:pic>
        <p:nvPicPr>
          <p:cNvPr id="6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205" y="710258"/>
            <a:ext cx="2194207" cy="15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1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3" r:id="rId3"/>
    <p:sldLayoutId id="2147483658" r:id="rId4"/>
    <p:sldLayoutId id="2147483659" r:id="rId5"/>
    <p:sldLayoutId id="2147483660" r:id="rId6"/>
    <p:sldLayoutId id="2147483664" r:id="rId7"/>
    <p:sldLayoutId id="2147483665" r:id="rId8"/>
  </p:sldLayoutIdLst>
  <p:txStyles>
    <p:titleStyle>
      <a:lvl1pPr algn="ctr" defTabSz="519488" rtl="0" eaLnBrk="1" latinLnBrk="0" hangingPunct="1">
        <a:spcBef>
          <a:spcPct val="0"/>
        </a:spcBef>
        <a:buNone/>
        <a:defRPr sz="4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9616" indent="-389616" algn="l" defTabSz="519488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168" indent="-324680" algn="l" defTabSz="519488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721" indent="-259744" algn="l" defTabSz="51948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818208" indent="-259744" algn="l" defTabSz="519488" rtl="0" eaLnBrk="1" latinLnBrk="0" hangingPunct="1">
        <a:spcBef>
          <a:spcPct val="20000"/>
        </a:spcBef>
        <a:buFont typeface="Arial"/>
        <a:buChar char="–"/>
        <a:defRPr sz="2267" kern="1200">
          <a:solidFill>
            <a:schemeClr val="tx1"/>
          </a:solidFill>
          <a:latin typeface="+mn-lt"/>
          <a:ea typeface="+mn-ea"/>
          <a:cs typeface="+mn-cs"/>
        </a:defRPr>
      </a:lvl4pPr>
      <a:lvl5pPr marL="2337696" indent="-259744" algn="l" defTabSz="519488" rtl="0" eaLnBrk="1" latinLnBrk="0" hangingPunct="1">
        <a:spcBef>
          <a:spcPct val="20000"/>
        </a:spcBef>
        <a:buFont typeface="Arial"/>
        <a:buChar char="»"/>
        <a:defRPr sz="2267" kern="1200">
          <a:solidFill>
            <a:schemeClr val="tx1"/>
          </a:solidFill>
          <a:latin typeface="+mn-lt"/>
          <a:ea typeface="+mn-ea"/>
          <a:cs typeface="+mn-cs"/>
        </a:defRPr>
      </a:lvl5pPr>
      <a:lvl6pPr marL="2857185" indent="-259744" algn="l" defTabSz="519488" rtl="0" eaLnBrk="1" latinLnBrk="0" hangingPunct="1">
        <a:spcBef>
          <a:spcPct val="20000"/>
        </a:spcBef>
        <a:buFont typeface="Arial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673" indent="-259744" algn="l" defTabSz="519488" rtl="0" eaLnBrk="1" latinLnBrk="0" hangingPunct="1">
        <a:spcBef>
          <a:spcPct val="20000"/>
        </a:spcBef>
        <a:buFont typeface="Arial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6161" indent="-259744" algn="l" defTabSz="519488" rtl="0" eaLnBrk="1" latinLnBrk="0" hangingPunct="1">
        <a:spcBef>
          <a:spcPct val="20000"/>
        </a:spcBef>
        <a:buFont typeface="Arial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650" indent="-259744" algn="l" defTabSz="519488" rtl="0" eaLnBrk="1" latinLnBrk="0" hangingPunct="1">
        <a:spcBef>
          <a:spcPct val="20000"/>
        </a:spcBef>
        <a:buFont typeface="Arial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33147" y="428337"/>
            <a:ext cx="9029953" cy="1024143"/>
          </a:xfrm>
        </p:spPr>
        <p:txBody>
          <a:bodyPr/>
          <a:lstStyle/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E1 Logistics Budget. 2022</a:t>
            </a:r>
            <a:endParaRPr lang="ru-RU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3148" y="940408"/>
            <a:ext cx="5543802" cy="812192"/>
          </a:xfrm>
        </p:spPr>
        <p:txBody>
          <a:bodyPr/>
          <a:lstStyle/>
          <a:p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 Light" panose="020B0303030204020804" pitchFamily="34" charset="0"/>
                <a:cs typeface="Biome Light" panose="020B0303030204020804" pitchFamily="34" charset="0"/>
              </a:rPr>
              <a:t>Dmitry Kochin</a:t>
            </a:r>
          </a:p>
          <a:p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 Light" panose="020B0303030204020804" pitchFamily="34" charset="0"/>
                <a:cs typeface="Biome Light" panose="020B0303030204020804" pitchFamily="34" charset="0"/>
              </a:rPr>
              <a:t>Logistics Manager Russia</a:t>
            </a:r>
            <a:endParaRPr lang="ru-RU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8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Bridge 2020R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  <a:sym typeface="Wingdings" panose="05000000000000000000" pitchFamily="2" charset="2"/>
              </a:rPr>
              <a:t>2021R2022P2022E02022E1 (MLN RUB)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1CCC5498-9E8A-4BB4-8B5A-20722CB57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496596"/>
              </p:ext>
            </p:extLst>
          </p:nvPr>
        </p:nvGraphicFramePr>
        <p:xfrm>
          <a:off x="104124" y="697229"/>
          <a:ext cx="11983751" cy="6048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Облачко с текстом: прямоугольное 1">
            <a:extLst>
              <a:ext uri="{FF2B5EF4-FFF2-40B4-BE49-F238E27FC236}">
                <a16:creationId xmlns:a16="http://schemas.microsoft.com/office/drawing/2014/main" id="{23798E6A-2739-41DF-935C-55CB5AD32460}"/>
              </a:ext>
            </a:extLst>
          </p:cNvPr>
          <p:cNvSpPr/>
          <p:nvPr/>
        </p:nvSpPr>
        <p:spPr>
          <a:xfrm>
            <a:off x="6488530" y="4087906"/>
            <a:ext cx="611517" cy="828340"/>
          </a:xfrm>
          <a:prstGeom prst="wedgeRectCallout">
            <a:avLst>
              <a:gd name="adj1" fmla="val -833"/>
              <a:gd name="adj2" fmla="val 8736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NO Effect. Same MIX As 2021R </a:t>
            </a:r>
            <a:endParaRPr lang="ru-RU" sz="800" b="1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8A353E7-CDE8-4A01-86B7-348559CC6026}"/>
              </a:ext>
            </a:extLst>
          </p:cNvPr>
          <p:cNvSpPr/>
          <p:nvPr/>
        </p:nvSpPr>
        <p:spPr>
          <a:xfrm>
            <a:off x="9586857" y="4087906"/>
            <a:ext cx="611518" cy="846270"/>
          </a:xfrm>
          <a:prstGeom prst="wedgeRectCallout">
            <a:avLst>
              <a:gd name="adj1" fmla="val -2262"/>
              <a:gd name="adj2" fmla="val 8655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NO Effect. Same MIX As 2021R </a:t>
            </a:r>
            <a:endParaRPr lang="ru-RU" sz="800" b="1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A73E85D-56FD-4D1E-9CF0-BB06B5523A3A}"/>
              </a:ext>
            </a:extLst>
          </p:cNvPr>
          <p:cNvSpPr/>
          <p:nvPr/>
        </p:nvSpPr>
        <p:spPr>
          <a:xfrm>
            <a:off x="1624405" y="2759056"/>
            <a:ext cx="674658" cy="958691"/>
          </a:xfrm>
          <a:prstGeom prst="wedgeRectCallout">
            <a:avLst>
              <a:gd name="adj1" fmla="val -6814"/>
              <a:gd name="adj2" fmla="val -95646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+4 </a:t>
            </a:r>
            <a:r>
              <a:rPr lang="en-US" sz="9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Central, +2,33 Siberian, +3,09 Ural</a:t>
            </a:r>
            <a:endParaRPr lang="ru-RU" sz="800" b="1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AFACD1C-2743-4607-AA5F-EB2521B7C7BE}"/>
              </a:ext>
            </a:extLst>
          </p:cNvPr>
          <p:cNvSpPr/>
          <p:nvPr/>
        </p:nvSpPr>
        <p:spPr>
          <a:xfrm>
            <a:off x="5506635" y="2534351"/>
            <a:ext cx="903518" cy="1053580"/>
          </a:xfrm>
          <a:prstGeom prst="wedgeRectCallout">
            <a:avLst>
              <a:gd name="adj1" fmla="val -4596"/>
              <a:gd name="adj2" fmla="val -112906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+</a:t>
            </a:r>
            <a:r>
              <a:rPr lang="en-US" sz="9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2,5</a:t>
            </a:r>
            <a:r>
              <a:rPr lang="ru-RU" sz="9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Central, +1,8 Far East, +0,9 Northwest</a:t>
            </a:r>
            <a:endParaRPr lang="ru-RU" sz="800" b="1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ADC703D8-62E9-4749-8251-0C68EF6EF9D7}"/>
              </a:ext>
            </a:extLst>
          </p:cNvPr>
          <p:cNvSpPr/>
          <p:nvPr/>
        </p:nvSpPr>
        <p:spPr>
          <a:xfrm>
            <a:off x="8041084" y="3429000"/>
            <a:ext cx="674658" cy="1505176"/>
          </a:xfrm>
          <a:prstGeom prst="wedgeRectCallout">
            <a:avLst>
              <a:gd name="adj1" fmla="val -9201"/>
              <a:gd name="adj2" fmla="val 10277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E0 Volumes – 7 MLN KG, E1 Volumes – 5,6 MLN KG</a:t>
            </a:r>
            <a:endParaRPr lang="ru-RU" sz="800" b="1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2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Zoom-in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.Tariffs Increase 2022 E1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5290FC60-CC94-4007-9DD0-3EE8284E78CF}"/>
              </a:ext>
            </a:extLst>
          </p:cNvPr>
          <p:cNvSpPr txBox="1">
            <a:spLocks/>
          </p:cNvSpPr>
          <p:nvPr/>
        </p:nvSpPr>
        <p:spPr>
          <a:xfrm>
            <a:off x="104125" y="824957"/>
            <a:ext cx="5991875" cy="2975518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-phase Tariffs increase planned for 2022</a:t>
            </a:r>
          </a:p>
          <a:p>
            <a:r>
              <a:rPr lang="en-US" sz="18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</a:t>
            </a:r>
            <a:r>
              <a:rPr lang="en-US" sz="1800" baseline="300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st </a:t>
            </a:r>
            <a:r>
              <a:rPr lang="en-US" sz="18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phase – March-April  +7% from September 21-February 22</a:t>
            </a:r>
          </a:p>
          <a:p>
            <a:r>
              <a:rPr lang="en-US" sz="18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</a:t>
            </a:r>
            <a:r>
              <a:rPr lang="en-US" sz="1800" baseline="300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nd</a:t>
            </a:r>
            <a:r>
              <a:rPr lang="en-US" sz="18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phase – August-September +15% from December 21-February 22 or + 7,4% from March-August 22</a:t>
            </a:r>
            <a:endParaRPr lang="ru-RU" sz="1800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800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ru-RU" sz="1800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Tarifs</a:t>
            </a:r>
            <a:r>
              <a:rPr lang="en-US" sz="1800" dirty="0">
                <a:solidFill>
                  <a:srgbClr val="0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structure for Phase 1</a:t>
            </a:r>
            <a:endParaRPr lang="ru-RU" sz="1800" dirty="0">
              <a:solidFill>
                <a:srgbClr val="00000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dirty="0"/>
          </a:p>
          <a:p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F8B40DF-D35F-436A-BFE9-4FB34BFFE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92393"/>
              </p:ext>
            </p:extLst>
          </p:nvPr>
        </p:nvGraphicFramePr>
        <p:xfrm>
          <a:off x="104125" y="3922315"/>
          <a:ext cx="11983750" cy="26250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1095">
                  <a:extLst>
                    <a:ext uri="{9D8B030D-6E8A-4147-A177-3AD203B41FA5}">
                      <a16:colId xmlns:a16="http://schemas.microsoft.com/office/drawing/2014/main" val="1405807620"/>
                    </a:ext>
                  </a:extLst>
                </a:gridCol>
                <a:gridCol w="2109382">
                  <a:extLst>
                    <a:ext uri="{9D8B030D-6E8A-4147-A177-3AD203B41FA5}">
                      <a16:colId xmlns:a16="http://schemas.microsoft.com/office/drawing/2014/main" val="696167363"/>
                    </a:ext>
                  </a:extLst>
                </a:gridCol>
                <a:gridCol w="2039525">
                  <a:extLst>
                    <a:ext uri="{9D8B030D-6E8A-4147-A177-3AD203B41FA5}">
                      <a16:colId xmlns:a16="http://schemas.microsoft.com/office/drawing/2014/main" val="202008978"/>
                    </a:ext>
                  </a:extLst>
                </a:gridCol>
                <a:gridCol w="2273748">
                  <a:extLst>
                    <a:ext uri="{9D8B030D-6E8A-4147-A177-3AD203B41FA5}">
                      <a16:colId xmlns:a16="http://schemas.microsoft.com/office/drawing/2014/main" val="2030334926"/>
                    </a:ext>
                  </a:extLst>
                </a:gridCol>
              </a:tblGrid>
              <a:tr h="51686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Статья расходов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Доля в тарифе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Коэффициент роста расходов март 2022/ сентябрь 2021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Доля с учетом удорожания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4282018"/>
                  </a:ext>
                </a:extLst>
              </a:tr>
              <a:tr h="102785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Лизинг и амортизация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20,90%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20,90%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5613336"/>
                  </a:ext>
                </a:extLst>
              </a:tr>
              <a:tr h="767098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Топливо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 dirty="0">
                          <a:solidFill>
                            <a:srgbClr val="C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31,30%</a:t>
                      </a:r>
                      <a:endParaRPr lang="ru-RU" sz="1100" b="1" dirty="0">
                        <a:solidFill>
                          <a:srgbClr val="C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1,1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34,43%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94699268"/>
                  </a:ext>
                </a:extLst>
              </a:tr>
              <a:tr h="102785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Тех. обслуживание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12,20%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12,20%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36975093"/>
                  </a:ext>
                </a:extLst>
              </a:tr>
              <a:tr h="102785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Затраты на персонал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 dirty="0">
                          <a:solidFill>
                            <a:srgbClr val="C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25,80%</a:t>
                      </a:r>
                      <a:endParaRPr lang="ru-RU" sz="1100" b="1" dirty="0">
                        <a:solidFill>
                          <a:srgbClr val="C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1,13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29,15%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17981959"/>
                  </a:ext>
                </a:extLst>
              </a:tr>
              <a:tr h="102785">
                <a:tc>
                  <a:txBody>
                    <a:bodyPr/>
                    <a:lstStyle/>
                    <a:p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Страхование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1,10%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1,09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1,20%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80740587"/>
                  </a:ext>
                </a:extLst>
              </a:tr>
              <a:tr h="102785">
                <a:tc>
                  <a:txBody>
                    <a:bodyPr/>
                    <a:lstStyle/>
                    <a:p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Дорожные сборы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1,00%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1,00%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7141722"/>
                  </a:ext>
                </a:extLst>
              </a:tr>
              <a:tr h="102785">
                <a:tc>
                  <a:txBody>
                    <a:bodyPr/>
                    <a:lstStyle/>
                    <a:p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Налоги и  сборы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4,20%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1,09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4,58%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5482905"/>
                  </a:ext>
                </a:extLst>
              </a:tr>
              <a:tr h="102785">
                <a:tc>
                  <a:txBody>
                    <a:bodyPr/>
                    <a:lstStyle/>
                    <a:p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Административные расходы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3,50%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1,12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3,92%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9138410"/>
                  </a:ext>
                </a:extLst>
              </a:tr>
              <a:tr h="102785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Итого: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100,00%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 </a:t>
                      </a:r>
                      <a:endParaRPr lang="ru-RU" sz="1100" b="1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Biome Light" panose="020B0303030204020804" pitchFamily="34" charset="0"/>
                          <a:cs typeface="Biome Light" panose="020B0303030204020804" pitchFamily="34" charset="0"/>
                        </a:rPr>
                        <a:t>107,38%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Biome Light" panose="020B0303030204020804" pitchFamily="34" charset="0"/>
                        <a:ea typeface="Calibri" panose="020F0502020204030204" pitchFamily="34" charset="0"/>
                        <a:cs typeface="Biome Light" panose="020B03030302040208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090508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Диаграмма 5">
                <a:extLst>
                  <a:ext uri="{FF2B5EF4-FFF2-40B4-BE49-F238E27FC236}">
                    <a16:creationId xmlns:a16="http://schemas.microsoft.com/office/drawing/2014/main" id="{48DA745D-7DF0-4BB8-A8FB-1676D56F9BE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65929316"/>
                  </p:ext>
                </p:extLst>
              </p:nvPr>
            </p:nvGraphicFramePr>
            <p:xfrm>
              <a:off x="6202193" y="824957"/>
              <a:ext cx="5885681" cy="29755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Диаграмма 5">
                <a:extLst>
                  <a:ext uri="{FF2B5EF4-FFF2-40B4-BE49-F238E27FC236}">
                    <a16:creationId xmlns:a16="http://schemas.microsoft.com/office/drawing/2014/main" id="{48DA745D-7DF0-4BB8-A8FB-1676D56F9B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2193" y="824957"/>
                <a:ext cx="5885681" cy="29755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84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Zoom-in 2. Savings 2022E1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71B28D5A-E960-4199-8594-8A3F98818566}"/>
              </a:ext>
            </a:extLst>
          </p:cNvPr>
          <p:cNvSpPr txBox="1">
            <a:spLocks/>
          </p:cNvSpPr>
          <p:nvPr/>
        </p:nvSpPr>
        <p:spPr>
          <a:xfrm>
            <a:off x="104125" y="3857625"/>
            <a:ext cx="11983750" cy="2888286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Произведен анализ действующих логистических схем по сетям– АШАН, ТАНДЕР, ЭЛЕМЕНТ, Х5 (Регионы), ДИКСИ, АТАК</a:t>
            </a:r>
          </a:p>
          <a:p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На основании разработанных стратегий и проработки статистики простоев за 2021 год, прогнозируемый  </a:t>
            </a:r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сейвинг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на 2022 составит: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АШАН – </a:t>
            </a:r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0,</a:t>
            </a:r>
            <a:r>
              <a:rPr lang="en-US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42</a:t>
            </a:r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млн </a:t>
            </a:r>
            <a:r>
              <a:rPr lang="ru-RU" sz="1200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</a:p>
          <a:p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ТАНДЕР – </a:t>
            </a:r>
            <a:r>
              <a:rPr lang="en-US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</a:t>
            </a:r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84</a:t>
            </a:r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млн </a:t>
            </a:r>
            <a:r>
              <a:rPr lang="ru-RU" sz="1200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</a:p>
          <a:p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Х5 – </a:t>
            </a:r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1,</a:t>
            </a:r>
            <a:r>
              <a:rPr lang="en-US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03</a:t>
            </a:r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млн </a:t>
            </a:r>
            <a:r>
              <a:rPr lang="ru-RU" sz="1200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</a:p>
          <a:p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ЭЛЕМЕНТ – </a:t>
            </a:r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0,</a:t>
            </a:r>
            <a:r>
              <a:rPr lang="en-US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68</a:t>
            </a:r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млн </a:t>
            </a:r>
            <a:r>
              <a:rPr lang="ru-RU" sz="1200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endParaRPr lang="ru-RU" sz="1200" dirty="0">
              <a:solidFill>
                <a:srgbClr val="00B05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АТАК – </a:t>
            </a:r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0,33 млн </a:t>
            </a:r>
            <a:r>
              <a:rPr lang="ru-RU" sz="1200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endParaRPr lang="ru-RU" sz="1200" dirty="0">
              <a:solidFill>
                <a:srgbClr val="00B05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ДИКСИ – </a:t>
            </a:r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0,91 млн </a:t>
            </a:r>
            <a:r>
              <a:rPr lang="ru-RU" sz="1200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endParaRPr lang="ru-RU" sz="1200" dirty="0">
              <a:solidFill>
                <a:srgbClr val="00B05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ЛЕНТА – </a:t>
            </a:r>
            <a:r>
              <a:rPr lang="ru-RU" sz="12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1,39 млн </a:t>
            </a:r>
            <a:r>
              <a:rPr lang="ru-RU" sz="1200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руб</a:t>
            </a:r>
            <a:endParaRPr lang="ru-RU" sz="1200" dirty="0">
              <a:solidFill>
                <a:srgbClr val="00B05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4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Экономия достигается за счет перехода на </a:t>
            </a:r>
            <a:r>
              <a:rPr lang="ru-RU" sz="1400" dirty="0" err="1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ТрК</a:t>
            </a:r>
            <a:r>
              <a:rPr lang="ru-RU" sz="14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с более экономичными тарифами, более оптимальной тарификацией простоев (с 25 часа) и переключением точки консолидации с г. Москва на г. Нижний Новгород при самовывозе со склада г. Бор</a:t>
            </a:r>
            <a:endParaRPr lang="ru-RU" sz="1400" dirty="0">
              <a:solidFill>
                <a:schemeClr val="accent1">
                  <a:lumMod val="75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2. Продолжение разработки стратегий по оставшимся сетям</a:t>
            </a:r>
          </a:p>
          <a:p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3. Поиск и проработка новых ТК по прямым и Кросс-Док поставкам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.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Оптимизация логистики по направлениям Крым, Калининград</a:t>
            </a:r>
          </a:p>
          <a:p>
            <a:r>
              <a:rPr lang="ru-RU" sz="1000" dirty="0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Источник: 1.Консолидированная ведомость по тарифам перевозчиков КД</a:t>
            </a:r>
          </a:p>
          <a:p>
            <a:r>
              <a:rPr lang="ru-RU" sz="1050" dirty="0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                       2.  Статистика простоев 2021</a:t>
            </a:r>
            <a:endParaRPr lang="en-US" sz="1050" dirty="0">
              <a:solidFill>
                <a:srgbClr val="0070C0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en-US" dirty="0"/>
          </a:p>
          <a:p>
            <a:pPr marL="342900" indent="-342900">
              <a:buAutoNum type="arabicPeriod"/>
            </a:pPr>
            <a:endParaRPr lang="ru-RU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98018C5A-B03C-4C1C-879F-57B3C3A98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949597"/>
              </p:ext>
            </p:extLst>
          </p:nvPr>
        </p:nvGraphicFramePr>
        <p:xfrm>
          <a:off x="200024" y="824956"/>
          <a:ext cx="5895975" cy="2930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10" name="Диаграмма 9">
                <a:extLst>
                  <a:ext uri="{FF2B5EF4-FFF2-40B4-BE49-F238E27FC236}">
                    <a16:creationId xmlns:a16="http://schemas.microsoft.com/office/drawing/2014/main" id="{CDE55F2E-D460-4F06-A278-6F8A4B4E615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76861450"/>
                  </p:ext>
                </p:extLst>
              </p:nvPr>
            </p:nvGraphicFramePr>
            <p:xfrm>
              <a:off x="6191897" y="824956"/>
              <a:ext cx="5895975" cy="29307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0" name="Диаграмма 9">
                <a:extLst>
                  <a:ext uri="{FF2B5EF4-FFF2-40B4-BE49-F238E27FC236}">
                    <a16:creationId xmlns:a16="http://schemas.microsoft.com/office/drawing/2014/main" id="{CDE55F2E-D460-4F06-A278-6F8A4B4E61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1897" y="824956"/>
                <a:ext cx="5895975" cy="29307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77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701422"/>
      </p:ext>
    </p:extLst>
  </p:cSld>
  <p:clrMapOvr>
    <a:masterClrMapping/>
  </p:clrMapOvr>
</p:sld>
</file>

<file path=ppt/theme/theme1.xml><?xml version="1.0" encoding="utf-8"?>
<a:theme xmlns:a="http://schemas.openxmlformats.org/drawingml/2006/main" name="16_9_GB_Foods_Template-PNG">
  <a:themeElements>
    <a:clrScheme name="Custom 6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FF683C"/>
      </a:accent1>
      <a:accent2>
        <a:srgbClr val="BABABA"/>
      </a:accent2>
      <a:accent3>
        <a:srgbClr val="FF683C"/>
      </a:accent3>
      <a:accent4>
        <a:srgbClr val="BABABA"/>
      </a:accent4>
      <a:accent5>
        <a:srgbClr val="FF683C"/>
      </a:accent5>
      <a:accent6>
        <a:srgbClr val="BABABA"/>
      </a:accent6>
      <a:hlink>
        <a:srgbClr val="FF683C"/>
      </a:hlink>
      <a:folHlink>
        <a:srgbClr val="BABAB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BST Corporate Document" ma:contentTypeID="0x010100E806CBBB69854097A8C19C7D143576B300D95C4695A8FB4B44911D96D243856E800058AABBF9EC3CBF44BE0AA152AC45FB57" ma:contentTypeVersion="1" ma:contentTypeDescription="" ma:contentTypeScope="" ma:versionID="983615e21fd08503ab3e0707b8a5a920">
  <xsd:schema xmlns:xsd="http://www.w3.org/2001/XMLSchema" xmlns:p="http://schemas.microsoft.com/office/2006/metadata/properties" xmlns:ns2="d089bc85-e410-4047-b5f6-43e049a84e01" targetNamespace="http://schemas.microsoft.com/office/2006/metadata/properties" ma:root="true" ma:fieldsID="36e1ff59ab90b4019d52962778438071" ns2:_="">
    <xsd:import namespace="d089bc85-e410-4047-b5f6-43e049a84e01"/>
    <xsd:element name="properties">
      <xsd:complexType>
        <xsd:sequence>
          <xsd:element name="documentManagement">
            <xsd:complexType>
              <xsd:all>
                <xsd:element ref="ns2:CorpDocument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089bc85-e410-4047-b5f6-43e049a84e01" elementFormDefault="qualified">
    <xsd:import namespace="http://schemas.microsoft.com/office/2006/documentManagement/types"/>
    <xsd:element name="CorpDocumentDescription" ma:index="8" nillable="true" ma:displayName="Brief Description" ma:internalName="CorpDocument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rpDocumentDescription xmlns="d089bc85-e410-4047-b5f6-43e049a84e01" xsi:nil="true"/>
  </documentManagement>
</p:properties>
</file>

<file path=customXml/itemProps1.xml><?xml version="1.0" encoding="utf-8"?>
<ds:datastoreItem xmlns:ds="http://schemas.openxmlformats.org/officeDocument/2006/customXml" ds:itemID="{F0345E6E-5823-4B12-9CF4-27326A958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9bc85-e410-4047-b5f6-43e049a84e0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430074A-4C3F-417C-93B7-2015C73807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80FA27-15FB-4F65-B6C0-ED3262BBCB4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089bc85-e410-4047-b5f6-43e049a84e01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16_9_GB_Foods_Template-PNG</Template>
  <TotalTime>40091</TotalTime>
  <Words>414</Words>
  <Application>Microsoft Office PowerPoint</Application>
  <PresentationFormat>Широкоэкранный</PresentationFormat>
  <Paragraphs>84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Biome Light</vt:lpstr>
      <vt:lpstr>Calibri</vt:lpstr>
      <vt:lpstr>16_9_GB_Foods_Template-PNG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Template: 16_9_GBfoods</dc:title>
  <dc:creator>Garcia, Servando</dc:creator>
  <cp:lastModifiedBy>Kochin, Dmitry</cp:lastModifiedBy>
  <cp:revision>1764</cp:revision>
  <cp:lastPrinted>2018-01-30T06:10:53Z</cp:lastPrinted>
  <dcterms:created xsi:type="dcterms:W3CDTF">2015-05-26T12:54:57Z</dcterms:created>
  <dcterms:modified xsi:type="dcterms:W3CDTF">2022-03-27T22:11:50Z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0x010100E806CBBB69854097A8C19C7D143576B300D95C4695A8FB4B44911D96D243856E800058AABBF9EC3CBF44BE0AA152AC45FB57</vt:lpwstr>
  </property>
</Properties>
</file>