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7"/>
  </p:notesMasterIdLst>
  <p:handoutMasterIdLst>
    <p:handoutMasterId r:id="rId8"/>
  </p:handoutMasterIdLst>
  <p:sldIdLst>
    <p:sldId id="366" r:id="rId6"/>
  </p:sldIdLst>
  <p:sldSz cx="10693400" cy="7561263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5">
          <p15:clr>
            <a:srgbClr val="A4A3A4"/>
          </p15:clr>
        </p15:guide>
        <p15:guide id="2" orient="horz" pos="3742">
          <p15:clr>
            <a:srgbClr val="A4A3A4"/>
          </p15:clr>
        </p15:guide>
        <p15:guide id="3" orient="horz" pos="1111">
          <p15:clr>
            <a:srgbClr val="A4A3A4"/>
          </p15:clr>
        </p15:guide>
        <p15:guide id="4" orient="horz" pos="2517">
          <p15:clr>
            <a:srgbClr val="A4A3A4"/>
          </p15:clr>
        </p15:guide>
        <p15:guide id="5" orient="horz" pos="567">
          <p15:clr>
            <a:srgbClr val="A4A3A4"/>
          </p15:clr>
        </p15:guide>
        <p15:guide id="6" orient="horz" pos="4513">
          <p15:clr>
            <a:srgbClr val="A4A3A4"/>
          </p15:clr>
        </p15:guide>
        <p15:guide id="7" orient="horz" pos="3878">
          <p15:clr>
            <a:srgbClr val="A4A3A4"/>
          </p15:clr>
        </p15:guide>
        <p15:guide id="8" pos="4457">
          <p15:clr>
            <a:srgbClr val="A4A3A4"/>
          </p15:clr>
        </p15:guide>
        <p15:guide id="9" pos="465">
          <p15:clr>
            <a:srgbClr val="A4A3A4"/>
          </p15:clr>
        </p15:guide>
        <p15:guide id="10" pos="6158">
          <p15:clr>
            <a:srgbClr val="A4A3A4"/>
          </p15:clr>
        </p15:guide>
        <p15:guide id="11" pos="692">
          <p15:clr>
            <a:srgbClr val="A4A3A4"/>
          </p15:clr>
        </p15:guide>
        <p15:guide id="12" pos="3595">
          <p15:clr>
            <a:srgbClr val="A4A3A4"/>
          </p15:clr>
        </p15:guide>
        <p15:guide id="13" pos="3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D5CF5"/>
    <a:srgbClr val="ABDB77"/>
    <a:srgbClr val="003399"/>
    <a:srgbClr val="A0B9FE"/>
    <a:srgbClr val="FFD757"/>
    <a:srgbClr val="7C91F8"/>
    <a:srgbClr val="BEE395"/>
    <a:srgbClr val="0707F3"/>
    <a:srgbClr val="3366F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95814" autoAdjust="0"/>
  </p:normalViewPr>
  <p:slideViewPr>
    <p:cSldViewPr showGuides="1">
      <p:cViewPr varScale="1">
        <p:scale>
          <a:sx n="100" d="100"/>
          <a:sy n="100" d="100"/>
        </p:scale>
        <p:origin x="1824" y="90"/>
      </p:cViewPr>
      <p:guideLst>
        <p:guide orient="horz" pos="2835"/>
        <p:guide orient="horz" pos="3742"/>
        <p:guide orient="horz" pos="1111"/>
        <p:guide orient="horz" pos="2517"/>
        <p:guide orient="horz" pos="567"/>
        <p:guide orient="horz" pos="4513"/>
        <p:guide orient="horz" pos="3878"/>
        <p:guide pos="4457"/>
        <p:guide pos="465"/>
        <p:guide pos="6158"/>
        <p:guide pos="692"/>
        <p:guide pos="3595"/>
        <p:guide pos="3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-4008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E3941E0-6D98-4278-86FC-CBA2912483E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901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2D805D6-0AB0-4E34-8721-8E3414A79D28}" type="datetimeFigureOut">
              <a:rPr lang="fr-FR"/>
              <a:pPr>
                <a:defRPr/>
              </a:pPr>
              <a:t>25/09/2020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66763" y="744538"/>
            <a:ext cx="52641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7F85CB7-608A-40C6-933B-5752EE380A0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602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40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0D5399-BFED-4375-B828-B27C566BEE20}" type="slidenum">
              <a:rPr lang="fr-FR" sz="1200" smtClean="0"/>
              <a:pPr eaLnBrk="1" hangingPunct="1"/>
              <a:t>1</a:t>
            </a:fld>
            <a:endParaRPr lang="fr-FR" sz="1200" smtClean="0"/>
          </a:p>
        </p:txBody>
      </p:sp>
    </p:spTree>
    <p:extLst>
      <p:ext uri="{BB962C8B-B14F-4D97-AF65-F5344CB8AC3E}">
        <p14:creationId xmlns:p14="http://schemas.microsoft.com/office/powerpoint/2010/main" val="3432226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90025" cy="16208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03375" y="4284663"/>
            <a:ext cx="7486650" cy="19319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522831"/>
      </p:ext>
    </p:extLst>
  </p:cSld>
  <p:clrMapOvr>
    <a:masterClrMapping/>
  </p:clrMapOvr>
  <p:transition spd="slow"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4988" y="1763713"/>
            <a:ext cx="9623425" cy="49911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255143"/>
      </p:ext>
    </p:extLst>
  </p:cSld>
  <p:clrMapOvr>
    <a:masterClrMapping/>
  </p:clrMapOvr>
  <p:transition spd="slow"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753350" y="127000"/>
            <a:ext cx="2405063" cy="662781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4988" y="127000"/>
            <a:ext cx="7065962" cy="66278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680435"/>
      </p:ext>
    </p:extLst>
  </p:cSld>
  <p:clrMapOvr>
    <a:masterClrMapping/>
  </p:clrMapOvr>
  <p:transition spd="slow"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4988" y="1763713"/>
            <a:ext cx="9623425" cy="4991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432062"/>
      </p:ext>
    </p:extLst>
  </p:cSld>
  <p:clrMapOvr>
    <a:masterClrMapping/>
  </p:clrMapOvr>
  <p:transition spd="slow"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45052265"/>
      </p:ext>
    </p:extLst>
  </p:cSld>
  <p:clrMapOvr>
    <a:masterClrMapping/>
  </p:clrMapOvr>
  <p:transition spd="slow"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34988" y="1763713"/>
            <a:ext cx="4735512" cy="4991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22900" y="1763713"/>
            <a:ext cx="4735513" cy="4991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714533"/>
      </p:ext>
    </p:extLst>
  </p:cSld>
  <p:clrMapOvr>
    <a:masterClrMapping/>
  </p:clrMapOvr>
  <p:transition spd="slow"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933265"/>
      </p:ext>
    </p:extLst>
  </p:cSld>
  <p:clrMapOvr>
    <a:masterClrMapping/>
  </p:clrMapOvr>
  <p:transition spd="slow"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976309"/>
      </p:ext>
    </p:extLst>
  </p:cSld>
  <p:clrMapOvr>
    <a:masterClrMapping/>
  </p:clrMapOvr>
  <p:transition spd="slow"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5065307"/>
      </p:ext>
    </p:extLst>
  </p:cSld>
  <p:clrMapOvr>
    <a:masterClrMapping/>
  </p:clrMapOvr>
  <p:transition spd="slow"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853839388"/>
      </p:ext>
    </p:extLst>
  </p:cSld>
  <p:clrMapOvr>
    <a:masterClrMapping/>
  </p:clrMapOvr>
  <p:transition spd="slow"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04254479"/>
      </p:ext>
    </p:extLst>
  </p:cSld>
  <p:clrMapOvr>
    <a:masterClrMapping/>
  </p:clrMapOvr>
  <p:transition spd="slow"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" y="0"/>
            <a:ext cx="10693162" cy="7561431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60513" y="127000"/>
            <a:ext cx="5802312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562" tIns="49782" rIns="99562" bIns="49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Titre Trebuchet size 34</a:t>
            </a:r>
          </a:p>
        </p:txBody>
      </p:sp>
      <p:sp>
        <p:nvSpPr>
          <p:cNvPr id="1028" name="Rectangle 14"/>
          <p:cNvSpPr>
            <a:spLocks noChangeArrowheads="1"/>
          </p:cNvSpPr>
          <p:nvPr/>
        </p:nvSpPr>
        <p:spPr bwMode="auto">
          <a:xfrm>
            <a:off x="9018588" y="7237413"/>
            <a:ext cx="1368425" cy="323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ZoneTexte 2"/>
          <p:cNvSpPr txBox="1">
            <a:spLocks noChangeArrowheads="1"/>
          </p:cNvSpPr>
          <p:nvPr userDrawn="1"/>
        </p:nvSpPr>
        <p:spPr bwMode="auto">
          <a:xfrm rot="-5400000">
            <a:off x="-705644" y="6579395"/>
            <a:ext cx="1616075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sz="500" smtClean="0">
                <a:solidFill>
                  <a:srgbClr val="A6A6A6"/>
                </a:solidFill>
                <a:latin typeface="Trebuchet MS" pitchFamily="34" charset="0"/>
              </a:rPr>
              <a:t>© Raygroup SASU Communication   2014/03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Bar/>
  </p:transition>
  <p:txStyles>
    <p:titleStyle>
      <a:lvl1pPr algn="l" defTabSz="995363" rtl="0" eaLnBrk="0" fontAlgn="base" hangingPunct="0">
        <a:spcBef>
          <a:spcPct val="0"/>
        </a:spcBef>
        <a:spcAft>
          <a:spcPct val="0"/>
        </a:spcAft>
        <a:defRPr sz="3300">
          <a:solidFill>
            <a:srgbClr val="0063BE"/>
          </a:solidFill>
          <a:latin typeface="Trebuchet MS" pitchFamily="34" charset="0"/>
          <a:ea typeface="+mj-ea"/>
          <a:cs typeface="+mj-cs"/>
        </a:defRPr>
      </a:lvl1pPr>
      <a:lvl2pPr algn="l" defTabSz="995363" rtl="0" eaLnBrk="0" fontAlgn="base" hangingPunct="0">
        <a:spcBef>
          <a:spcPct val="0"/>
        </a:spcBef>
        <a:spcAft>
          <a:spcPct val="0"/>
        </a:spcAft>
        <a:defRPr sz="3300">
          <a:solidFill>
            <a:srgbClr val="0063BE"/>
          </a:solidFill>
          <a:latin typeface="Trebuchet MS" pitchFamily="34" charset="0"/>
        </a:defRPr>
      </a:lvl2pPr>
      <a:lvl3pPr algn="l" defTabSz="995363" rtl="0" eaLnBrk="0" fontAlgn="base" hangingPunct="0">
        <a:spcBef>
          <a:spcPct val="0"/>
        </a:spcBef>
        <a:spcAft>
          <a:spcPct val="0"/>
        </a:spcAft>
        <a:defRPr sz="3300">
          <a:solidFill>
            <a:srgbClr val="0063BE"/>
          </a:solidFill>
          <a:latin typeface="Trebuchet MS" pitchFamily="34" charset="0"/>
        </a:defRPr>
      </a:lvl3pPr>
      <a:lvl4pPr algn="l" defTabSz="995363" rtl="0" eaLnBrk="0" fontAlgn="base" hangingPunct="0">
        <a:spcBef>
          <a:spcPct val="0"/>
        </a:spcBef>
        <a:spcAft>
          <a:spcPct val="0"/>
        </a:spcAft>
        <a:defRPr sz="3300">
          <a:solidFill>
            <a:srgbClr val="0063BE"/>
          </a:solidFill>
          <a:latin typeface="Trebuchet MS" pitchFamily="34" charset="0"/>
        </a:defRPr>
      </a:lvl4pPr>
      <a:lvl5pPr algn="l" defTabSz="995363" rtl="0" eaLnBrk="0" fontAlgn="base" hangingPunct="0">
        <a:spcBef>
          <a:spcPct val="0"/>
        </a:spcBef>
        <a:spcAft>
          <a:spcPct val="0"/>
        </a:spcAft>
        <a:defRPr sz="3300">
          <a:solidFill>
            <a:srgbClr val="0063BE"/>
          </a:solidFill>
          <a:latin typeface="Trebuchet MS" pitchFamily="34" charset="0"/>
        </a:defRPr>
      </a:lvl5pPr>
      <a:lvl6pPr marL="457200" algn="l" defTabSz="995363" rtl="0" fontAlgn="base">
        <a:spcBef>
          <a:spcPct val="0"/>
        </a:spcBef>
        <a:spcAft>
          <a:spcPct val="0"/>
        </a:spcAft>
        <a:defRPr sz="3300">
          <a:solidFill>
            <a:srgbClr val="0063BE"/>
          </a:solidFill>
          <a:latin typeface="AvantGarde Md BT" pitchFamily="34" charset="0"/>
        </a:defRPr>
      </a:lvl6pPr>
      <a:lvl7pPr marL="914400" algn="l" defTabSz="995363" rtl="0" fontAlgn="base">
        <a:spcBef>
          <a:spcPct val="0"/>
        </a:spcBef>
        <a:spcAft>
          <a:spcPct val="0"/>
        </a:spcAft>
        <a:defRPr sz="3300">
          <a:solidFill>
            <a:srgbClr val="0063BE"/>
          </a:solidFill>
          <a:latin typeface="AvantGarde Md BT" pitchFamily="34" charset="0"/>
        </a:defRPr>
      </a:lvl7pPr>
      <a:lvl8pPr marL="1371600" algn="l" defTabSz="995363" rtl="0" fontAlgn="base">
        <a:spcBef>
          <a:spcPct val="0"/>
        </a:spcBef>
        <a:spcAft>
          <a:spcPct val="0"/>
        </a:spcAft>
        <a:defRPr sz="3300">
          <a:solidFill>
            <a:srgbClr val="0063BE"/>
          </a:solidFill>
          <a:latin typeface="AvantGarde Md BT" pitchFamily="34" charset="0"/>
        </a:defRPr>
      </a:lvl8pPr>
      <a:lvl9pPr marL="1828800" algn="l" defTabSz="995363" rtl="0" fontAlgn="base">
        <a:spcBef>
          <a:spcPct val="0"/>
        </a:spcBef>
        <a:spcAft>
          <a:spcPct val="0"/>
        </a:spcAft>
        <a:defRPr sz="3300">
          <a:solidFill>
            <a:srgbClr val="0063BE"/>
          </a:solidFill>
          <a:latin typeface="AvantGarde Md BT" pitchFamily="34" charset="0"/>
        </a:defRPr>
      </a:lvl9pPr>
    </p:titleStyle>
    <p:bodyStyle>
      <a:lvl1pPr marL="373063" indent="-373063" algn="l" defTabSz="995363" rtl="0" eaLnBrk="0" fontAlgn="base" hangingPunct="0">
        <a:spcBef>
          <a:spcPct val="6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11150" algn="l" defTabSz="995363" rtl="0" eaLnBrk="0" fontAlgn="base" hangingPunct="0">
        <a:lnSpc>
          <a:spcPct val="40000"/>
        </a:lnSpc>
        <a:spcBef>
          <a:spcPct val="50000"/>
        </a:spcBef>
        <a:spcAft>
          <a:spcPct val="0"/>
        </a:spcAft>
        <a:defRPr>
          <a:solidFill>
            <a:schemeClr val="tx1"/>
          </a:solidFill>
          <a:latin typeface="+mn-lt"/>
        </a:defRPr>
      </a:lvl2pPr>
      <a:lvl3pPr marL="1244600" indent="-249238" algn="l" defTabSz="995363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743075" indent="-249238" algn="l" defTabSz="995363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Arial" charset="0"/>
        </a:defRPr>
      </a:lvl4pPr>
      <a:lvl5pPr marL="2239963" indent="-249238" algn="l" defTabSz="995363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Arial" charset="0"/>
        </a:defRPr>
      </a:lvl5pPr>
      <a:lvl6pPr marL="2697163" indent="-249238" algn="l" defTabSz="995363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Arial" charset="0"/>
        </a:defRPr>
      </a:lvl6pPr>
      <a:lvl7pPr marL="3154363" indent="-249238" algn="l" defTabSz="995363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Arial" charset="0"/>
        </a:defRPr>
      </a:lvl7pPr>
      <a:lvl8pPr marL="3611563" indent="-249238" algn="l" defTabSz="995363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Arial" charset="0"/>
        </a:defRPr>
      </a:lvl8pPr>
      <a:lvl9pPr marL="4068763" indent="-249238" algn="l" defTabSz="995363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Arial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image" Target="../media/image7.jpeg"/><Relationship Id="rId18" Type="http://schemas.openxmlformats.org/officeDocument/2006/relationships/image" Target="../media/image12.png"/><Relationship Id="rId3" Type="http://schemas.openxmlformats.org/officeDocument/2006/relationships/hyperlink" Target="mailto:Ekaterina.Seroglazova@araymond.com" TargetMode="External"/><Relationship Id="rId21" Type="http://schemas.openxmlformats.org/officeDocument/2006/relationships/hyperlink" Target="mailto:Evgeniy.Neveshkin@araymond.com" TargetMode="External"/><Relationship Id="rId7" Type="http://schemas.openxmlformats.org/officeDocument/2006/relationships/hyperlink" Target="mailto:Pavel.Makarov@araymond.com" TargetMode="External"/><Relationship Id="rId12" Type="http://schemas.openxmlformats.org/officeDocument/2006/relationships/image" Target="../media/image6.jpeg"/><Relationship Id="rId17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jpeg"/><Relationship Id="rId20" Type="http://schemas.openxmlformats.org/officeDocument/2006/relationships/hyperlink" Target="mailto:Kirill.Pulin@araymond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Dmitry.Kochin@araymond.com" TargetMode="External"/><Relationship Id="rId11" Type="http://schemas.openxmlformats.org/officeDocument/2006/relationships/image" Target="../media/image5.jpeg"/><Relationship Id="rId24" Type="http://schemas.openxmlformats.org/officeDocument/2006/relationships/hyperlink" Target="mailto:RUUWOP02@araymond.com" TargetMode="External"/><Relationship Id="rId5" Type="http://schemas.openxmlformats.org/officeDocument/2006/relationships/hyperlink" Target="http://www.araymond.com/" TargetMode="External"/><Relationship Id="rId15" Type="http://schemas.openxmlformats.org/officeDocument/2006/relationships/image" Target="../media/image9.jpeg"/><Relationship Id="rId23" Type="http://schemas.openxmlformats.org/officeDocument/2006/relationships/hyperlink" Target="mailto:RUUWOP01@araymond.com" TargetMode="External"/><Relationship Id="rId10" Type="http://schemas.openxmlformats.org/officeDocument/2006/relationships/image" Target="../media/image4.jpeg"/><Relationship Id="rId19" Type="http://schemas.microsoft.com/office/2007/relationships/hdphoto" Target="../media/hdphoto1.wdp"/><Relationship Id="rId4" Type="http://schemas.openxmlformats.org/officeDocument/2006/relationships/hyperlink" Target="mailto:Elena.Bezborodova@araymond.com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8.jpeg"/><Relationship Id="rId22" Type="http://schemas.openxmlformats.org/officeDocument/2006/relationships/hyperlink" Target="mailto:Sergey.Shevchenko@araymond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8"/>
          <p:cNvSpPr/>
          <p:nvPr/>
        </p:nvSpPr>
        <p:spPr>
          <a:xfrm>
            <a:off x="1992746" y="2394721"/>
            <a:ext cx="1852320" cy="2916763"/>
          </a:xfrm>
          <a:prstGeom prst="roundRect">
            <a:avLst/>
          </a:prstGeom>
          <a:noFill/>
          <a:ln w="38100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ru-RU" sz="700" b="1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ЕКАТЕРИНА СЕРОГЛАЗОВА</a:t>
            </a:r>
          </a:p>
          <a:p>
            <a:pPr algn="ctr">
              <a:defRPr/>
            </a:pPr>
            <a:r>
              <a:rPr lang="ru-RU" sz="700" b="1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ЕЛЕНА БЕЗБОРОДОВА</a:t>
            </a:r>
          </a:p>
          <a:p>
            <a:pPr algn="ctr">
              <a:defRPr/>
            </a:pPr>
            <a:r>
              <a:rPr lang="ru-RU" sz="700" b="1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Специалист по логистике</a:t>
            </a:r>
          </a:p>
          <a:p>
            <a:pPr algn="ctr">
              <a:defRPr/>
            </a:pPr>
            <a:r>
              <a:rPr lang="ru-RU" sz="700" b="1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+7 961 635 79 07</a:t>
            </a:r>
          </a:p>
          <a:p>
            <a:pPr algn="ctr">
              <a:defRPr/>
            </a:pPr>
            <a:r>
              <a:rPr lang="en-US" sz="700" b="1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  <a:hlinkClick r:id="rId3"/>
              </a:rPr>
              <a:t>Ekaterina.Seroglazova@araymond.com</a:t>
            </a:r>
            <a:endParaRPr lang="en-US" sz="700" b="1" dirty="0" smtClean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700" b="1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  <a:hlinkClick r:id="rId4"/>
              </a:rPr>
              <a:t>Elena.Bezborodova@araymond.com</a:t>
            </a:r>
            <a:endParaRPr lang="ru-RU" sz="700" b="1" dirty="0" smtClean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ru-RU" sz="700" b="1" dirty="0" smtClean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ru-RU" sz="700" b="1" dirty="0" smtClean="0">
                <a:latin typeface="Calibri" panose="020F0502020204030204" pitchFamily="34" charset="0"/>
              </a:rPr>
              <a:t>Ключевая Деятельность:</a:t>
            </a:r>
          </a:p>
          <a:p>
            <a:pPr>
              <a:defRPr/>
            </a:pPr>
            <a:r>
              <a:rPr lang="ru-RU" sz="700" b="1" dirty="0" smtClean="0">
                <a:solidFill>
                  <a:srgbClr val="3D5CF5"/>
                </a:solidFill>
                <a:latin typeface="Calibri" panose="020F0502020204030204" pitchFamily="34" charset="0"/>
              </a:rPr>
              <a:t>Поддержка высокого уровня клиентского сервиса и выполнения плана продаж/сбыта</a:t>
            </a:r>
            <a:endParaRPr lang="ru-RU" sz="700" b="1" dirty="0">
              <a:solidFill>
                <a:srgbClr val="3D5CF5"/>
              </a:solidFill>
              <a:latin typeface="Calibri" panose="020F0502020204030204" pitchFamily="34" charset="0"/>
            </a:endParaRPr>
          </a:p>
          <a:p>
            <a:pPr algn="ctr">
              <a:defRPr/>
            </a:pPr>
            <a:endParaRPr lang="ru-RU" sz="700" b="1" dirty="0" smtClean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ru-RU" sz="7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Роль</a:t>
            </a:r>
            <a:r>
              <a:rPr lang="ru-RU" sz="7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ru-RU" sz="7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endParaRPr lang="en-US" sz="700" b="1" dirty="0" smtClean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  <a:defRPr/>
            </a:pPr>
            <a:r>
              <a:rPr lang="ru-RU" sz="700" b="1" dirty="0" smtClean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Основной операционный контакт по работе с Клиентами</a:t>
            </a:r>
            <a:endParaRPr lang="en-US" sz="700" b="1" dirty="0" smtClean="0">
              <a:solidFill>
                <a:srgbClr val="FF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  <a:defRPr/>
            </a:pPr>
            <a:r>
              <a:rPr lang="ru-RU" sz="700" b="1" dirty="0">
                <a:solidFill>
                  <a:srgbClr val="3D5CF5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Владелец Процесса </a:t>
            </a:r>
            <a:r>
              <a:rPr lang="en-US" sz="700" b="1" dirty="0" smtClean="0">
                <a:solidFill>
                  <a:srgbClr val="3D5CF5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          </a:t>
            </a:r>
            <a:r>
              <a:rPr lang="ru-RU" sz="700" b="1" dirty="0" smtClean="0">
                <a:solidFill>
                  <a:srgbClr val="3D5CF5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        </a:t>
            </a:r>
            <a:r>
              <a:rPr lang="en-US" sz="700" b="1" dirty="0" smtClean="0">
                <a:solidFill>
                  <a:srgbClr val="3D5CF5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QP-SC-02 </a:t>
            </a:r>
            <a:r>
              <a:rPr lang="ru-RU" sz="700" b="1" dirty="0" smtClean="0">
                <a:solidFill>
                  <a:srgbClr val="3D5CF5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Обработка </a:t>
            </a:r>
            <a:r>
              <a:rPr lang="ru-RU" sz="700" b="1" dirty="0">
                <a:solidFill>
                  <a:srgbClr val="3D5CF5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заказа и организация сбыта (OTC)</a:t>
            </a:r>
            <a:endParaRPr lang="en-US" sz="700" b="1" dirty="0" smtClean="0">
              <a:solidFill>
                <a:srgbClr val="3D5CF5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sz="700" b="1" dirty="0">
              <a:solidFill>
                <a:srgbClr val="FF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700" b="1" dirty="0">
                <a:latin typeface="Calibri" panose="020F0502020204030204" pitchFamily="34" charset="0"/>
              </a:rPr>
              <a:t>Back-Up </a:t>
            </a:r>
          </a:p>
          <a:p>
            <a:r>
              <a:rPr lang="ru-RU" sz="700" b="1" dirty="0">
                <a:latin typeface="Calibri" panose="020F0502020204030204" pitchFamily="34" charset="0"/>
              </a:rPr>
              <a:t>-        </a:t>
            </a:r>
            <a:r>
              <a:rPr lang="ru-RU" sz="7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Пулин Кирилл</a:t>
            </a:r>
            <a:endParaRPr lang="ru-RU" sz="700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>
              <a:defRPr/>
            </a:pPr>
            <a:endParaRPr lang="ru-RU" sz="700" b="1" dirty="0" smtClean="0">
              <a:solidFill>
                <a:srgbClr val="FF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  <a:defRPr/>
            </a:pPr>
            <a:endParaRPr lang="en-US" sz="900" dirty="0" smtClean="0">
              <a:latin typeface="AvantGarde" pitchFamily="2" charset="0"/>
            </a:endParaRPr>
          </a:p>
          <a:p>
            <a:pPr marL="171450" indent="-171450">
              <a:buFontTx/>
              <a:buChar char="-"/>
              <a:defRPr/>
            </a:pPr>
            <a:endParaRPr lang="en-US" sz="900" dirty="0" smtClean="0">
              <a:latin typeface="AvantGarde" pitchFamily="2" charset="0"/>
            </a:endParaRPr>
          </a:p>
          <a:p>
            <a:pPr marL="171450" indent="-171450">
              <a:buFontTx/>
              <a:buChar char="-"/>
              <a:defRPr/>
            </a:pPr>
            <a:endParaRPr lang="en-US" sz="900" dirty="0">
              <a:latin typeface="AvantGarde" pitchFamily="2" charset="0"/>
            </a:endParaRPr>
          </a:p>
        </p:txBody>
      </p:sp>
      <p:sp>
        <p:nvSpPr>
          <p:cNvPr id="7179" name="Text Box 18"/>
          <p:cNvSpPr txBox="1">
            <a:spLocks noChangeArrowheads="1"/>
          </p:cNvSpPr>
          <p:nvPr/>
        </p:nvSpPr>
        <p:spPr bwMode="auto">
          <a:xfrm>
            <a:off x="666750" y="6948488"/>
            <a:ext cx="1922463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95363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5363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5363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5363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5363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sz="1200">
                <a:latin typeface="Trebuchet MS" pitchFamily="34" charset="0"/>
                <a:hlinkClick r:id="rId5"/>
              </a:rPr>
              <a:t>www.araymond.com</a:t>
            </a:r>
            <a:endParaRPr lang="fr-FR">
              <a:latin typeface="Trebuchet MS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 rot="16200000">
            <a:off x="-705644" y="6579395"/>
            <a:ext cx="1616075" cy="1698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500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© Raygroup SASU Communication   2014/03</a:t>
            </a:r>
          </a:p>
        </p:txBody>
      </p:sp>
      <p:graphicFrame>
        <p:nvGraphicFramePr>
          <p:cNvPr id="13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578032"/>
              </p:ext>
            </p:extLst>
          </p:nvPr>
        </p:nvGraphicFramePr>
        <p:xfrm>
          <a:off x="1435487" y="202512"/>
          <a:ext cx="6943427" cy="914400"/>
        </p:xfrm>
        <a:graphic>
          <a:graphicData uri="http://schemas.openxmlformats.org/drawingml/2006/table">
            <a:tbl>
              <a:tblPr/>
              <a:tblGrid>
                <a:gridCol w="6943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3000" b="1" dirty="0" smtClean="0">
                          <a:solidFill>
                            <a:srgbClr val="0070C0"/>
                          </a:solidFill>
                          <a:latin typeface="AvantGarde" pitchFamily="2" charset="0"/>
                        </a:rPr>
                        <a:t>Органиграмма</a:t>
                      </a:r>
                      <a:r>
                        <a:rPr lang="ru-RU" sz="3000" b="1" baseline="0" dirty="0" smtClean="0">
                          <a:solidFill>
                            <a:srgbClr val="0070C0"/>
                          </a:solidFill>
                          <a:latin typeface="AvantGarde" pitchFamily="2" charset="0"/>
                        </a:rPr>
                        <a:t> Отдела Логистики и ВЭД ООО «А. Раймонд РУС»</a:t>
                      </a:r>
                      <a:endParaRPr lang="en-US" sz="3000" b="1" baseline="0" dirty="0" smtClean="0">
                        <a:solidFill>
                          <a:srgbClr val="0070C0"/>
                        </a:solidFill>
                        <a:latin typeface="AvantGarde" pitchFamily="2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32852" y="2484487"/>
            <a:ext cx="1405269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700" b="1" dirty="0" smtClean="0">
                <a:latin typeface="Calibri" panose="020F0502020204030204" pitchFamily="34" charset="0"/>
                <a:cs typeface="Arial" panose="020B0604020202020204" pitchFamily="34" charset="0"/>
              </a:rPr>
              <a:t>ДМИТРИЙ КОЧИН</a:t>
            </a:r>
          </a:p>
          <a:p>
            <a:pPr lvl="0" algn="ctr"/>
            <a:r>
              <a:rPr lang="ru-RU" sz="700" b="1" dirty="0" smtClean="0">
                <a:latin typeface="Calibri" panose="020F0502020204030204" pitchFamily="34" charset="0"/>
                <a:cs typeface="Arial" panose="020B0604020202020204" pitchFamily="34" charset="0"/>
              </a:rPr>
              <a:t>Заместитель генерального директора по операционным вопросам</a:t>
            </a:r>
          </a:p>
          <a:p>
            <a:pPr lvl="0" algn="ctr"/>
            <a:r>
              <a:rPr lang="ru-RU" sz="700" b="1" dirty="0" smtClean="0">
                <a:latin typeface="Calibri" panose="020F0502020204030204" pitchFamily="34" charset="0"/>
                <a:cs typeface="Arial" panose="020B0604020202020204" pitchFamily="34" charset="0"/>
              </a:rPr>
              <a:t>+7 906 357 55 02</a:t>
            </a:r>
          </a:p>
          <a:p>
            <a:pPr lvl="0" algn="ctr"/>
            <a:r>
              <a:rPr lang="en-GB" sz="700" b="1" u="sng" dirty="0" smtClean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Dmitry.Kochin@araymond.com</a:t>
            </a:r>
            <a:endParaRPr lang="ru-RU" sz="700" b="1" u="sng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/>
            <a:endParaRPr lang="ru-RU" sz="7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ru-RU" sz="7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Роль</a:t>
            </a:r>
            <a:r>
              <a:rPr lang="ru-RU" sz="7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0" algn="ctr"/>
            <a:endParaRPr lang="ru-RU" sz="700" u="sng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Tx/>
              <a:buChar char="-"/>
            </a:pPr>
            <a:r>
              <a:rPr lang="ru-RU" sz="700" b="1" dirty="0" smtClean="0">
                <a:solidFill>
                  <a:srgbClr val="3D5CF5"/>
                </a:solidFill>
                <a:latin typeface="Calibri" panose="020F0502020204030204" pitchFamily="34" charset="0"/>
              </a:rPr>
              <a:t>Координатор операционной деятельнности компании</a:t>
            </a:r>
            <a:endParaRPr lang="en-US" sz="700" b="1" dirty="0" smtClean="0">
              <a:solidFill>
                <a:srgbClr val="3D5CF5"/>
              </a:solidFill>
              <a:latin typeface="Calibri" panose="020F0502020204030204" pitchFamily="34" charset="0"/>
            </a:endParaRPr>
          </a:p>
          <a:p>
            <a:pPr marL="171450" indent="-171450">
              <a:buFontTx/>
              <a:buChar char="-"/>
            </a:pPr>
            <a:r>
              <a:rPr lang="ru-RU" sz="700" b="1" dirty="0" smtClean="0">
                <a:solidFill>
                  <a:srgbClr val="3D5CF5"/>
                </a:solidFill>
                <a:latin typeface="Calibri" panose="020F0502020204030204" pitchFamily="34" charset="0"/>
              </a:rPr>
              <a:t>Координатор </a:t>
            </a:r>
            <a:r>
              <a:rPr lang="en-US" sz="700" b="1" dirty="0" smtClean="0">
                <a:solidFill>
                  <a:srgbClr val="3D5CF5"/>
                </a:solidFill>
                <a:latin typeface="Calibri" panose="020F0502020204030204" pitchFamily="34" charset="0"/>
              </a:rPr>
              <a:t>OPEX </a:t>
            </a:r>
            <a:r>
              <a:rPr lang="ru-RU" sz="700" b="1" dirty="0" smtClean="0">
                <a:solidFill>
                  <a:srgbClr val="3D5CF5"/>
                </a:solidFill>
                <a:latin typeface="Calibri" panose="020F0502020204030204" pitchFamily="34" charset="0"/>
              </a:rPr>
              <a:t>инициативы по улучшениям</a:t>
            </a:r>
          </a:p>
          <a:p>
            <a:pPr marL="171450" indent="-171450">
              <a:buFontTx/>
              <a:buChar char="-"/>
            </a:pPr>
            <a:r>
              <a:rPr lang="ru-RU" sz="700" b="1" dirty="0" smtClean="0">
                <a:solidFill>
                  <a:srgbClr val="3D5CF5"/>
                </a:solidFill>
                <a:latin typeface="Calibri" panose="020F0502020204030204" pitchFamily="34" charset="0"/>
              </a:rPr>
              <a:t>Владелец процесса </a:t>
            </a:r>
            <a:r>
              <a:rPr lang="en-US" sz="700" b="1" dirty="0" smtClean="0">
                <a:solidFill>
                  <a:srgbClr val="3D5CF5"/>
                </a:solidFill>
                <a:latin typeface="Calibri" panose="020F0502020204030204" pitchFamily="34" charset="0"/>
              </a:rPr>
              <a:t>         QP-SC-01 </a:t>
            </a:r>
            <a:r>
              <a:rPr lang="ru-RU" sz="700" b="1" dirty="0" smtClean="0">
                <a:solidFill>
                  <a:srgbClr val="3D5CF5"/>
                </a:solidFill>
                <a:latin typeface="Calibri" panose="020F0502020204030204" pitchFamily="34" charset="0"/>
              </a:rPr>
              <a:t>Управление Цепочкой Поставок</a:t>
            </a:r>
          </a:p>
          <a:p>
            <a:pPr marL="171450" indent="-171450">
              <a:buFontTx/>
              <a:buChar char="-"/>
            </a:pPr>
            <a:r>
              <a:rPr lang="ru-RU" sz="7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Основной контакт для эскалации со стороны Клиентов по логистическим вопросам</a:t>
            </a:r>
          </a:p>
          <a:p>
            <a:pPr marL="171450" indent="-171450" algn="ctr">
              <a:buFontTx/>
              <a:buChar char="-"/>
            </a:pPr>
            <a:endParaRPr lang="ru-RU" sz="700" b="1" dirty="0">
              <a:solidFill>
                <a:srgbClr val="3D5CF5"/>
              </a:solidFill>
              <a:latin typeface="Calibri" panose="020F0502020204030204" pitchFamily="34" charset="0"/>
            </a:endParaRPr>
          </a:p>
          <a:p>
            <a:r>
              <a:rPr lang="en-US" sz="700" b="1" dirty="0" smtClean="0">
                <a:latin typeface="Calibri" panose="020F0502020204030204" pitchFamily="34" charset="0"/>
              </a:rPr>
              <a:t>AR Network</a:t>
            </a:r>
            <a:endParaRPr lang="ru-RU" sz="700" b="1" dirty="0">
              <a:latin typeface="Calibri" panose="020F0502020204030204" pitchFamily="34" charset="0"/>
            </a:endParaRPr>
          </a:p>
          <a:p>
            <a:pPr lvl="0" algn="ctr"/>
            <a:endParaRPr lang="ru-RU" sz="700" b="1" dirty="0" smtClean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171450" lvl="0" indent="-171450">
              <a:buFontTx/>
              <a:buChar char="-"/>
            </a:pPr>
            <a:r>
              <a:rPr lang="en-US" sz="700" b="1" dirty="0" smtClean="0">
                <a:solidFill>
                  <a:srgbClr val="3D5CF5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AR Supply-Chain Community,</a:t>
            </a:r>
            <a:endParaRPr lang="ru-RU" sz="700" b="1" dirty="0" smtClean="0">
              <a:solidFill>
                <a:srgbClr val="3D5CF5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171450" lvl="0" indent="-171450">
              <a:buFontTx/>
              <a:buChar char="-"/>
            </a:pPr>
            <a:r>
              <a:rPr lang="en-US" sz="700" b="1" dirty="0" smtClean="0">
                <a:solidFill>
                  <a:srgbClr val="3D5CF5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AR Customs Community</a:t>
            </a:r>
            <a:endParaRPr lang="ru-RU" sz="700" b="1" dirty="0" smtClean="0">
              <a:solidFill>
                <a:srgbClr val="3D5CF5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171450" lvl="0" indent="-171450">
              <a:buFontTx/>
              <a:buChar char="-"/>
            </a:pPr>
            <a:r>
              <a:rPr lang="en-US" sz="700" b="1" dirty="0" smtClean="0">
                <a:solidFill>
                  <a:srgbClr val="3D5CF5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AR OPEX Community</a:t>
            </a:r>
            <a:endParaRPr lang="ru-RU" sz="700" b="1" dirty="0" smtClean="0">
              <a:solidFill>
                <a:srgbClr val="3D5CF5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171450" lvl="0" indent="-171450">
              <a:buFontTx/>
              <a:buChar char="-"/>
            </a:pPr>
            <a:endParaRPr lang="ru-RU" sz="700" b="1" dirty="0">
              <a:solidFill>
                <a:srgbClr val="3D5CF5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700" b="1" dirty="0" smtClean="0">
                <a:latin typeface="Calibri" panose="020F0502020204030204" pitchFamily="34" charset="0"/>
              </a:rPr>
              <a:t>Back-Up </a:t>
            </a:r>
          </a:p>
          <a:p>
            <a:r>
              <a:rPr lang="ru-RU" sz="700" b="1" dirty="0" smtClean="0">
                <a:latin typeface="Calibri" panose="020F0502020204030204" pitchFamily="34" charset="0"/>
              </a:rPr>
              <a:t>-        </a:t>
            </a:r>
            <a:r>
              <a:rPr lang="ru-RU" sz="7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Макаров Павел</a:t>
            </a:r>
            <a:endParaRPr lang="ru-RU" sz="700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lvl="0"/>
            <a:endParaRPr lang="en-US" sz="700" b="1" dirty="0" smtClean="0">
              <a:solidFill>
                <a:srgbClr val="3D5CF5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20512" y="4761197"/>
            <a:ext cx="25471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Tx/>
              <a:buChar char="-"/>
              <a:defRPr/>
            </a:pPr>
            <a:endParaRPr lang="en-US" sz="700" b="1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49176" y="2473592"/>
            <a:ext cx="139471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700" b="1" dirty="0" smtClean="0">
                <a:latin typeface="Calibri" panose="020F0502020204030204" pitchFamily="34" charset="0"/>
              </a:rPr>
              <a:t>ПАВЕЛ МАКАРОВ</a:t>
            </a:r>
          </a:p>
          <a:p>
            <a:pPr algn="ctr">
              <a:defRPr/>
            </a:pPr>
            <a:r>
              <a:rPr lang="ru-RU" sz="700" b="1" dirty="0" smtClean="0">
                <a:latin typeface="Calibri" panose="020F0502020204030204" pitchFamily="34" charset="0"/>
              </a:rPr>
              <a:t>Инженер по подготовке производства</a:t>
            </a:r>
          </a:p>
          <a:p>
            <a:pPr algn="ctr">
              <a:defRPr/>
            </a:pPr>
            <a:r>
              <a:rPr lang="ru-RU" sz="700" b="1" dirty="0" smtClean="0">
                <a:latin typeface="Calibri" panose="020F0502020204030204" pitchFamily="34" charset="0"/>
                <a:cs typeface="Arial" panose="020B0604020202020204" pitchFamily="34" charset="0"/>
              </a:rPr>
              <a:t>+</a:t>
            </a:r>
            <a:r>
              <a:rPr lang="ru-RU" sz="700" b="1" dirty="0">
                <a:latin typeface="Calibri" panose="020F0502020204030204" pitchFamily="34" charset="0"/>
                <a:cs typeface="Arial" panose="020B0604020202020204" pitchFamily="34" charset="0"/>
              </a:rPr>
              <a:t>7 </a:t>
            </a:r>
            <a:r>
              <a:rPr lang="ru-RU" sz="700" b="1" dirty="0" smtClean="0">
                <a:latin typeface="Calibri" panose="020F0502020204030204" pitchFamily="34" charset="0"/>
                <a:cs typeface="Arial" panose="020B0604020202020204" pitchFamily="34" charset="0"/>
              </a:rPr>
              <a:t>-96</a:t>
            </a:r>
            <a:r>
              <a:rPr lang="en-US" sz="700" b="1" dirty="0" smtClean="0">
                <a:latin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ru-RU" sz="700" b="1" dirty="0" smtClean="0">
                <a:latin typeface="Calibri" panose="020F0502020204030204" pitchFamily="34" charset="0"/>
                <a:cs typeface="Arial" panose="020B0604020202020204" pitchFamily="34" charset="0"/>
              </a:rPr>
              <a:t>-6</a:t>
            </a:r>
            <a:r>
              <a:rPr lang="en-US" sz="700" b="1" dirty="0" smtClean="0">
                <a:latin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ru-RU" sz="700" b="1" dirty="0" smtClean="0">
                <a:latin typeface="Calibri" panose="020F0502020204030204" pitchFamily="34" charset="0"/>
                <a:cs typeface="Arial" panose="020B0604020202020204" pitchFamily="34" charset="0"/>
              </a:rPr>
              <a:t>5-</a:t>
            </a:r>
            <a:r>
              <a:rPr lang="en-US" sz="700" b="1" dirty="0" smtClean="0">
                <a:latin typeface="Calibri" panose="020F0502020204030204" pitchFamily="34" charset="0"/>
                <a:cs typeface="Arial" panose="020B0604020202020204" pitchFamily="34" charset="0"/>
              </a:rPr>
              <a:t>79</a:t>
            </a:r>
            <a:r>
              <a:rPr lang="ru-RU" sz="700" b="1" dirty="0" smtClean="0">
                <a:latin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n-US" sz="700" b="1" dirty="0" smtClean="0">
                <a:latin typeface="Calibri" panose="020F0502020204030204" pitchFamily="34" charset="0"/>
                <a:cs typeface="Arial" panose="020B0604020202020204" pitchFamily="34" charset="0"/>
              </a:rPr>
              <a:t>07</a:t>
            </a:r>
            <a:endParaRPr lang="ru-RU" sz="700" b="1" dirty="0" smtClean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700" b="1" dirty="0" smtClean="0">
                <a:latin typeface="Calibri" panose="020F0502020204030204" pitchFamily="34" charset="0"/>
                <a:cs typeface="Arial" panose="020B0604020202020204" pitchFamily="34" charset="0"/>
                <a:hlinkClick r:id="rId7"/>
              </a:rPr>
              <a:t>Pavel.Makarov@araymond.com</a:t>
            </a:r>
            <a:endParaRPr lang="en-US" sz="700" b="1" dirty="0" smtClean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  <a:defRPr/>
            </a:pPr>
            <a:endParaRPr lang="ru-RU" sz="700" b="1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ru-RU" sz="700" b="1" dirty="0" smtClean="0">
                <a:latin typeface="Calibri" panose="020F0502020204030204" pitchFamily="34" charset="0"/>
              </a:rPr>
              <a:t>Ключевая Деятельность:</a:t>
            </a:r>
          </a:p>
          <a:p>
            <a:pPr>
              <a:defRPr/>
            </a:pPr>
            <a:r>
              <a:rPr lang="ru-RU" sz="700" b="1" dirty="0" smtClean="0">
                <a:solidFill>
                  <a:srgbClr val="3D5CF5"/>
                </a:solidFill>
                <a:latin typeface="Calibri" panose="020F0502020204030204" pitchFamily="34" charset="0"/>
              </a:rPr>
              <a:t>Поддержка бесперебойного производсвтенного процесса</a:t>
            </a:r>
          </a:p>
          <a:p>
            <a:pPr>
              <a:defRPr/>
            </a:pPr>
            <a:endParaRPr lang="ru-RU" sz="700" b="1" dirty="0" smtClean="0">
              <a:solidFill>
                <a:srgbClr val="3D5CF5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ru-RU" sz="7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Роль</a:t>
            </a:r>
            <a:r>
              <a:rPr lang="ru-RU" sz="700" u="sn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defRPr/>
            </a:pPr>
            <a:endParaRPr lang="ru-RU" sz="7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Tx/>
              <a:buChar char="-"/>
              <a:defRPr/>
            </a:pPr>
            <a:r>
              <a:rPr lang="en-US" sz="700" b="1" dirty="0" smtClean="0">
                <a:solidFill>
                  <a:srgbClr val="3D5CF5"/>
                </a:solidFill>
                <a:latin typeface="Calibri" panose="020F0502020204030204" pitchFamily="34" charset="0"/>
              </a:rPr>
              <a:t>SAP </a:t>
            </a:r>
            <a:r>
              <a:rPr lang="en-US" sz="700" b="1" dirty="0">
                <a:solidFill>
                  <a:srgbClr val="3D5CF5"/>
                </a:solidFill>
                <a:latin typeface="Calibri" panose="020F0502020204030204" pitchFamily="34" charset="0"/>
              </a:rPr>
              <a:t>Key-User </a:t>
            </a:r>
            <a:r>
              <a:rPr lang="ru-RU" sz="700" b="1" dirty="0">
                <a:solidFill>
                  <a:srgbClr val="3D5CF5"/>
                </a:solidFill>
                <a:latin typeface="Calibri" panose="020F0502020204030204" pitchFamily="34" charset="0"/>
              </a:rPr>
              <a:t>процесса </a:t>
            </a:r>
            <a:endParaRPr lang="ru-RU" sz="700" b="1" dirty="0" smtClean="0">
              <a:solidFill>
                <a:srgbClr val="3D5CF5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ru-RU" sz="700" b="1" dirty="0" smtClean="0">
                <a:solidFill>
                  <a:srgbClr val="3D5CF5"/>
                </a:solidFill>
                <a:latin typeface="Calibri" panose="020F0502020204030204" pitchFamily="34" charset="0"/>
              </a:rPr>
              <a:t>        </a:t>
            </a:r>
            <a:r>
              <a:rPr lang="en-US" sz="700" b="1" dirty="0" smtClean="0">
                <a:solidFill>
                  <a:srgbClr val="3D5CF5"/>
                </a:solidFill>
                <a:latin typeface="Calibri" panose="020F0502020204030204" pitchFamily="34" charset="0"/>
              </a:rPr>
              <a:t>DTS</a:t>
            </a:r>
            <a:endParaRPr lang="ru-RU" sz="700" b="1" dirty="0" smtClean="0">
              <a:solidFill>
                <a:srgbClr val="3D5CF5"/>
              </a:solidFill>
              <a:latin typeface="Calibri" panose="020F0502020204030204" pitchFamily="34" charset="0"/>
            </a:endParaRPr>
          </a:p>
          <a:p>
            <a:pPr>
              <a:defRPr/>
            </a:pPr>
            <a:endParaRPr lang="ru-RU" sz="700" b="1" dirty="0" smtClean="0">
              <a:solidFill>
                <a:srgbClr val="3D5CF5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ru-RU" sz="700" b="1" dirty="0" smtClean="0">
                <a:solidFill>
                  <a:srgbClr val="3D5CF5"/>
                </a:solidFill>
                <a:latin typeface="Calibri" panose="020F0502020204030204" pitchFamily="34" charset="0"/>
              </a:rPr>
              <a:t>-       </a:t>
            </a:r>
            <a:r>
              <a:rPr lang="en-US" sz="700" b="1" dirty="0" smtClean="0">
                <a:solidFill>
                  <a:srgbClr val="3D5CF5"/>
                </a:solidFill>
                <a:latin typeface="Calibri" panose="020F0502020204030204" pitchFamily="34" charset="0"/>
              </a:rPr>
              <a:t>S&amp;OP </a:t>
            </a:r>
            <a:r>
              <a:rPr lang="ru-RU" sz="700" b="1" dirty="0" smtClean="0">
                <a:solidFill>
                  <a:srgbClr val="3D5CF5"/>
                </a:solidFill>
                <a:latin typeface="Calibri" panose="020F0502020204030204" pitchFamily="34" charset="0"/>
              </a:rPr>
              <a:t>Координатор</a:t>
            </a:r>
            <a:endParaRPr lang="ru-RU" sz="700" b="1" dirty="0">
              <a:solidFill>
                <a:srgbClr val="3D5CF5"/>
              </a:solidFill>
              <a:latin typeface="Calibri" panose="020F0502020204030204" pitchFamily="34" charset="0"/>
            </a:endParaRPr>
          </a:p>
          <a:p>
            <a:pPr marL="171450" indent="-171450">
              <a:buFontTx/>
              <a:buChar char="-"/>
              <a:defRPr/>
            </a:pPr>
            <a:r>
              <a:rPr lang="ru-RU" sz="7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Основной </a:t>
            </a:r>
            <a:r>
              <a:rPr lang="ru-RU" sz="700" b="1" dirty="0">
                <a:solidFill>
                  <a:srgbClr val="FF0000"/>
                </a:solidFill>
                <a:latin typeface="Calibri" panose="020F0502020204030204" pitchFamily="34" charset="0"/>
              </a:rPr>
              <a:t>контакт по планированию производства, переключению на локальную </a:t>
            </a:r>
            <a:r>
              <a:rPr lang="ru-RU" sz="7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продукцию</a:t>
            </a:r>
          </a:p>
          <a:p>
            <a:pPr marL="171450" indent="-171450">
              <a:buFontTx/>
              <a:buChar char="-"/>
              <a:defRPr/>
            </a:pPr>
            <a:r>
              <a:rPr lang="ru-RU" sz="700" b="1" dirty="0" smtClean="0">
                <a:solidFill>
                  <a:srgbClr val="3D5CF5"/>
                </a:solidFill>
                <a:latin typeface="Calibri" panose="020F0502020204030204" pitchFamily="34" charset="0"/>
              </a:rPr>
              <a:t>Владелец Процесса </a:t>
            </a:r>
            <a:r>
              <a:rPr lang="en-US" sz="700" b="1" dirty="0" smtClean="0">
                <a:solidFill>
                  <a:srgbClr val="3D5CF5"/>
                </a:solidFill>
                <a:latin typeface="Calibri" panose="020F0502020204030204" pitchFamily="34" charset="0"/>
              </a:rPr>
              <a:t>       QP-SC-03 </a:t>
            </a:r>
            <a:r>
              <a:rPr lang="ru-RU" sz="700" b="1" dirty="0">
                <a:solidFill>
                  <a:srgbClr val="3D5CF5"/>
                </a:solidFill>
                <a:latin typeface="Calibri" panose="020F0502020204030204" pitchFamily="34" charset="0"/>
              </a:rPr>
              <a:t>Планирование и Обеспечение производства (DTS)</a:t>
            </a:r>
            <a:endParaRPr lang="en-US" sz="700" b="1" dirty="0" smtClean="0">
              <a:solidFill>
                <a:srgbClr val="3D5CF5"/>
              </a:solidFill>
              <a:latin typeface="Calibri" panose="020F0502020204030204" pitchFamily="34" charset="0"/>
            </a:endParaRPr>
          </a:p>
          <a:p>
            <a:pPr marL="171450" indent="-171450">
              <a:buFontTx/>
              <a:buChar char="-"/>
              <a:defRPr/>
            </a:pPr>
            <a:endParaRPr lang="ru-RU" sz="700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>
              <a:defRPr/>
            </a:pPr>
            <a:endParaRPr lang="ru-RU" sz="700" b="1" dirty="0">
              <a:solidFill>
                <a:srgbClr val="3D5CF5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700" b="1" dirty="0" smtClean="0">
                <a:latin typeface="Calibri" panose="020F0502020204030204" pitchFamily="34" charset="0"/>
              </a:rPr>
              <a:t>AR </a:t>
            </a:r>
            <a:r>
              <a:rPr lang="en-US" sz="700" b="1" dirty="0">
                <a:latin typeface="Calibri" panose="020F0502020204030204" pitchFamily="34" charset="0"/>
              </a:rPr>
              <a:t>Network</a:t>
            </a:r>
            <a:endParaRPr lang="ru-RU" sz="700" b="1" dirty="0">
              <a:latin typeface="Calibri" panose="020F0502020204030204" pitchFamily="34" charset="0"/>
            </a:endParaRPr>
          </a:p>
          <a:p>
            <a:pPr marL="171450" indent="-171450">
              <a:buFontTx/>
              <a:buChar char="-"/>
              <a:defRPr/>
            </a:pPr>
            <a:r>
              <a:rPr lang="en-US" sz="700" b="1" dirty="0">
                <a:solidFill>
                  <a:srgbClr val="3D5CF5"/>
                </a:solidFill>
                <a:latin typeface="Calibri" panose="020F0502020204030204" pitchFamily="34" charset="0"/>
              </a:rPr>
              <a:t>QC Flow </a:t>
            </a:r>
            <a:r>
              <a:rPr lang="en-US" sz="700" b="1" dirty="0" smtClean="0">
                <a:solidFill>
                  <a:srgbClr val="3D5CF5"/>
                </a:solidFill>
                <a:latin typeface="Calibri" panose="020F0502020204030204" pitchFamily="34" charset="0"/>
              </a:rPr>
              <a:t>Management</a:t>
            </a:r>
            <a:endParaRPr lang="ru-RU" sz="700" b="1" dirty="0" smtClean="0">
              <a:solidFill>
                <a:srgbClr val="3D5CF5"/>
              </a:solidFill>
              <a:latin typeface="Calibri" panose="020F0502020204030204" pitchFamily="34" charset="0"/>
            </a:endParaRPr>
          </a:p>
          <a:p>
            <a:pPr marL="171450" indent="-171450">
              <a:buFontTx/>
              <a:buChar char="-"/>
              <a:defRPr/>
            </a:pPr>
            <a:r>
              <a:rPr lang="en-US" sz="700" b="1" dirty="0" smtClean="0">
                <a:solidFill>
                  <a:srgbClr val="3D5CF5"/>
                </a:solidFill>
                <a:latin typeface="Calibri" panose="020F0502020204030204" pitchFamily="34" charset="0"/>
              </a:rPr>
              <a:t>Demand Management Connunity</a:t>
            </a:r>
          </a:p>
          <a:p>
            <a:pPr marL="171450" indent="-171450">
              <a:buFontTx/>
              <a:buChar char="-"/>
              <a:defRPr/>
            </a:pPr>
            <a:endParaRPr lang="ru-RU" sz="700" b="1" dirty="0">
              <a:solidFill>
                <a:srgbClr val="3D5CF5"/>
              </a:solidFill>
              <a:latin typeface="Calibri" panose="020F0502020204030204" pitchFamily="34" charset="0"/>
            </a:endParaRPr>
          </a:p>
          <a:p>
            <a:r>
              <a:rPr lang="en-US" sz="700" b="1" dirty="0">
                <a:latin typeface="Calibri" panose="020F0502020204030204" pitchFamily="34" charset="0"/>
              </a:rPr>
              <a:t>Back-Up </a:t>
            </a:r>
          </a:p>
          <a:p>
            <a:r>
              <a:rPr lang="ru-RU" sz="700" b="1" dirty="0">
                <a:latin typeface="Calibri" panose="020F0502020204030204" pitchFamily="34" charset="0"/>
              </a:rPr>
              <a:t>-        </a:t>
            </a:r>
            <a:r>
              <a:rPr lang="ru-RU" sz="7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Дмитрий Кочин</a:t>
            </a:r>
            <a:endParaRPr lang="ru-RU" sz="700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>
              <a:defRPr/>
            </a:pPr>
            <a:endParaRPr lang="ru-RU" sz="700" b="1" dirty="0">
              <a:solidFill>
                <a:srgbClr val="FF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  <a:defRPr/>
            </a:pPr>
            <a:endParaRPr lang="ru-RU" sz="700" b="1" dirty="0" smtClean="0">
              <a:solidFill>
                <a:srgbClr val="3D5CF5"/>
              </a:solidFill>
              <a:latin typeface="Calibri" panose="020F0502020204030204" pitchFamily="34" charset="0"/>
            </a:endParaRPr>
          </a:p>
          <a:p>
            <a:pPr marL="171450" indent="-171450">
              <a:buFontTx/>
              <a:buChar char="-"/>
              <a:defRPr/>
            </a:pPr>
            <a:endParaRPr lang="en-US" sz="700" b="1" dirty="0" smtClean="0">
              <a:latin typeface="Calibri" panose="020F0502020204030204" pitchFamily="34" charset="0"/>
            </a:endParaRPr>
          </a:p>
        </p:txBody>
      </p:sp>
      <p:grpSp>
        <p:nvGrpSpPr>
          <p:cNvPr id="60" name="Groupe 14"/>
          <p:cNvGrpSpPr>
            <a:grpSpLocks/>
          </p:cNvGrpSpPr>
          <p:nvPr/>
        </p:nvGrpSpPr>
        <p:grpSpPr bwMode="auto">
          <a:xfrm>
            <a:off x="3995373" y="1644998"/>
            <a:ext cx="726969" cy="756931"/>
            <a:chOff x="6111292" y="2803714"/>
            <a:chExt cx="2005296" cy="2005296"/>
          </a:xfrm>
        </p:grpSpPr>
        <p:sp>
          <p:nvSpPr>
            <p:cNvPr id="61" name="Ellipse 9"/>
            <p:cNvSpPr/>
            <p:nvPr/>
          </p:nvSpPr>
          <p:spPr>
            <a:xfrm>
              <a:off x="6111292" y="2803714"/>
              <a:ext cx="2005296" cy="20052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grpSp>
          <p:nvGrpSpPr>
            <p:cNvPr id="62" name="Groupe 13"/>
            <p:cNvGrpSpPr>
              <a:grpSpLocks/>
            </p:cNvGrpSpPr>
            <p:nvPr/>
          </p:nvGrpSpPr>
          <p:grpSpPr bwMode="auto">
            <a:xfrm>
              <a:off x="6252500" y="2940625"/>
              <a:ext cx="1791076" cy="1722882"/>
              <a:chOff x="6252500" y="2940625"/>
              <a:chExt cx="1791076" cy="1722882"/>
            </a:xfrm>
          </p:grpSpPr>
          <p:sp>
            <p:nvSpPr>
              <p:cNvPr id="63" name="Ellipse 11"/>
              <p:cNvSpPr/>
              <p:nvPr/>
            </p:nvSpPr>
            <p:spPr>
              <a:xfrm>
                <a:off x="6252600" y="2940258"/>
                <a:ext cx="1722680" cy="1722681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52400">
                <a:solidFill>
                  <a:srgbClr val="1B68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305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64" name="Ellipse 12"/>
              <p:cNvSpPr/>
              <p:nvPr/>
            </p:nvSpPr>
            <p:spPr>
              <a:xfrm>
                <a:off x="6368503" y="3056162"/>
                <a:ext cx="1490874" cy="149087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1B68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305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65" name="Corde 13"/>
              <p:cNvSpPr/>
              <p:nvPr/>
            </p:nvSpPr>
            <p:spPr>
              <a:xfrm rot="12086673">
                <a:off x="7833973" y="3697603"/>
                <a:ext cx="209580" cy="207991"/>
              </a:xfrm>
              <a:prstGeom prst="chord">
                <a:avLst/>
              </a:prstGeom>
              <a:solidFill>
                <a:srgbClr val="D2D3D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305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</p:grpSp>
      </p:grpSp>
      <p:grpSp>
        <p:nvGrpSpPr>
          <p:cNvPr id="66" name="Groupe 14"/>
          <p:cNvGrpSpPr>
            <a:grpSpLocks/>
          </p:cNvGrpSpPr>
          <p:nvPr/>
        </p:nvGrpSpPr>
        <p:grpSpPr bwMode="auto">
          <a:xfrm>
            <a:off x="6543652" y="1644998"/>
            <a:ext cx="726969" cy="756931"/>
            <a:chOff x="6111292" y="2803714"/>
            <a:chExt cx="2005296" cy="2005296"/>
          </a:xfrm>
        </p:grpSpPr>
        <p:sp>
          <p:nvSpPr>
            <p:cNvPr id="67" name="Ellipse 9"/>
            <p:cNvSpPr/>
            <p:nvPr/>
          </p:nvSpPr>
          <p:spPr>
            <a:xfrm>
              <a:off x="6111292" y="2803714"/>
              <a:ext cx="2005296" cy="20052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grpSp>
          <p:nvGrpSpPr>
            <p:cNvPr id="68" name="Groupe 13"/>
            <p:cNvGrpSpPr>
              <a:grpSpLocks/>
            </p:cNvGrpSpPr>
            <p:nvPr/>
          </p:nvGrpSpPr>
          <p:grpSpPr bwMode="auto">
            <a:xfrm>
              <a:off x="6252500" y="2940625"/>
              <a:ext cx="1791076" cy="1722882"/>
              <a:chOff x="6252500" y="2940625"/>
              <a:chExt cx="1791076" cy="1722882"/>
            </a:xfrm>
          </p:grpSpPr>
          <p:sp>
            <p:nvSpPr>
              <p:cNvPr id="69" name="Ellipse 11"/>
              <p:cNvSpPr/>
              <p:nvPr/>
            </p:nvSpPr>
            <p:spPr>
              <a:xfrm>
                <a:off x="6252600" y="2940258"/>
                <a:ext cx="1722680" cy="1722681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52400">
                <a:solidFill>
                  <a:srgbClr val="1B68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305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70" name="Ellipse 12"/>
              <p:cNvSpPr/>
              <p:nvPr/>
            </p:nvSpPr>
            <p:spPr>
              <a:xfrm>
                <a:off x="6368503" y="3056162"/>
                <a:ext cx="1490874" cy="149087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1B68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305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71" name="Corde 13"/>
              <p:cNvSpPr/>
              <p:nvPr/>
            </p:nvSpPr>
            <p:spPr>
              <a:xfrm rot="12086673">
                <a:off x="7833973" y="3697603"/>
                <a:ext cx="209580" cy="207991"/>
              </a:xfrm>
              <a:prstGeom prst="chord">
                <a:avLst/>
              </a:prstGeom>
              <a:solidFill>
                <a:srgbClr val="D2D3D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305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</p:grpSp>
      </p:grpSp>
      <p:grpSp>
        <p:nvGrpSpPr>
          <p:cNvPr id="73" name="Groupe 14"/>
          <p:cNvGrpSpPr>
            <a:grpSpLocks/>
          </p:cNvGrpSpPr>
          <p:nvPr/>
        </p:nvGrpSpPr>
        <p:grpSpPr bwMode="auto">
          <a:xfrm>
            <a:off x="9810183" y="1706485"/>
            <a:ext cx="726969" cy="756931"/>
            <a:chOff x="6111292" y="2803714"/>
            <a:chExt cx="2005296" cy="2005296"/>
          </a:xfrm>
        </p:grpSpPr>
        <p:sp>
          <p:nvSpPr>
            <p:cNvPr id="75" name="Ellipse 9"/>
            <p:cNvSpPr/>
            <p:nvPr/>
          </p:nvSpPr>
          <p:spPr>
            <a:xfrm>
              <a:off x="6111292" y="2803714"/>
              <a:ext cx="2005296" cy="20052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grpSp>
          <p:nvGrpSpPr>
            <p:cNvPr id="80" name="Groupe 13"/>
            <p:cNvGrpSpPr>
              <a:grpSpLocks/>
            </p:cNvGrpSpPr>
            <p:nvPr/>
          </p:nvGrpSpPr>
          <p:grpSpPr bwMode="auto">
            <a:xfrm>
              <a:off x="6252500" y="2940625"/>
              <a:ext cx="1791076" cy="1722882"/>
              <a:chOff x="6252500" y="2940625"/>
              <a:chExt cx="1791076" cy="1722882"/>
            </a:xfrm>
          </p:grpSpPr>
          <p:sp>
            <p:nvSpPr>
              <p:cNvPr id="81" name="Ellipse 11"/>
              <p:cNvSpPr/>
              <p:nvPr/>
            </p:nvSpPr>
            <p:spPr>
              <a:xfrm>
                <a:off x="6252600" y="2940258"/>
                <a:ext cx="1722680" cy="1722681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52400">
                <a:solidFill>
                  <a:srgbClr val="1B68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305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82" name="Ellipse 12"/>
              <p:cNvSpPr/>
              <p:nvPr/>
            </p:nvSpPr>
            <p:spPr>
              <a:xfrm>
                <a:off x="6368503" y="3056162"/>
                <a:ext cx="1490874" cy="149087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1B68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305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83" name="Corde 13"/>
              <p:cNvSpPr/>
              <p:nvPr/>
            </p:nvSpPr>
            <p:spPr>
              <a:xfrm rot="12086673">
                <a:off x="7833973" y="3697603"/>
                <a:ext cx="209580" cy="207991"/>
              </a:xfrm>
              <a:prstGeom prst="chord">
                <a:avLst/>
              </a:prstGeom>
              <a:solidFill>
                <a:srgbClr val="D2D3D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305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</p:grpSp>
      </p:grpSp>
      <p:pic>
        <p:nvPicPr>
          <p:cNvPr id="86" name="Рисунок 8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7804" y="3879012"/>
            <a:ext cx="281540" cy="181133"/>
          </a:xfrm>
          <a:prstGeom prst="rect">
            <a:avLst/>
          </a:prstGeom>
        </p:spPr>
      </p:pic>
      <p:pic>
        <p:nvPicPr>
          <p:cNvPr id="93" name="Рисунок 9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9219" y="4861224"/>
            <a:ext cx="215582" cy="230450"/>
          </a:xfrm>
          <a:prstGeom prst="rect">
            <a:avLst/>
          </a:prstGeom>
        </p:spPr>
      </p:pic>
      <p:grpSp>
        <p:nvGrpSpPr>
          <p:cNvPr id="94" name="Groupe 14"/>
          <p:cNvGrpSpPr>
            <a:grpSpLocks/>
          </p:cNvGrpSpPr>
          <p:nvPr/>
        </p:nvGrpSpPr>
        <p:grpSpPr bwMode="auto">
          <a:xfrm>
            <a:off x="2204109" y="1390030"/>
            <a:ext cx="726969" cy="756931"/>
            <a:chOff x="6111292" y="2803714"/>
            <a:chExt cx="2005296" cy="2005296"/>
          </a:xfrm>
        </p:grpSpPr>
        <p:sp>
          <p:nvSpPr>
            <p:cNvPr id="95" name="Ellipse 9"/>
            <p:cNvSpPr/>
            <p:nvPr/>
          </p:nvSpPr>
          <p:spPr>
            <a:xfrm>
              <a:off x="6111292" y="2803714"/>
              <a:ext cx="2005296" cy="20052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grpSp>
          <p:nvGrpSpPr>
            <p:cNvPr id="96" name="Groupe 13"/>
            <p:cNvGrpSpPr>
              <a:grpSpLocks/>
            </p:cNvGrpSpPr>
            <p:nvPr/>
          </p:nvGrpSpPr>
          <p:grpSpPr bwMode="auto">
            <a:xfrm>
              <a:off x="6252500" y="2940625"/>
              <a:ext cx="1791076" cy="1722882"/>
              <a:chOff x="6252500" y="2940625"/>
              <a:chExt cx="1791076" cy="1722882"/>
            </a:xfrm>
          </p:grpSpPr>
          <p:sp>
            <p:nvSpPr>
              <p:cNvPr id="97" name="Ellipse 11"/>
              <p:cNvSpPr/>
              <p:nvPr/>
            </p:nvSpPr>
            <p:spPr>
              <a:xfrm>
                <a:off x="6252600" y="2940258"/>
                <a:ext cx="1722680" cy="1722681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52400">
                <a:solidFill>
                  <a:srgbClr val="1B68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305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98" name="Ellipse 12"/>
              <p:cNvSpPr/>
              <p:nvPr/>
            </p:nvSpPr>
            <p:spPr>
              <a:xfrm>
                <a:off x="6368503" y="3056162"/>
                <a:ext cx="1490874" cy="149087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1B68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305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99" name="Corde 13"/>
              <p:cNvSpPr/>
              <p:nvPr/>
            </p:nvSpPr>
            <p:spPr>
              <a:xfrm rot="12086673">
                <a:off x="7833973" y="3697603"/>
                <a:ext cx="209580" cy="207991"/>
              </a:xfrm>
              <a:prstGeom prst="chord">
                <a:avLst/>
              </a:prstGeom>
              <a:solidFill>
                <a:srgbClr val="D2D3D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305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</p:grpSp>
      </p:grpSp>
      <p:grpSp>
        <p:nvGrpSpPr>
          <p:cNvPr id="100" name="Groupe 14"/>
          <p:cNvGrpSpPr>
            <a:grpSpLocks/>
          </p:cNvGrpSpPr>
          <p:nvPr/>
        </p:nvGrpSpPr>
        <p:grpSpPr bwMode="auto">
          <a:xfrm>
            <a:off x="5242234" y="1629572"/>
            <a:ext cx="726969" cy="756931"/>
            <a:chOff x="6111292" y="2803714"/>
            <a:chExt cx="2005296" cy="2005296"/>
          </a:xfrm>
        </p:grpSpPr>
        <p:sp>
          <p:nvSpPr>
            <p:cNvPr id="101" name="Ellipse 9"/>
            <p:cNvSpPr/>
            <p:nvPr/>
          </p:nvSpPr>
          <p:spPr>
            <a:xfrm>
              <a:off x="6111292" y="2803714"/>
              <a:ext cx="2005296" cy="20052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grpSp>
          <p:nvGrpSpPr>
            <p:cNvPr id="102" name="Groupe 13"/>
            <p:cNvGrpSpPr>
              <a:grpSpLocks/>
            </p:cNvGrpSpPr>
            <p:nvPr/>
          </p:nvGrpSpPr>
          <p:grpSpPr bwMode="auto">
            <a:xfrm>
              <a:off x="6252500" y="2940625"/>
              <a:ext cx="1791076" cy="1722882"/>
              <a:chOff x="6252500" y="2940625"/>
              <a:chExt cx="1791076" cy="1722882"/>
            </a:xfrm>
          </p:grpSpPr>
          <p:sp>
            <p:nvSpPr>
              <p:cNvPr id="103" name="Ellipse 11"/>
              <p:cNvSpPr/>
              <p:nvPr/>
            </p:nvSpPr>
            <p:spPr>
              <a:xfrm>
                <a:off x="6252600" y="2940258"/>
                <a:ext cx="1722680" cy="1722681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52400">
                <a:solidFill>
                  <a:srgbClr val="1B68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305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104" name="Ellipse 12"/>
              <p:cNvSpPr/>
              <p:nvPr/>
            </p:nvSpPr>
            <p:spPr>
              <a:xfrm>
                <a:off x="6368503" y="3056162"/>
                <a:ext cx="1490874" cy="149087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1B68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305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105" name="Corde 13"/>
              <p:cNvSpPr/>
              <p:nvPr/>
            </p:nvSpPr>
            <p:spPr>
              <a:xfrm rot="12086673">
                <a:off x="7833973" y="3697603"/>
                <a:ext cx="209580" cy="207991"/>
              </a:xfrm>
              <a:prstGeom prst="chord">
                <a:avLst/>
              </a:prstGeom>
              <a:solidFill>
                <a:srgbClr val="D2D3D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305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</p:grpSp>
      </p:grpSp>
      <p:grpSp>
        <p:nvGrpSpPr>
          <p:cNvPr id="106" name="Groupe 14"/>
          <p:cNvGrpSpPr>
            <a:grpSpLocks/>
          </p:cNvGrpSpPr>
          <p:nvPr/>
        </p:nvGrpSpPr>
        <p:grpSpPr bwMode="auto">
          <a:xfrm>
            <a:off x="8035625" y="1629572"/>
            <a:ext cx="726969" cy="756931"/>
            <a:chOff x="6111292" y="2803714"/>
            <a:chExt cx="2005296" cy="2005296"/>
          </a:xfrm>
        </p:grpSpPr>
        <p:sp>
          <p:nvSpPr>
            <p:cNvPr id="107" name="Ellipse 9"/>
            <p:cNvSpPr/>
            <p:nvPr/>
          </p:nvSpPr>
          <p:spPr>
            <a:xfrm>
              <a:off x="6111292" y="2803714"/>
              <a:ext cx="2005296" cy="20052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grpSp>
          <p:nvGrpSpPr>
            <p:cNvPr id="108" name="Groupe 13"/>
            <p:cNvGrpSpPr>
              <a:grpSpLocks/>
            </p:cNvGrpSpPr>
            <p:nvPr/>
          </p:nvGrpSpPr>
          <p:grpSpPr bwMode="auto">
            <a:xfrm>
              <a:off x="6252500" y="2940625"/>
              <a:ext cx="1791076" cy="1722882"/>
              <a:chOff x="6252500" y="2940625"/>
              <a:chExt cx="1791076" cy="1722882"/>
            </a:xfrm>
          </p:grpSpPr>
          <p:sp>
            <p:nvSpPr>
              <p:cNvPr id="109" name="Ellipse 11"/>
              <p:cNvSpPr/>
              <p:nvPr/>
            </p:nvSpPr>
            <p:spPr>
              <a:xfrm>
                <a:off x="6252600" y="2940258"/>
                <a:ext cx="1722680" cy="1722681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52400">
                <a:solidFill>
                  <a:srgbClr val="1B68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305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110" name="Ellipse 12"/>
              <p:cNvSpPr/>
              <p:nvPr/>
            </p:nvSpPr>
            <p:spPr>
              <a:xfrm>
                <a:off x="6368503" y="3056162"/>
                <a:ext cx="1490874" cy="149087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1B68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305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111" name="Corde 13"/>
              <p:cNvSpPr/>
              <p:nvPr/>
            </p:nvSpPr>
            <p:spPr>
              <a:xfrm rot="12086673">
                <a:off x="7833973" y="3697603"/>
                <a:ext cx="209580" cy="207991"/>
              </a:xfrm>
              <a:prstGeom prst="chord">
                <a:avLst/>
              </a:prstGeom>
              <a:solidFill>
                <a:srgbClr val="D2D3D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305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</p:grpSp>
      </p:grpSp>
      <p:grpSp>
        <p:nvGrpSpPr>
          <p:cNvPr id="112" name="Groupe 14"/>
          <p:cNvGrpSpPr>
            <a:grpSpLocks/>
          </p:cNvGrpSpPr>
          <p:nvPr/>
        </p:nvGrpSpPr>
        <p:grpSpPr bwMode="auto">
          <a:xfrm>
            <a:off x="9134441" y="1389031"/>
            <a:ext cx="726969" cy="756931"/>
            <a:chOff x="6111292" y="2803714"/>
            <a:chExt cx="2005296" cy="2005296"/>
          </a:xfrm>
        </p:grpSpPr>
        <p:sp>
          <p:nvSpPr>
            <p:cNvPr id="113" name="Ellipse 9"/>
            <p:cNvSpPr/>
            <p:nvPr/>
          </p:nvSpPr>
          <p:spPr>
            <a:xfrm>
              <a:off x="6111292" y="2803714"/>
              <a:ext cx="2005296" cy="20052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grpSp>
          <p:nvGrpSpPr>
            <p:cNvPr id="114" name="Groupe 13"/>
            <p:cNvGrpSpPr>
              <a:grpSpLocks/>
            </p:cNvGrpSpPr>
            <p:nvPr/>
          </p:nvGrpSpPr>
          <p:grpSpPr bwMode="auto">
            <a:xfrm>
              <a:off x="6252500" y="2940625"/>
              <a:ext cx="1791076" cy="1722882"/>
              <a:chOff x="6252500" y="2940625"/>
              <a:chExt cx="1791076" cy="1722882"/>
            </a:xfrm>
          </p:grpSpPr>
          <p:sp>
            <p:nvSpPr>
              <p:cNvPr id="115" name="Ellipse 11"/>
              <p:cNvSpPr/>
              <p:nvPr/>
            </p:nvSpPr>
            <p:spPr>
              <a:xfrm>
                <a:off x="6252600" y="2940258"/>
                <a:ext cx="1722680" cy="1722681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52400">
                <a:solidFill>
                  <a:srgbClr val="1B68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305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116" name="Ellipse 12"/>
              <p:cNvSpPr/>
              <p:nvPr/>
            </p:nvSpPr>
            <p:spPr>
              <a:xfrm>
                <a:off x="6368503" y="3056162"/>
                <a:ext cx="1490874" cy="149087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1B68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305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117" name="Corde 13"/>
              <p:cNvSpPr/>
              <p:nvPr/>
            </p:nvSpPr>
            <p:spPr>
              <a:xfrm rot="12086673">
                <a:off x="7833973" y="3697603"/>
                <a:ext cx="209580" cy="207991"/>
              </a:xfrm>
              <a:prstGeom prst="chord">
                <a:avLst/>
              </a:prstGeom>
              <a:solidFill>
                <a:srgbClr val="D2D3D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305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</p:grpSp>
      </p:grpSp>
      <p:grpSp>
        <p:nvGrpSpPr>
          <p:cNvPr id="118" name="Groupe 14"/>
          <p:cNvGrpSpPr>
            <a:grpSpLocks/>
          </p:cNvGrpSpPr>
          <p:nvPr/>
        </p:nvGrpSpPr>
        <p:grpSpPr bwMode="auto">
          <a:xfrm>
            <a:off x="1079681" y="1636869"/>
            <a:ext cx="726969" cy="756931"/>
            <a:chOff x="6111292" y="2803714"/>
            <a:chExt cx="2005296" cy="2005296"/>
          </a:xfrm>
          <a:solidFill>
            <a:srgbClr val="92D050"/>
          </a:solidFill>
        </p:grpSpPr>
        <p:sp>
          <p:nvSpPr>
            <p:cNvPr id="119" name="Ellipse 9"/>
            <p:cNvSpPr/>
            <p:nvPr/>
          </p:nvSpPr>
          <p:spPr>
            <a:xfrm>
              <a:off x="6111292" y="2803714"/>
              <a:ext cx="2005296" cy="2005296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grpSp>
          <p:nvGrpSpPr>
            <p:cNvPr id="120" name="Groupe 13"/>
            <p:cNvGrpSpPr>
              <a:grpSpLocks/>
            </p:cNvGrpSpPr>
            <p:nvPr/>
          </p:nvGrpSpPr>
          <p:grpSpPr bwMode="auto">
            <a:xfrm>
              <a:off x="6252500" y="2940625"/>
              <a:ext cx="1791076" cy="1722882"/>
              <a:chOff x="6252500" y="2940625"/>
              <a:chExt cx="1791076" cy="1722882"/>
            </a:xfrm>
            <a:grpFill/>
          </p:grpSpPr>
          <p:sp>
            <p:nvSpPr>
              <p:cNvPr id="121" name="Ellipse 11"/>
              <p:cNvSpPr/>
              <p:nvPr/>
            </p:nvSpPr>
            <p:spPr>
              <a:xfrm>
                <a:off x="6252600" y="2940258"/>
                <a:ext cx="1722680" cy="1722681"/>
              </a:xfrm>
              <a:prstGeom prst="ellipse">
                <a:avLst/>
              </a:prstGeom>
              <a:solidFill>
                <a:srgbClr val="ABDB77"/>
              </a:solidFill>
              <a:ln w="152400">
                <a:solidFill>
                  <a:srgbClr val="1B68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305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122" name="Ellipse 12"/>
              <p:cNvSpPr/>
              <p:nvPr/>
            </p:nvSpPr>
            <p:spPr>
              <a:xfrm>
                <a:off x="6368503" y="3056162"/>
                <a:ext cx="1490874" cy="1490872"/>
              </a:xfrm>
              <a:prstGeom prst="ellipse">
                <a:avLst/>
              </a:prstGeom>
              <a:grpFill/>
              <a:ln w="12700">
                <a:solidFill>
                  <a:srgbClr val="1B68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305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123" name="Corde 13"/>
              <p:cNvSpPr/>
              <p:nvPr/>
            </p:nvSpPr>
            <p:spPr>
              <a:xfrm rot="12086673">
                <a:off x="7833973" y="3697603"/>
                <a:ext cx="209580" cy="207991"/>
              </a:xfrm>
              <a:prstGeom prst="chord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305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</p:grpSp>
      </p:grpSp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2" t="6193" r="15717" b="54761"/>
          <a:stretch/>
        </p:blipFill>
        <p:spPr>
          <a:xfrm>
            <a:off x="6613290" y="1715154"/>
            <a:ext cx="585927" cy="616212"/>
          </a:xfrm>
          <a:prstGeom prst="ellipse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3" t="6193" r="20004" b="53809"/>
          <a:stretch/>
        </p:blipFill>
        <p:spPr>
          <a:xfrm>
            <a:off x="9228779" y="1472650"/>
            <a:ext cx="554140" cy="574424"/>
          </a:xfrm>
          <a:prstGeom prst="ellipse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2" t="5241" r="18569" b="42381"/>
          <a:stretch/>
        </p:blipFill>
        <p:spPr>
          <a:xfrm>
            <a:off x="8111267" y="1706485"/>
            <a:ext cx="582696" cy="604684"/>
          </a:xfrm>
          <a:prstGeom prst="ellipse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" t="5240" r="20402" b="41429"/>
          <a:stretch/>
        </p:blipFill>
        <p:spPr>
          <a:xfrm>
            <a:off x="9920725" y="1819056"/>
            <a:ext cx="539572" cy="562753"/>
          </a:xfrm>
          <a:prstGeom prst="ellipse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13" t="952" r="12860" b="54289"/>
          <a:stretch/>
        </p:blipFill>
        <p:spPr>
          <a:xfrm>
            <a:off x="1169409" y="1724862"/>
            <a:ext cx="551579" cy="583349"/>
          </a:xfrm>
          <a:prstGeom prst="ellipse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9" t="2857" r="5720" b="42861"/>
          <a:stretch/>
        </p:blipFill>
        <p:spPr>
          <a:xfrm>
            <a:off x="5316341" y="1696538"/>
            <a:ext cx="574690" cy="606708"/>
          </a:xfrm>
          <a:prstGeom prst="ellipse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2" t="2857" r="18576" b="53336"/>
          <a:stretch/>
        </p:blipFill>
        <p:spPr>
          <a:xfrm>
            <a:off x="4078666" y="1724862"/>
            <a:ext cx="554415" cy="586307"/>
          </a:xfrm>
          <a:prstGeom prst="ellipse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6" t="4288" b="40478"/>
          <a:stretch/>
        </p:blipFill>
        <p:spPr>
          <a:xfrm>
            <a:off x="2270967" y="1455598"/>
            <a:ext cx="590763" cy="616493"/>
          </a:xfrm>
          <a:prstGeom prst="ellipse">
            <a:avLst/>
          </a:prstGeom>
        </p:spPr>
      </p:pic>
      <p:grpSp>
        <p:nvGrpSpPr>
          <p:cNvPr id="124" name="Groupe 14"/>
          <p:cNvGrpSpPr>
            <a:grpSpLocks/>
          </p:cNvGrpSpPr>
          <p:nvPr/>
        </p:nvGrpSpPr>
        <p:grpSpPr bwMode="auto">
          <a:xfrm>
            <a:off x="2794189" y="1701219"/>
            <a:ext cx="726969" cy="756931"/>
            <a:chOff x="6111292" y="2803714"/>
            <a:chExt cx="2005296" cy="2005296"/>
          </a:xfrm>
        </p:grpSpPr>
        <p:sp>
          <p:nvSpPr>
            <p:cNvPr id="125" name="Ellipse 9"/>
            <p:cNvSpPr/>
            <p:nvPr/>
          </p:nvSpPr>
          <p:spPr>
            <a:xfrm>
              <a:off x="6111292" y="2803714"/>
              <a:ext cx="2005296" cy="20052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grpSp>
          <p:nvGrpSpPr>
            <p:cNvPr id="126" name="Groupe 13"/>
            <p:cNvGrpSpPr>
              <a:grpSpLocks/>
            </p:cNvGrpSpPr>
            <p:nvPr/>
          </p:nvGrpSpPr>
          <p:grpSpPr bwMode="auto">
            <a:xfrm>
              <a:off x="6252500" y="2940625"/>
              <a:ext cx="1791076" cy="1722882"/>
              <a:chOff x="6252500" y="2940625"/>
              <a:chExt cx="1791076" cy="1722882"/>
            </a:xfrm>
          </p:grpSpPr>
          <p:sp>
            <p:nvSpPr>
              <p:cNvPr id="127" name="Ellipse 11"/>
              <p:cNvSpPr/>
              <p:nvPr/>
            </p:nvSpPr>
            <p:spPr>
              <a:xfrm>
                <a:off x="6252600" y="2940258"/>
                <a:ext cx="1722680" cy="1722681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52400">
                <a:solidFill>
                  <a:srgbClr val="1B68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305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128" name="Ellipse 12"/>
              <p:cNvSpPr/>
              <p:nvPr/>
            </p:nvSpPr>
            <p:spPr>
              <a:xfrm>
                <a:off x="6368503" y="3056162"/>
                <a:ext cx="1490874" cy="149087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1B68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305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129" name="Corde 13"/>
              <p:cNvSpPr/>
              <p:nvPr/>
            </p:nvSpPr>
            <p:spPr>
              <a:xfrm rot="12086673">
                <a:off x="7833973" y="3697603"/>
                <a:ext cx="209580" cy="207991"/>
              </a:xfrm>
              <a:prstGeom prst="chord">
                <a:avLst/>
              </a:prstGeom>
              <a:solidFill>
                <a:srgbClr val="D2D3D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305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</p:grpSp>
      </p:grpSp>
      <p:pic>
        <p:nvPicPr>
          <p:cNvPr id="7174" name="Рисунок 7173"/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299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79076" y="1767496"/>
            <a:ext cx="571894" cy="629871"/>
          </a:xfrm>
          <a:prstGeom prst="rect">
            <a:avLst/>
          </a:prstGeom>
        </p:spPr>
      </p:pic>
      <p:sp>
        <p:nvSpPr>
          <p:cNvPr id="130" name="Rounded Rectangle 28"/>
          <p:cNvSpPr/>
          <p:nvPr/>
        </p:nvSpPr>
        <p:spPr>
          <a:xfrm>
            <a:off x="3583527" y="2402849"/>
            <a:ext cx="1591908" cy="2916763"/>
          </a:xfrm>
          <a:prstGeom prst="roundRect">
            <a:avLst/>
          </a:prstGeom>
          <a:noFill/>
          <a:ln w="38100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lvl="0" algn="ctr">
              <a:defRPr/>
            </a:pPr>
            <a:r>
              <a:rPr lang="ru-RU" sz="700" b="1" dirty="0">
                <a:latin typeface="Calibri" panose="020F0502020204030204" pitchFamily="34" charset="0"/>
              </a:rPr>
              <a:t>КИРИЛЛ ПУЛИН</a:t>
            </a:r>
          </a:p>
          <a:p>
            <a:pPr lvl="0" algn="ctr">
              <a:defRPr/>
            </a:pPr>
            <a:r>
              <a:rPr lang="ru-RU" sz="700" b="1" dirty="0">
                <a:latin typeface="Calibri" panose="020F0502020204030204" pitchFamily="34" charset="0"/>
              </a:rPr>
              <a:t>Специалист по Логистике</a:t>
            </a:r>
          </a:p>
          <a:p>
            <a:pPr lvl="0" algn="ctr">
              <a:defRPr/>
            </a:pPr>
            <a:r>
              <a:rPr lang="ru-RU" sz="700" b="1" dirty="0">
                <a:latin typeface="Calibri" panose="020F0502020204030204" pitchFamily="34" charset="0"/>
              </a:rPr>
              <a:t>+7-999-079-06-78</a:t>
            </a:r>
          </a:p>
          <a:p>
            <a:pPr lvl="0" algn="ctr">
              <a:defRPr/>
            </a:pPr>
            <a:r>
              <a:rPr lang="en-US" sz="700" b="1" dirty="0">
                <a:latin typeface="Calibri" panose="020F0502020204030204" pitchFamily="34" charset="0"/>
                <a:hlinkClick r:id="rId20"/>
              </a:rPr>
              <a:t>Kirill.Pulin@araymond.com</a:t>
            </a:r>
            <a:endParaRPr lang="en-US" sz="700" b="1" dirty="0">
              <a:latin typeface="Calibri" panose="020F0502020204030204" pitchFamily="34" charset="0"/>
            </a:endParaRPr>
          </a:p>
          <a:p>
            <a:pPr algn="ctr">
              <a:defRPr/>
            </a:pPr>
            <a:endParaRPr lang="ru-RU" sz="700" b="1" dirty="0" smtClean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ru-RU" sz="700" b="1" u="sng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ru-RU" sz="700" b="1" dirty="0" smtClean="0">
                <a:latin typeface="Calibri" panose="020F0502020204030204" pitchFamily="34" charset="0"/>
              </a:rPr>
              <a:t>Ключевая Деятельность:</a:t>
            </a:r>
            <a:endParaRPr lang="ru-RU" sz="700" b="1" dirty="0">
              <a:latin typeface="Calibri" panose="020F0502020204030204" pitchFamily="34" charset="0"/>
            </a:endParaRPr>
          </a:p>
          <a:p>
            <a:pPr>
              <a:defRPr/>
            </a:pPr>
            <a:r>
              <a:rPr lang="ru-RU" sz="700" b="1" dirty="0" smtClean="0">
                <a:solidFill>
                  <a:srgbClr val="3D5CF5"/>
                </a:solidFill>
                <a:latin typeface="Calibri" panose="020F0502020204030204" pitchFamily="34" charset="0"/>
              </a:rPr>
              <a:t>Поддержка </a:t>
            </a:r>
            <a:r>
              <a:rPr lang="ru-RU" sz="700" b="1" dirty="0">
                <a:solidFill>
                  <a:srgbClr val="3D5CF5"/>
                </a:solidFill>
                <a:latin typeface="Calibri" panose="020F0502020204030204" pitchFamily="34" charset="0"/>
              </a:rPr>
              <a:t>бесперебойного </a:t>
            </a:r>
            <a:r>
              <a:rPr lang="ru-RU" sz="700" b="1" dirty="0" smtClean="0">
                <a:solidFill>
                  <a:srgbClr val="3D5CF5"/>
                </a:solidFill>
                <a:latin typeface="Calibri" panose="020F0502020204030204" pitchFamily="34" charset="0"/>
              </a:rPr>
              <a:t>потока импортных поставок</a:t>
            </a:r>
            <a:endParaRPr lang="ru-RU" sz="700" b="1" dirty="0">
              <a:solidFill>
                <a:srgbClr val="3D5CF5"/>
              </a:solidFill>
              <a:latin typeface="Calibri" panose="020F0502020204030204" pitchFamily="34" charset="0"/>
            </a:endParaRPr>
          </a:p>
          <a:p>
            <a:pPr>
              <a:defRPr/>
            </a:pPr>
            <a:endParaRPr lang="ru-RU" sz="700" b="1" u="sng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ru-RU" sz="7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Роль</a:t>
            </a:r>
            <a:r>
              <a:rPr lang="ru-RU" sz="7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defRPr/>
            </a:pPr>
            <a:endParaRPr lang="ru-RU" sz="7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Tx/>
              <a:buChar char="-"/>
              <a:defRPr/>
            </a:pPr>
            <a:r>
              <a:rPr lang="en-US" sz="700" b="1" dirty="0" smtClean="0">
                <a:solidFill>
                  <a:srgbClr val="3D5CF5"/>
                </a:solidFill>
                <a:latin typeface="Calibri" panose="020F0502020204030204" pitchFamily="34" charset="0"/>
              </a:rPr>
              <a:t>SAP </a:t>
            </a:r>
            <a:r>
              <a:rPr lang="en-US" sz="700" b="1" dirty="0">
                <a:solidFill>
                  <a:srgbClr val="3D5CF5"/>
                </a:solidFill>
                <a:latin typeface="Calibri" panose="020F0502020204030204" pitchFamily="34" charset="0"/>
              </a:rPr>
              <a:t>Key-User </a:t>
            </a:r>
            <a:r>
              <a:rPr lang="ru-RU" sz="700" b="1" dirty="0">
                <a:solidFill>
                  <a:srgbClr val="3D5CF5"/>
                </a:solidFill>
                <a:latin typeface="Calibri" panose="020F0502020204030204" pitchFamily="34" charset="0"/>
              </a:rPr>
              <a:t>процесса </a:t>
            </a:r>
            <a:endParaRPr lang="ru-RU" sz="700" b="1" dirty="0" smtClean="0">
              <a:solidFill>
                <a:srgbClr val="3D5CF5"/>
              </a:solidFill>
              <a:latin typeface="Calibri" panose="020F0502020204030204" pitchFamily="34" charset="0"/>
            </a:endParaRPr>
          </a:p>
          <a:p>
            <a:pPr marL="171450" indent="-171450">
              <a:buFontTx/>
              <a:buChar char="-"/>
              <a:defRPr/>
            </a:pPr>
            <a:r>
              <a:rPr lang="en-US" sz="700" b="1" dirty="0" smtClean="0">
                <a:solidFill>
                  <a:srgbClr val="3D5CF5"/>
                </a:solidFill>
                <a:latin typeface="Calibri" panose="020F0502020204030204" pitchFamily="34" charset="0"/>
              </a:rPr>
              <a:t>OTC</a:t>
            </a:r>
            <a:endParaRPr lang="en-US" sz="700" b="1" dirty="0">
              <a:solidFill>
                <a:srgbClr val="3D5CF5"/>
              </a:solidFill>
              <a:latin typeface="Calibri" panose="020F0502020204030204" pitchFamily="34" charset="0"/>
            </a:endParaRPr>
          </a:p>
          <a:p>
            <a:pPr marL="171450" lvl="0" indent="-171450">
              <a:buFontTx/>
              <a:buChar char="-"/>
              <a:defRPr/>
            </a:pPr>
            <a:endParaRPr lang="ru-RU" sz="700" b="1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171450" lvl="0" indent="-171450">
              <a:buFontTx/>
              <a:buChar char="-"/>
              <a:defRPr/>
            </a:pPr>
            <a:r>
              <a:rPr lang="ru-RU" sz="7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Основной </a:t>
            </a:r>
            <a:r>
              <a:rPr lang="ru-RU" sz="700" b="1" dirty="0">
                <a:solidFill>
                  <a:srgbClr val="FF0000"/>
                </a:solidFill>
                <a:latin typeface="Calibri" panose="020F0502020204030204" pitchFamily="34" charset="0"/>
              </a:rPr>
              <a:t>контакт по организации внутренних поставок </a:t>
            </a:r>
            <a:r>
              <a:rPr lang="en-US" sz="700" b="1" dirty="0">
                <a:solidFill>
                  <a:srgbClr val="FF0000"/>
                </a:solidFill>
                <a:latin typeface="Calibri" panose="020F0502020204030204" pitchFamily="34" charset="0"/>
              </a:rPr>
              <a:t>AR </a:t>
            </a:r>
            <a:r>
              <a:rPr lang="en-US" sz="7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Network</a:t>
            </a:r>
            <a:endParaRPr lang="ru-RU" sz="700" b="1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171450" lvl="0" indent="-171450">
              <a:buFontTx/>
              <a:buChar char="-"/>
              <a:defRPr/>
            </a:pPr>
            <a:r>
              <a:rPr lang="ru-RU" sz="700" b="1" dirty="0" smtClean="0">
                <a:solidFill>
                  <a:srgbClr val="3D5CF5"/>
                </a:solidFill>
                <a:latin typeface="Calibri" panose="020F0502020204030204" pitchFamily="34" charset="0"/>
              </a:rPr>
              <a:t>Интегратор </a:t>
            </a:r>
            <a:r>
              <a:rPr lang="en-US" sz="700" b="1" dirty="0" smtClean="0">
                <a:solidFill>
                  <a:srgbClr val="3D5CF5"/>
                </a:solidFill>
                <a:latin typeface="Calibri" panose="020F0502020204030204" pitchFamily="34" charset="0"/>
              </a:rPr>
              <a:t>EDI </a:t>
            </a:r>
            <a:r>
              <a:rPr lang="ru-RU" sz="700" b="1" dirty="0" smtClean="0">
                <a:solidFill>
                  <a:srgbClr val="3D5CF5"/>
                </a:solidFill>
                <a:latin typeface="Calibri" panose="020F0502020204030204" pitchFamily="34" charset="0"/>
              </a:rPr>
              <a:t>с клиентами</a:t>
            </a:r>
          </a:p>
          <a:p>
            <a:pPr marL="171450" lvl="0" indent="-171450">
              <a:buFontTx/>
              <a:buChar char="-"/>
              <a:defRPr/>
            </a:pPr>
            <a:r>
              <a:rPr lang="ru-RU" sz="700" b="1" dirty="0" smtClean="0">
                <a:solidFill>
                  <a:srgbClr val="3D5CF5"/>
                </a:solidFill>
                <a:latin typeface="Calibri" panose="020F0502020204030204" pitchFamily="34" charset="0"/>
              </a:rPr>
              <a:t>Владелец Процесса </a:t>
            </a:r>
            <a:r>
              <a:rPr lang="en-US" sz="700" b="1" dirty="0" smtClean="0">
                <a:solidFill>
                  <a:srgbClr val="3D5CF5"/>
                </a:solidFill>
                <a:latin typeface="Calibri" panose="020F0502020204030204" pitchFamily="34" charset="0"/>
              </a:rPr>
              <a:t>         QP-SC-0</a:t>
            </a:r>
            <a:r>
              <a:rPr lang="ru-RU" sz="700" b="1" dirty="0" smtClean="0">
                <a:solidFill>
                  <a:srgbClr val="3D5CF5"/>
                </a:solidFill>
                <a:latin typeface="Calibri" panose="020F0502020204030204" pitchFamily="34" charset="0"/>
              </a:rPr>
              <a:t>4</a:t>
            </a:r>
            <a:r>
              <a:rPr lang="en-US" sz="700" b="1" dirty="0" smtClean="0">
                <a:solidFill>
                  <a:srgbClr val="3D5CF5"/>
                </a:solidFill>
                <a:latin typeface="Calibri" panose="020F0502020204030204" pitchFamily="34" charset="0"/>
              </a:rPr>
              <a:t> </a:t>
            </a:r>
            <a:r>
              <a:rPr lang="ru-RU" sz="700" b="1" dirty="0">
                <a:solidFill>
                  <a:srgbClr val="3D5CF5"/>
                </a:solidFill>
                <a:latin typeface="Calibri" panose="020F0502020204030204" pitchFamily="34" charset="0"/>
              </a:rPr>
              <a:t>Управления входящими поставками (</a:t>
            </a:r>
            <a:r>
              <a:rPr lang="en-US" sz="700" b="1" dirty="0">
                <a:solidFill>
                  <a:srgbClr val="3D5CF5"/>
                </a:solidFill>
                <a:latin typeface="Calibri" panose="020F0502020204030204" pitchFamily="34" charset="0"/>
              </a:rPr>
              <a:t>PTP)</a:t>
            </a:r>
            <a:endParaRPr lang="ru-RU" sz="700" b="1" dirty="0">
              <a:solidFill>
                <a:srgbClr val="3D5CF5"/>
              </a:solidFill>
              <a:latin typeface="Calibri" panose="020F0502020204030204" pitchFamily="34" charset="0"/>
            </a:endParaRPr>
          </a:p>
          <a:p>
            <a:pPr>
              <a:defRPr/>
            </a:pPr>
            <a:endParaRPr lang="ru-RU" sz="700" b="1" dirty="0" smtClean="0"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700" b="1" dirty="0" smtClean="0">
                <a:latin typeface="Calibri" panose="020F0502020204030204" pitchFamily="34" charset="0"/>
              </a:rPr>
              <a:t>AR </a:t>
            </a:r>
            <a:r>
              <a:rPr lang="en-US" sz="700" b="1" dirty="0">
                <a:latin typeface="Calibri" panose="020F0502020204030204" pitchFamily="34" charset="0"/>
              </a:rPr>
              <a:t>Network</a:t>
            </a:r>
            <a:endParaRPr lang="ru-RU" sz="700" b="1" dirty="0">
              <a:latin typeface="Calibri" panose="020F0502020204030204" pitchFamily="34" charset="0"/>
            </a:endParaRPr>
          </a:p>
          <a:p>
            <a:pPr>
              <a:defRPr/>
            </a:pPr>
            <a:r>
              <a:rPr lang="ru-RU" sz="700" b="1" dirty="0" smtClean="0">
                <a:solidFill>
                  <a:srgbClr val="3D5CF5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-       Интегратор </a:t>
            </a:r>
            <a:r>
              <a:rPr lang="en-US" sz="700" b="1" dirty="0" smtClean="0">
                <a:solidFill>
                  <a:srgbClr val="3D5CF5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EDI IC Flow AR Network</a:t>
            </a:r>
            <a:endParaRPr lang="ru-RU" sz="700" b="1" dirty="0" smtClean="0">
              <a:solidFill>
                <a:srgbClr val="FF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ru-RU" sz="700" b="1" dirty="0" smtClean="0">
              <a:solidFill>
                <a:srgbClr val="FF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ru-RU" sz="700" b="1" dirty="0">
              <a:solidFill>
                <a:srgbClr val="FF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ru-RU" sz="700" b="1" dirty="0" smtClean="0">
              <a:solidFill>
                <a:srgbClr val="FF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700" b="1" dirty="0" smtClean="0">
                <a:latin typeface="Calibri" panose="020F0502020204030204" pitchFamily="34" charset="0"/>
              </a:rPr>
              <a:t>Back-Up </a:t>
            </a:r>
            <a:endParaRPr lang="en-US" sz="700" b="1" dirty="0">
              <a:latin typeface="Calibri" panose="020F0502020204030204" pitchFamily="34" charset="0"/>
            </a:endParaRPr>
          </a:p>
          <a:p>
            <a:r>
              <a:rPr lang="ru-RU" sz="700" b="1" dirty="0">
                <a:latin typeface="Calibri" panose="020F0502020204030204" pitchFamily="34" charset="0"/>
              </a:rPr>
              <a:t>-        </a:t>
            </a:r>
            <a:r>
              <a:rPr lang="ru-RU" sz="7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Макаров Павел</a:t>
            </a:r>
            <a:endParaRPr lang="ru-RU" sz="700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>
              <a:defRPr/>
            </a:pPr>
            <a:endParaRPr lang="ru-RU" sz="700" b="1" dirty="0" smtClean="0">
              <a:solidFill>
                <a:srgbClr val="FF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  <a:defRPr/>
            </a:pPr>
            <a:endParaRPr lang="en-US" sz="900" dirty="0" smtClean="0">
              <a:latin typeface="AvantGarde" pitchFamily="2" charset="0"/>
            </a:endParaRPr>
          </a:p>
          <a:p>
            <a:pPr marL="171450" indent="-171450">
              <a:buFontTx/>
              <a:buChar char="-"/>
              <a:defRPr/>
            </a:pPr>
            <a:endParaRPr lang="en-US" sz="900" dirty="0" smtClean="0">
              <a:latin typeface="AvantGarde" pitchFamily="2" charset="0"/>
            </a:endParaRPr>
          </a:p>
          <a:p>
            <a:pPr marL="171450" indent="-171450">
              <a:buFontTx/>
              <a:buChar char="-"/>
              <a:defRPr/>
            </a:pPr>
            <a:endParaRPr lang="en-US" sz="900" dirty="0">
              <a:latin typeface="AvantGarde" pitchFamily="2" charset="0"/>
            </a:endParaRPr>
          </a:p>
        </p:txBody>
      </p:sp>
      <p:pic>
        <p:nvPicPr>
          <p:cNvPr id="131" name="Рисунок 1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5220" y="5076159"/>
            <a:ext cx="215582" cy="230450"/>
          </a:xfrm>
          <a:prstGeom prst="rect">
            <a:avLst/>
          </a:prstGeom>
        </p:spPr>
      </p:pic>
      <p:pic>
        <p:nvPicPr>
          <p:cNvPr id="132" name="Рисунок 1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9772" y="3879012"/>
            <a:ext cx="281540" cy="181133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6281461" y="2455346"/>
            <a:ext cx="138542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700" b="1" dirty="0">
                <a:latin typeface="Calibri" panose="020F0502020204030204" pitchFamily="34" charset="0"/>
              </a:rPr>
              <a:t>ЕВГЕНИЙ НЕВЕШКИН</a:t>
            </a:r>
          </a:p>
          <a:p>
            <a:pPr algn="ctr">
              <a:defRPr/>
            </a:pPr>
            <a:r>
              <a:rPr lang="ru-RU" sz="700" b="1" dirty="0">
                <a:latin typeface="Calibri" panose="020F0502020204030204" pitchFamily="34" charset="0"/>
              </a:rPr>
              <a:t>Специалист по таможенному оформлению</a:t>
            </a:r>
          </a:p>
          <a:p>
            <a:pPr algn="ctr">
              <a:defRPr/>
            </a:pPr>
            <a:r>
              <a:rPr lang="ru-RU" sz="700" b="1" dirty="0" smtClean="0">
                <a:latin typeface="Calibri" panose="020F0502020204030204" pitchFamily="34" charset="0"/>
              </a:rPr>
              <a:t>+</a:t>
            </a:r>
            <a:r>
              <a:rPr lang="ru-RU" sz="700" b="1" dirty="0">
                <a:latin typeface="Calibri" panose="020F0502020204030204" pitchFamily="34" charset="0"/>
              </a:rPr>
              <a:t>7-904-047-98-08</a:t>
            </a:r>
          </a:p>
          <a:p>
            <a:pPr algn="ctr">
              <a:defRPr/>
            </a:pPr>
            <a:r>
              <a:rPr lang="en-US" sz="700" b="1" dirty="0" smtClean="0">
                <a:latin typeface="Calibri" panose="020F0502020204030204" pitchFamily="34" charset="0"/>
                <a:hlinkClick r:id="rId21"/>
              </a:rPr>
              <a:t>Evgeniy.Neveshkin@araymond.com</a:t>
            </a:r>
            <a:endParaRPr lang="en-US" sz="700" b="1" dirty="0">
              <a:latin typeface="Calibri" panose="020F0502020204030204" pitchFamily="34" charset="0"/>
            </a:endParaRPr>
          </a:p>
          <a:p>
            <a:pPr>
              <a:defRPr/>
            </a:pPr>
            <a:r>
              <a:rPr lang="ru-RU" sz="700" b="1" dirty="0" smtClean="0">
                <a:latin typeface="Calibri" panose="020F0502020204030204" pitchFamily="34" charset="0"/>
              </a:rPr>
              <a:t>Ключевая Деятельность:</a:t>
            </a:r>
            <a:endParaRPr lang="ru-RU" sz="700" b="1" dirty="0">
              <a:latin typeface="Calibri" panose="020F0502020204030204" pitchFamily="34" charset="0"/>
            </a:endParaRPr>
          </a:p>
          <a:p>
            <a:pPr>
              <a:defRPr/>
            </a:pPr>
            <a:r>
              <a:rPr lang="ru-RU" sz="700" b="1" dirty="0" smtClean="0">
                <a:solidFill>
                  <a:srgbClr val="3D5CF5"/>
                </a:solidFill>
                <a:latin typeface="Calibri" panose="020F0502020204030204" pitchFamily="34" charset="0"/>
              </a:rPr>
              <a:t>Таможенное оформление импортных и экспорных поставок при соблюдении утвержденных законодательных норм</a:t>
            </a:r>
          </a:p>
          <a:p>
            <a:pPr>
              <a:defRPr/>
            </a:pPr>
            <a:endParaRPr lang="ru-RU" sz="700" b="1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ru-RU" sz="7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Роль</a:t>
            </a:r>
            <a:r>
              <a:rPr lang="ru-RU" sz="700" u="sn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defRPr/>
            </a:pPr>
            <a:endParaRPr lang="ru-RU" sz="7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Tx/>
              <a:buChar char="-"/>
              <a:defRPr/>
            </a:pPr>
            <a:r>
              <a:rPr lang="en-US" sz="700" b="1" dirty="0" smtClean="0">
                <a:solidFill>
                  <a:srgbClr val="3D5CF5"/>
                </a:solidFill>
                <a:latin typeface="Calibri" panose="020F0502020204030204" pitchFamily="34" charset="0"/>
              </a:rPr>
              <a:t>SAP </a:t>
            </a:r>
            <a:r>
              <a:rPr lang="en-US" sz="700" b="1" dirty="0">
                <a:solidFill>
                  <a:srgbClr val="3D5CF5"/>
                </a:solidFill>
                <a:latin typeface="Calibri" panose="020F0502020204030204" pitchFamily="34" charset="0"/>
              </a:rPr>
              <a:t>Key-User </a:t>
            </a:r>
            <a:r>
              <a:rPr lang="ru-RU" sz="700" b="1" dirty="0">
                <a:solidFill>
                  <a:srgbClr val="3D5CF5"/>
                </a:solidFill>
                <a:latin typeface="Calibri" panose="020F0502020204030204" pitchFamily="34" charset="0"/>
              </a:rPr>
              <a:t>процесса </a:t>
            </a:r>
            <a:r>
              <a:rPr lang="en-US" sz="700" b="1" dirty="0">
                <a:solidFill>
                  <a:srgbClr val="3D5CF5"/>
                </a:solidFill>
                <a:latin typeface="Calibri" panose="020F0502020204030204" pitchFamily="34" charset="0"/>
              </a:rPr>
              <a:t>PTP (CCD)</a:t>
            </a:r>
            <a:endParaRPr lang="ru-RU" sz="700" b="1" dirty="0">
              <a:solidFill>
                <a:srgbClr val="3D5CF5"/>
              </a:solidFill>
              <a:latin typeface="Calibri" panose="020F0502020204030204" pitchFamily="34" charset="0"/>
            </a:endParaRPr>
          </a:p>
          <a:p>
            <a:pPr marL="171450" indent="-171450">
              <a:buFontTx/>
              <a:buChar char="-"/>
              <a:defRPr/>
            </a:pPr>
            <a:r>
              <a:rPr lang="ru-RU" sz="7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Основной </a:t>
            </a:r>
            <a:r>
              <a:rPr lang="ru-RU" sz="700" b="1" dirty="0">
                <a:solidFill>
                  <a:srgbClr val="FF0000"/>
                </a:solidFill>
                <a:latin typeface="Calibri" panose="020F0502020204030204" pitchFamily="34" charset="0"/>
              </a:rPr>
              <a:t>контакт по взаимодействию с Таможенными </a:t>
            </a:r>
            <a:r>
              <a:rPr lang="ru-RU" sz="7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Органами</a:t>
            </a:r>
            <a:endParaRPr lang="en-US" sz="700" b="1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171450" indent="-171450">
              <a:buFontTx/>
              <a:buChar char="-"/>
              <a:defRPr/>
            </a:pPr>
            <a:r>
              <a:rPr lang="ru-RU" sz="700" b="1" dirty="0" smtClean="0">
                <a:solidFill>
                  <a:srgbClr val="3D5CF5"/>
                </a:solidFill>
                <a:latin typeface="Calibri" panose="020F0502020204030204" pitchFamily="34" charset="0"/>
              </a:rPr>
              <a:t>Владелец Процесса </a:t>
            </a:r>
            <a:r>
              <a:rPr lang="en-US" sz="700" b="1" dirty="0" smtClean="0">
                <a:solidFill>
                  <a:srgbClr val="3D5CF5"/>
                </a:solidFill>
                <a:latin typeface="Calibri" panose="020F0502020204030204" pitchFamily="34" charset="0"/>
              </a:rPr>
              <a:t>       QP-SC-06 </a:t>
            </a:r>
            <a:r>
              <a:rPr lang="ru-RU" sz="700" b="1" dirty="0">
                <a:solidFill>
                  <a:srgbClr val="3D5CF5"/>
                </a:solidFill>
                <a:latin typeface="Calibri" panose="020F0502020204030204" pitchFamily="34" charset="0"/>
              </a:rPr>
              <a:t>Таможенное оформление</a:t>
            </a:r>
          </a:p>
          <a:p>
            <a:pPr>
              <a:defRPr/>
            </a:pPr>
            <a:endParaRPr lang="ru-RU" sz="700" b="1" dirty="0">
              <a:solidFill>
                <a:srgbClr val="3D5CF5"/>
              </a:solidFill>
              <a:latin typeface="Calibri" panose="020F0502020204030204" pitchFamily="34" charset="0"/>
            </a:endParaRPr>
          </a:p>
          <a:p>
            <a:pPr marL="171450" indent="-171450">
              <a:buFontTx/>
              <a:buChar char="-"/>
              <a:defRPr/>
            </a:pPr>
            <a:endParaRPr lang="ru-RU" sz="700" b="1" dirty="0">
              <a:solidFill>
                <a:srgbClr val="3D5CF5"/>
              </a:solidFill>
              <a:latin typeface="Calibri" panose="020F0502020204030204" pitchFamily="34" charset="0"/>
            </a:endParaRPr>
          </a:p>
          <a:p>
            <a:r>
              <a:rPr lang="en-US" sz="700" b="1" dirty="0">
                <a:latin typeface="Calibri" panose="020F0502020204030204" pitchFamily="34" charset="0"/>
              </a:rPr>
              <a:t>Back-Up </a:t>
            </a:r>
          </a:p>
          <a:p>
            <a:r>
              <a:rPr lang="ru-RU" sz="700" b="1" dirty="0">
                <a:latin typeface="Calibri" panose="020F0502020204030204" pitchFamily="34" charset="0"/>
              </a:rPr>
              <a:t>-        </a:t>
            </a:r>
            <a:r>
              <a:rPr lang="ru-RU" sz="7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Дмитрий Кочин</a:t>
            </a:r>
            <a:endParaRPr lang="ru-RU" sz="700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>
              <a:defRPr/>
            </a:pPr>
            <a:endParaRPr lang="ru-RU" sz="700" b="1" dirty="0">
              <a:solidFill>
                <a:srgbClr val="FF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  <a:defRPr/>
            </a:pPr>
            <a:endParaRPr lang="ru-RU" sz="700" b="1" dirty="0" smtClean="0">
              <a:solidFill>
                <a:srgbClr val="3D5CF5"/>
              </a:solidFill>
              <a:latin typeface="Calibri" panose="020F0502020204030204" pitchFamily="34" charset="0"/>
            </a:endParaRPr>
          </a:p>
          <a:p>
            <a:pPr marL="171450" indent="-171450">
              <a:buFontTx/>
              <a:buChar char="-"/>
              <a:defRPr/>
            </a:pPr>
            <a:endParaRPr lang="en-US" sz="700" b="1" dirty="0" smtClean="0">
              <a:latin typeface="Calibri" panose="020F050202020403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666889" y="2463416"/>
            <a:ext cx="139471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700" b="1" dirty="0">
                <a:latin typeface="Calibri" panose="020F0502020204030204" pitchFamily="34" charset="0"/>
              </a:rPr>
              <a:t>СЕРГЕЙ ШЕВЧЕНКО</a:t>
            </a:r>
          </a:p>
          <a:p>
            <a:pPr algn="ctr">
              <a:defRPr/>
            </a:pPr>
            <a:r>
              <a:rPr lang="ru-RU" sz="700" b="1" dirty="0">
                <a:latin typeface="Calibri" panose="020F0502020204030204" pitchFamily="34" charset="0"/>
              </a:rPr>
              <a:t>Заведующий складом</a:t>
            </a:r>
          </a:p>
          <a:p>
            <a:pPr algn="ctr">
              <a:defRPr/>
            </a:pPr>
            <a:r>
              <a:rPr lang="ru-RU" sz="700" b="1" dirty="0" smtClean="0">
                <a:latin typeface="Calibri" panose="020F0502020204030204" pitchFamily="34" charset="0"/>
              </a:rPr>
              <a:t>+</a:t>
            </a:r>
            <a:r>
              <a:rPr lang="ru-RU" sz="700" b="1" dirty="0">
                <a:latin typeface="Calibri" panose="020F0502020204030204" pitchFamily="34" charset="0"/>
              </a:rPr>
              <a:t>7-903-059-36-78</a:t>
            </a:r>
          </a:p>
          <a:p>
            <a:pPr algn="ctr">
              <a:defRPr/>
            </a:pPr>
            <a:r>
              <a:rPr lang="en-US" sz="700" b="1" dirty="0" smtClean="0">
                <a:latin typeface="Calibri" panose="020F0502020204030204" pitchFamily="34" charset="0"/>
                <a:hlinkClick r:id="rId22"/>
              </a:rPr>
              <a:t>Sergey.Shevchenko@araymond.com</a:t>
            </a:r>
            <a:endParaRPr lang="en-US" sz="700" b="1" dirty="0">
              <a:latin typeface="Calibri" panose="020F0502020204030204" pitchFamily="34" charset="0"/>
            </a:endParaRPr>
          </a:p>
          <a:p>
            <a:pPr marL="171450" indent="-171450">
              <a:buFontTx/>
              <a:buChar char="-"/>
              <a:defRPr/>
            </a:pPr>
            <a:endParaRPr lang="ru-RU" sz="700" b="1" dirty="0" smtClean="0">
              <a:latin typeface="Calibri" panose="020F0502020204030204" pitchFamily="34" charset="0"/>
            </a:endParaRPr>
          </a:p>
          <a:p>
            <a:pPr>
              <a:defRPr/>
            </a:pPr>
            <a:r>
              <a:rPr lang="ru-RU" sz="700" b="1" dirty="0" smtClean="0">
                <a:latin typeface="Calibri" panose="020F0502020204030204" pitchFamily="34" charset="0"/>
              </a:rPr>
              <a:t>Ключевая Деятельность: </a:t>
            </a:r>
          </a:p>
          <a:p>
            <a:pPr>
              <a:defRPr/>
            </a:pPr>
            <a:r>
              <a:rPr lang="ru-RU" sz="700" b="1" dirty="0" smtClean="0">
                <a:solidFill>
                  <a:srgbClr val="3D5CF5"/>
                </a:solidFill>
                <a:latin typeface="Calibri" panose="020F0502020204030204" pitchFamily="34" charset="0"/>
              </a:rPr>
              <a:t>Обспечение сохранности и корректного учета ТМЦ для бесперебойного внутренних и внешних Потребителей </a:t>
            </a:r>
            <a:endParaRPr lang="ru-RU" sz="700" b="1" dirty="0" smtClean="0">
              <a:latin typeface="Calibri" panose="020F0502020204030204" pitchFamily="34" charset="0"/>
            </a:endParaRPr>
          </a:p>
          <a:p>
            <a:pPr>
              <a:defRPr/>
            </a:pPr>
            <a:endParaRPr lang="ru-RU" sz="700" b="1" u="sng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ru-RU" sz="7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Роль</a:t>
            </a:r>
            <a:r>
              <a:rPr lang="ru-RU" sz="700" u="sn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defRPr/>
            </a:pPr>
            <a:endParaRPr lang="ru-RU" sz="7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Tx/>
              <a:buChar char="-"/>
              <a:defRPr/>
            </a:pPr>
            <a:r>
              <a:rPr lang="en-US" sz="700" b="1" dirty="0">
                <a:solidFill>
                  <a:srgbClr val="3D5CF5"/>
                </a:solidFill>
                <a:latin typeface="Calibri" panose="020F0502020204030204" pitchFamily="34" charset="0"/>
              </a:rPr>
              <a:t>SAP Key-User </a:t>
            </a:r>
            <a:r>
              <a:rPr lang="ru-RU" sz="700" b="1" dirty="0">
                <a:solidFill>
                  <a:srgbClr val="3D5CF5"/>
                </a:solidFill>
                <a:latin typeface="Calibri" panose="020F0502020204030204" pitchFamily="34" charset="0"/>
              </a:rPr>
              <a:t>процесса </a:t>
            </a:r>
            <a:r>
              <a:rPr lang="en-US" sz="700" b="1" dirty="0">
                <a:solidFill>
                  <a:srgbClr val="3D5CF5"/>
                </a:solidFill>
                <a:latin typeface="Calibri" panose="020F0502020204030204" pitchFamily="34" charset="0"/>
              </a:rPr>
              <a:t>PTP (WM)</a:t>
            </a:r>
          </a:p>
          <a:p>
            <a:pPr>
              <a:defRPr/>
            </a:pPr>
            <a:endParaRPr lang="ru-RU" sz="700" b="1" dirty="0" smtClean="0">
              <a:solidFill>
                <a:srgbClr val="3D5CF5"/>
              </a:solidFill>
              <a:latin typeface="Calibri" panose="020F0502020204030204" pitchFamily="34" charset="0"/>
            </a:endParaRPr>
          </a:p>
          <a:p>
            <a:pPr marL="171450" indent="-171450">
              <a:buFontTx/>
              <a:buChar char="-"/>
              <a:defRPr/>
            </a:pPr>
            <a:r>
              <a:rPr lang="ru-RU" sz="7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Основной </a:t>
            </a:r>
            <a:r>
              <a:rPr lang="ru-RU" sz="700" b="1" dirty="0">
                <a:solidFill>
                  <a:srgbClr val="FF0000"/>
                </a:solidFill>
                <a:latin typeface="Calibri" panose="020F0502020204030204" pitchFamily="34" charset="0"/>
              </a:rPr>
              <a:t>контакт по организации отгрузки, отгрузочным </a:t>
            </a:r>
            <a:r>
              <a:rPr lang="ru-RU" sz="7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документам</a:t>
            </a:r>
          </a:p>
          <a:p>
            <a:pPr marL="171450" indent="-171450">
              <a:buFontTx/>
              <a:buChar char="-"/>
              <a:defRPr/>
            </a:pPr>
            <a:r>
              <a:rPr lang="ru-RU" sz="700" b="1" dirty="0" smtClean="0">
                <a:solidFill>
                  <a:srgbClr val="3D5CF5"/>
                </a:solidFill>
                <a:latin typeface="Calibri" panose="020F0502020204030204" pitchFamily="34" charset="0"/>
              </a:rPr>
              <a:t>Координатор работы и учета на внутренних складах</a:t>
            </a:r>
          </a:p>
          <a:p>
            <a:pPr marL="171450" indent="-171450">
              <a:buFontTx/>
              <a:buChar char="-"/>
              <a:defRPr/>
            </a:pPr>
            <a:r>
              <a:rPr lang="ru-RU" sz="700" b="1" dirty="0" smtClean="0">
                <a:solidFill>
                  <a:srgbClr val="3D5CF5"/>
                </a:solidFill>
                <a:latin typeface="Calibri" panose="020F0502020204030204" pitchFamily="34" charset="0"/>
              </a:rPr>
              <a:t>Владелец процесса </a:t>
            </a:r>
            <a:r>
              <a:rPr lang="en-US" sz="700" b="1" dirty="0" smtClean="0">
                <a:solidFill>
                  <a:srgbClr val="3D5CF5"/>
                </a:solidFill>
                <a:latin typeface="Calibri" panose="020F0502020204030204" pitchFamily="34" charset="0"/>
              </a:rPr>
              <a:t>QP-SC-05 </a:t>
            </a:r>
            <a:r>
              <a:rPr lang="ru-RU" sz="700" b="1" dirty="0">
                <a:solidFill>
                  <a:srgbClr val="3D5CF5"/>
                </a:solidFill>
                <a:latin typeface="Calibri" panose="020F0502020204030204" pitchFamily="34" charset="0"/>
              </a:rPr>
              <a:t>Управление складами и внутренней логистикой (MM-WM)</a:t>
            </a:r>
          </a:p>
          <a:p>
            <a:pPr>
              <a:defRPr/>
            </a:pPr>
            <a:endParaRPr lang="ru-RU" sz="700" b="1" dirty="0">
              <a:solidFill>
                <a:srgbClr val="3D5CF5"/>
              </a:solidFill>
              <a:latin typeface="Calibri" panose="020F0502020204030204" pitchFamily="34" charset="0"/>
            </a:endParaRPr>
          </a:p>
          <a:p>
            <a:pPr marL="171450" indent="-171450">
              <a:buFontTx/>
              <a:buChar char="-"/>
              <a:defRPr/>
            </a:pPr>
            <a:endParaRPr lang="ru-RU" sz="700" b="1" dirty="0">
              <a:solidFill>
                <a:srgbClr val="3D5CF5"/>
              </a:solidFill>
              <a:latin typeface="Calibri" panose="020F0502020204030204" pitchFamily="34" charset="0"/>
            </a:endParaRPr>
          </a:p>
          <a:p>
            <a:r>
              <a:rPr lang="en-US" sz="700" b="1" dirty="0">
                <a:latin typeface="Calibri" panose="020F0502020204030204" pitchFamily="34" charset="0"/>
              </a:rPr>
              <a:t>Back-Up </a:t>
            </a:r>
          </a:p>
          <a:p>
            <a:r>
              <a:rPr lang="ru-RU" sz="700" b="1" dirty="0">
                <a:latin typeface="Calibri" panose="020F0502020204030204" pitchFamily="34" charset="0"/>
              </a:rPr>
              <a:t>-        </a:t>
            </a:r>
            <a:r>
              <a:rPr lang="ru-RU" sz="7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Кладовщик</a:t>
            </a:r>
            <a:endParaRPr lang="ru-RU" sz="700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>
              <a:defRPr/>
            </a:pPr>
            <a:endParaRPr lang="ru-RU" sz="700" b="1" dirty="0">
              <a:solidFill>
                <a:srgbClr val="FF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  <a:defRPr/>
            </a:pPr>
            <a:endParaRPr lang="ru-RU" sz="700" b="1" dirty="0" smtClean="0">
              <a:solidFill>
                <a:srgbClr val="3D5CF5"/>
              </a:solidFill>
              <a:latin typeface="Calibri" panose="020F0502020204030204" pitchFamily="34" charset="0"/>
            </a:endParaRPr>
          </a:p>
          <a:p>
            <a:pPr marL="171450" indent="-171450">
              <a:buFontTx/>
              <a:buChar char="-"/>
              <a:defRPr/>
            </a:pPr>
            <a:endParaRPr lang="en-US" sz="700" b="1" dirty="0" smtClean="0">
              <a:latin typeface="Calibri" panose="020F0502020204030204" pitchFamily="34" charset="0"/>
            </a:endParaRPr>
          </a:p>
        </p:txBody>
      </p:sp>
      <p:pic>
        <p:nvPicPr>
          <p:cNvPr id="135" name="Рисунок 1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9317" y="4126930"/>
            <a:ext cx="281540" cy="181133"/>
          </a:xfrm>
          <a:prstGeom prst="rect">
            <a:avLst/>
          </a:prstGeom>
        </p:spPr>
      </p:pic>
      <p:pic>
        <p:nvPicPr>
          <p:cNvPr id="136" name="Рисунок 1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21620" y="5259419"/>
            <a:ext cx="215582" cy="230450"/>
          </a:xfrm>
          <a:prstGeom prst="rect">
            <a:avLst/>
          </a:prstGeom>
        </p:spPr>
      </p:pic>
      <p:sp>
        <p:nvSpPr>
          <p:cNvPr id="137" name="TextBox 136"/>
          <p:cNvSpPr txBox="1"/>
          <p:nvPr/>
        </p:nvSpPr>
        <p:spPr>
          <a:xfrm>
            <a:off x="9101666" y="2480697"/>
            <a:ext cx="1394710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700" b="1" dirty="0">
                <a:latin typeface="Calibri" panose="020F0502020204030204" pitchFamily="34" charset="0"/>
              </a:rPr>
              <a:t>ВЛАДИСЛАВ </a:t>
            </a:r>
            <a:r>
              <a:rPr lang="ru-RU" sz="700" b="1" dirty="0" smtClean="0">
                <a:latin typeface="Calibri" panose="020F0502020204030204" pitchFamily="34" charset="0"/>
              </a:rPr>
              <a:t>РЯБИНИН</a:t>
            </a:r>
          </a:p>
          <a:p>
            <a:pPr algn="ctr">
              <a:defRPr/>
            </a:pPr>
            <a:r>
              <a:rPr lang="ru-RU" sz="700" b="1" dirty="0">
                <a:latin typeface="Calibri" panose="020F0502020204030204" pitchFamily="34" charset="0"/>
              </a:rPr>
              <a:t>ЭДУАРД </a:t>
            </a:r>
            <a:r>
              <a:rPr lang="ru-RU" sz="700" b="1" dirty="0" smtClean="0">
                <a:latin typeface="Calibri" panose="020F0502020204030204" pitchFamily="34" charset="0"/>
              </a:rPr>
              <a:t>ШАЙХУЛЛИН</a:t>
            </a:r>
          </a:p>
          <a:p>
            <a:pPr algn="ctr">
              <a:defRPr/>
            </a:pPr>
            <a:r>
              <a:rPr lang="ru-RU" sz="700" b="1" dirty="0" smtClean="0">
                <a:latin typeface="Calibri" panose="020F0502020204030204" pitchFamily="34" charset="0"/>
              </a:rPr>
              <a:t>Кладовщик</a:t>
            </a:r>
            <a:endParaRPr lang="ru-RU" sz="700" b="1" dirty="0" smtClean="0">
              <a:latin typeface="Calibri" panose="020F0502020204030204" pitchFamily="34" charset="0"/>
            </a:endParaRPr>
          </a:p>
          <a:p>
            <a:pPr algn="ctr">
              <a:defRPr/>
            </a:pPr>
            <a:r>
              <a:rPr lang="en-US" sz="700" b="1" dirty="0">
                <a:latin typeface="Calibri" panose="020F0502020204030204" pitchFamily="34" charset="0"/>
                <a:cs typeface="Arial" panose="020B0604020202020204" pitchFamily="34" charset="0"/>
              </a:rPr>
              <a:t>+7 8313 3981</a:t>
            </a:r>
            <a:r>
              <a:rPr lang="ru-RU" sz="700" b="1" dirty="0" smtClean="0">
                <a:latin typeface="Calibri" panose="020F0502020204030204" pitchFamily="34" charset="0"/>
                <a:cs typeface="Arial" panose="020B0604020202020204" pitchFamily="34" charset="0"/>
              </a:rPr>
              <a:t>17</a:t>
            </a:r>
            <a:endParaRPr lang="en-US" sz="700" b="1" dirty="0" smtClean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700" b="1" dirty="0" smtClean="0">
                <a:latin typeface="Calibri" panose="020F0502020204030204" pitchFamily="34" charset="0"/>
                <a:cs typeface="Arial" panose="020B0604020202020204" pitchFamily="34" charset="0"/>
                <a:hlinkClick r:id="rId23"/>
              </a:rPr>
              <a:t>RUUWOP01@araymond.com</a:t>
            </a:r>
            <a:endParaRPr lang="en-US" sz="700" b="1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700" b="1" dirty="0" smtClean="0">
                <a:latin typeface="Calibri" panose="020F0502020204030204" pitchFamily="34" charset="0"/>
                <a:hlinkClick r:id="rId24"/>
              </a:rPr>
              <a:t>RUUWOP02@araymond.com</a:t>
            </a:r>
            <a:endParaRPr lang="ru-RU" sz="700" b="1" dirty="0">
              <a:latin typeface="Calibri" panose="020F0502020204030204" pitchFamily="34" charset="0"/>
            </a:endParaRPr>
          </a:p>
          <a:p>
            <a:pPr marL="171450" indent="-171450">
              <a:buFontTx/>
              <a:buChar char="-"/>
              <a:defRPr/>
            </a:pPr>
            <a:endParaRPr lang="ru-RU" sz="700" b="1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ru-RU" sz="700" b="1" dirty="0" smtClean="0">
                <a:latin typeface="Calibri" panose="020F0502020204030204" pitchFamily="34" charset="0"/>
              </a:rPr>
              <a:t>Ключевая Деятельность: </a:t>
            </a:r>
            <a:endParaRPr lang="ru-RU" sz="700" b="1" dirty="0">
              <a:latin typeface="Calibri" panose="020F0502020204030204" pitchFamily="34" charset="0"/>
            </a:endParaRPr>
          </a:p>
          <a:p>
            <a:pPr>
              <a:defRPr/>
            </a:pPr>
            <a:r>
              <a:rPr lang="ru-RU" sz="700" b="1" dirty="0">
                <a:solidFill>
                  <a:srgbClr val="3D5CF5"/>
                </a:solidFill>
                <a:latin typeface="Calibri" panose="020F0502020204030204" pitchFamily="34" charset="0"/>
              </a:rPr>
              <a:t>Обспечение сохранности и корректного учета ТМЦ </a:t>
            </a:r>
            <a:r>
              <a:rPr lang="ru-RU" sz="700" b="1" dirty="0" smtClean="0">
                <a:solidFill>
                  <a:srgbClr val="3D5CF5"/>
                </a:solidFill>
                <a:latin typeface="Calibri" panose="020F0502020204030204" pitchFamily="34" charset="0"/>
              </a:rPr>
              <a:t>для бесперебойного </a:t>
            </a:r>
            <a:r>
              <a:rPr lang="ru-RU" sz="700" b="1" dirty="0">
                <a:solidFill>
                  <a:srgbClr val="3D5CF5"/>
                </a:solidFill>
                <a:latin typeface="Calibri" panose="020F0502020204030204" pitchFamily="34" charset="0"/>
              </a:rPr>
              <a:t>внутренних и внешних Потребителей</a:t>
            </a:r>
            <a:endParaRPr lang="ru-RU" sz="700" b="1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171450" indent="-171450">
              <a:buFontTx/>
              <a:buChar char="-"/>
              <a:defRPr/>
            </a:pPr>
            <a:endParaRPr lang="ru-RU" sz="700" b="1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ru-RU" sz="7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Роль</a:t>
            </a:r>
            <a:r>
              <a:rPr lang="ru-RU" sz="700" u="sn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defRPr/>
            </a:pPr>
            <a:endParaRPr lang="ru-RU" sz="7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>
              <a:buFontTx/>
              <a:buChar char="-"/>
              <a:defRPr/>
            </a:pPr>
            <a:r>
              <a:rPr lang="ru-RU" sz="700" b="1" dirty="0">
                <a:solidFill>
                  <a:srgbClr val="FF0000"/>
                </a:solidFill>
                <a:latin typeface="Calibri" panose="020F0502020204030204" pitchFamily="34" charset="0"/>
              </a:rPr>
              <a:t>Основной контакт по внутренней логистике и обеспечению производства</a:t>
            </a:r>
          </a:p>
          <a:p>
            <a:pPr>
              <a:defRPr/>
            </a:pPr>
            <a:endParaRPr lang="ru-RU" sz="700" b="1" dirty="0">
              <a:solidFill>
                <a:srgbClr val="3D5CF5"/>
              </a:solidFill>
              <a:latin typeface="Calibri" panose="020F0502020204030204" pitchFamily="34" charset="0"/>
            </a:endParaRPr>
          </a:p>
          <a:p>
            <a:pPr marL="171450" indent="-171450">
              <a:buFontTx/>
              <a:buChar char="-"/>
              <a:defRPr/>
            </a:pPr>
            <a:endParaRPr lang="ru-RU" sz="700" b="1" dirty="0">
              <a:solidFill>
                <a:srgbClr val="3D5CF5"/>
              </a:solidFill>
              <a:latin typeface="Calibri" panose="020F0502020204030204" pitchFamily="34" charset="0"/>
            </a:endParaRPr>
          </a:p>
          <a:p>
            <a:r>
              <a:rPr lang="en-US" sz="700" b="1" dirty="0">
                <a:latin typeface="Calibri" panose="020F0502020204030204" pitchFamily="34" charset="0"/>
              </a:rPr>
              <a:t>Back-Up </a:t>
            </a:r>
          </a:p>
          <a:p>
            <a:pPr marL="171450" indent="-171450">
              <a:buFontTx/>
              <a:buChar char="-"/>
            </a:pPr>
            <a:r>
              <a:rPr lang="ru-RU" sz="7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Кладовщик</a:t>
            </a:r>
            <a:r>
              <a:rPr lang="en-US" sz="7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. </a:t>
            </a:r>
            <a:r>
              <a:rPr lang="ru-RU" sz="7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Переход на 1-сменный график работы </a:t>
            </a:r>
            <a:r>
              <a:rPr lang="ru-RU" sz="7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склада</a:t>
            </a:r>
          </a:p>
          <a:p>
            <a:pPr marL="171450" indent="-171450">
              <a:buFontTx/>
              <a:buChar char="-"/>
            </a:pPr>
            <a:r>
              <a:rPr lang="ru-RU" sz="700" b="1" smtClean="0">
                <a:solidFill>
                  <a:srgbClr val="FF0000"/>
                </a:solidFill>
                <a:latin typeface="Calibri" panose="020F0502020204030204" pitchFamily="34" charset="0"/>
              </a:rPr>
              <a:t>Заведующий Складом</a:t>
            </a:r>
            <a:endParaRPr lang="ru-RU" sz="700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>
              <a:defRPr/>
            </a:pPr>
            <a:endParaRPr lang="ru-RU" sz="700" b="1" dirty="0">
              <a:solidFill>
                <a:srgbClr val="FF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  <a:defRPr/>
            </a:pPr>
            <a:endParaRPr lang="ru-RU" sz="700" b="1" dirty="0" smtClean="0">
              <a:solidFill>
                <a:srgbClr val="3D5CF5"/>
              </a:solidFill>
              <a:latin typeface="Calibri" panose="020F0502020204030204" pitchFamily="34" charset="0"/>
            </a:endParaRPr>
          </a:p>
          <a:p>
            <a:pPr marL="171450" indent="-171450">
              <a:buFontTx/>
              <a:buChar char="-"/>
              <a:defRPr/>
            </a:pPr>
            <a:endParaRPr lang="en-US" sz="700" b="1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434739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63BE"/>
      </a:hlink>
      <a:folHlink>
        <a:srgbClr val="0063BE"/>
      </a:folHlink>
    </a:clrScheme>
    <a:fontScheme name="Modèle par défaut">
      <a:majorFont>
        <a:latin typeface="AvantGarde Md BT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953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953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63BE"/>
        </a:hlink>
        <a:folHlink>
          <a:srgbClr val="0063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a674a28d-1070-438f-af7e-3830cf937a00">ENGLISH version. Powerpoint file.  To be used only within the framework of oral introduction of ARaymond Network, and presented by someone of AR Network.
DO NOT SEND THIS VERSION: USE PDF FILE FOR EXTERNAL SENDING
 </Description0>
    <Category xmlns="a674a28d-1070-438f-af7e-3830cf937a00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84F082628F2049A27CB01FACF98425" ma:contentTypeVersion="4" ma:contentTypeDescription="Create a new document." ma:contentTypeScope="" ma:versionID="fd4f8a0dda7806a4967bc51b6c5a7ab3">
  <xsd:schema xmlns:xsd="http://www.w3.org/2001/XMLSchema" xmlns:p="http://schemas.microsoft.com/office/2006/metadata/properties" xmlns:ns3="a674a28d-1070-438f-af7e-3830cf937a00" targetNamespace="http://schemas.microsoft.com/office/2006/metadata/properties" ma:root="true" ma:fieldsID="d34299ba848773fc87ea4752fb7555f1" ns3:_="">
    <xsd:import namespace="a674a28d-1070-438f-af7e-3830cf937a00"/>
    <xsd:element name="properties">
      <xsd:complexType>
        <xsd:sequence>
          <xsd:element name="documentManagement">
            <xsd:complexType>
              <xsd:all>
                <xsd:element ref="ns3:Category" minOccurs="0"/>
                <xsd:element ref="ns3:Description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a674a28d-1070-438f-af7e-3830cf937a00" elementFormDefault="qualified">
    <xsd:import namespace="http://schemas.microsoft.com/office/2006/documentManagement/types"/>
    <xsd:element name="Category" ma:index="10" nillable="true" ma:displayName="Category" ma:internalName="Category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:Home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Description0" ma:index="11" nillable="true" ma:displayName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9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5EF5A78-942B-44F1-BD3B-B29567D29455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6250C877-B31C-4B59-B45B-30B4745D03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995F31-53A9-44A0-862B-217213B1A522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a674a28d-1070-438f-af7e-3830cf937a00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07558465-A842-4E00-A436-39D27B353E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74a28d-1070-438f-af7e-3830cf937a00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27719</TotalTime>
  <Words>408</Words>
  <Application>Microsoft Office PowerPoint</Application>
  <PresentationFormat>Произвольный</PresentationFormat>
  <Paragraphs>151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AvantGarde</vt:lpstr>
      <vt:lpstr>AvantGarde Md BT</vt:lpstr>
      <vt:lpstr>Calibri</vt:lpstr>
      <vt:lpstr>Trebuchet MS</vt:lpstr>
      <vt:lpstr>Modèle par défaut</vt:lpstr>
      <vt:lpstr>Презентация PowerPoint</vt:lpstr>
    </vt:vector>
  </TitlesOfParts>
  <Company>Raygroup sasu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ARaymond Network presentation 2014</dc:title>
  <dc:subject>Corporate presentation 2012</dc:subject>
  <dc:creator>MRepellin</dc:creator>
  <dc:description>last update MARCH 2013</dc:description>
  <cp:lastModifiedBy>Kochin, Dmitry</cp:lastModifiedBy>
  <cp:revision>1114</cp:revision>
  <cp:lastPrinted>2020-09-24T08:13:33Z</cp:lastPrinted>
  <dcterms:created xsi:type="dcterms:W3CDTF">2012-02-06T08:21:16Z</dcterms:created>
  <dcterms:modified xsi:type="dcterms:W3CDTF">2020-09-25T13:57:17Z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ntentTypeId">
    <vt:lpwstr>0x0101008584F082628F2049A27CB01FACF98425</vt:lpwstr>
  </property>
</Properties>
</file>