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B419-3303-4DBE-897E-0E2F4FFA22DF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37DB1D7-2631-4112-A610-4B3B2124E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6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B419-3303-4DBE-897E-0E2F4FFA22DF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B1D7-2631-4112-A610-4B3B2124E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45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B419-3303-4DBE-897E-0E2F4FFA22DF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B1D7-2631-4112-A610-4B3B2124E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77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B419-3303-4DBE-897E-0E2F4FFA22DF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B1D7-2631-4112-A610-4B3B2124E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25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B3FB419-3303-4DBE-897E-0E2F4FFA22DF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37DB1D7-2631-4112-A610-4B3B2124E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76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B419-3303-4DBE-897E-0E2F4FFA22DF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B1D7-2631-4112-A610-4B3B2124E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14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B419-3303-4DBE-897E-0E2F4FFA22DF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B1D7-2631-4112-A610-4B3B2124E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97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B419-3303-4DBE-897E-0E2F4FFA22DF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B1D7-2631-4112-A610-4B3B2124E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9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B419-3303-4DBE-897E-0E2F4FFA22DF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B1D7-2631-4112-A610-4B3B2124E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66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B419-3303-4DBE-897E-0E2F4FFA22DF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B1D7-2631-4112-A610-4B3B2124E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3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B419-3303-4DBE-897E-0E2F4FFA22DF}" type="datetimeFigureOut">
              <a:rPr lang="ru-RU" smtClean="0"/>
              <a:t>11.11.2019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B1D7-2631-4112-A610-4B3B2124E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34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B3FB419-3303-4DBE-897E-0E2F4FFA22DF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37DB1D7-2631-4112-A610-4B3B2124E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4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maps.com/data/ru-cities" TargetMode="External"/><Relationship Id="rId2" Type="http://schemas.openxmlformats.org/officeDocument/2006/relationships/hyperlink" Target="https://en.wikipedia.org/wiki/List_of_cities_and_towns_in_Russia_by_popul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0337F-B55A-4343-95A3-DA5A70626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b="1" dirty="0"/>
              <a:t>Predicting the success of certain type of</a:t>
            </a:r>
            <a:r>
              <a:rPr lang="ru-RU" sz="5400" b="1" dirty="0"/>
              <a:t> </a:t>
            </a:r>
            <a:r>
              <a:rPr lang="en-US" sz="5400" b="1" dirty="0"/>
              <a:t>food establishment</a:t>
            </a:r>
            <a:r>
              <a:rPr lang="ru-RU" sz="5400" b="1" dirty="0"/>
              <a:t> </a:t>
            </a:r>
            <a:r>
              <a:rPr lang="en-US" sz="5400" b="1" dirty="0"/>
              <a:t>in Russia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1EBFC5-1DEE-4505-BBB7-C005FC8CA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Applied Data Science Capstone</a:t>
            </a:r>
            <a:endParaRPr lang="ru-RU" dirty="0"/>
          </a:p>
          <a:p>
            <a:r>
              <a:rPr lang="en-US" b="1" dirty="0"/>
              <a:t>By </a:t>
            </a:r>
            <a:r>
              <a:rPr lang="en-US" b="1" dirty="0" err="1"/>
              <a:t>Susanin</a:t>
            </a:r>
            <a:r>
              <a:rPr lang="en-US" b="1" dirty="0"/>
              <a:t> Dmitry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17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59A32D-81E2-45F4-93BB-D10CBCE9CC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84100" y="3262186"/>
            <a:ext cx="4997956" cy="34942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192FA-CE93-48A3-90CC-E722813D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model relevance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B133E7-3E4F-4C6F-90E7-22ECDC8E9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312209" cy="4050792"/>
          </a:xfrm>
        </p:spPr>
        <p:txBody>
          <a:bodyPr/>
          <a:lstStyle/>
          <a:p>
            <a:r>
              <a:rPr lang="en-US" dirty="0"/>
              <a:t>Russia is a multinational country with more than 190 nations;</a:t>
            </a:r>
          </a:p>
          <a:p>
            <a:r>
              <a:rPr lang="en-US" dirty="0"/>
              <a:t>there is a great number of cuisines that are preferred in certain regions;</a:t>
            </a:r>
          </a:p>
          <a:p>
            <a:r>
              <a:rPr lang="en-US" dirty="0"/>
              <a:t>too many factors to predict a hundred percent success;</a:t>
            </a:r>
          </a:p>
          <a:p>
            <a:r>
              <a:rPr lang="en-US" dirty="0"/>
              <a:t>model allows to give an impression of what type of food </a:t>
            </a:r>
            <a:br>
              <a:rPr lang="en-US" dirty="0"/>
            </a:br>
            <a:r>
              <a:rPr lang="en-US" dirty="0"/>
              <a:t>establishments should be considered for opening.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0AA09-D77E-46AC-B4DB-4160C375B10F}"/>
              </a:ext>
            </a:extLst>
          </p:cNvPr>
          <p:cNvSpPr txBox="1"/>
          <p:nvPr/>
        </p:nvSpPr>
        <p:spPr>
          <a:xfrm>
            <a:off x="6384100" y="6387068"/>
            <a:ext cx="527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 Ratio of main nationalities in Russia.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36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1F580-95FA-4347-9C27-12EFA522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55A41-40DA-43AD-BABF-3C423C69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data was taken from wiki page  </a:t>
            </a:r>
            <a:r>
              <a:rPr lang="en-US" u="sng" dirty="0">
                <a:hlinkClick r:id="rId2"/>
              </a:rPr>
              <a:t>https://en.wikipedia.org/wiki/List_of_cities_and_towns_in_Russia_by_population</a:t>
            </a:r>
            <a:r>
              <a:rPr lang="en-US" u="sng" dirty="0"/>
              <a:t>;</a:t>
            </a:r>
          </a:p>
          <a:p>
            <a:r>
              <a:rPr lang="en-US" dirty="0"/>
              <a:t>location – from geolocator;</a:t>
            </a:r>
          </a:p>
          <a:p>
            <a:r>
              <a:rPr lang="en-US" dirty="0"/>
              <a:t>additional dataset (sometimes geolocator can’t find any information about some cities), </a:t>
            </a:r>
            <a:r>
              <a:rPr lang="en-US" u="sng" dirty="0">
                <a:hlinkClick r:id="rId3"/>
              </a:rPr>
              <a:t>https://simplemaps.com/data/ru-cities</a:t>
            </a:r>
            <a:r>
              <a:rPr lang="en-US" dirty="0"/>
              <a:t>;</a:t>
            </a:r>
          </a:p>
          <a:p>
            <a:r>
              <a:rPr lang="en-US" dirty="0"/>
              <a:t>dropped Federal subject names, Federal district names, Population in 2010 and change in it between 2010 and 2017;</a:t>
            </a:r>
          </a:p>
          <a:p>
            <a:r>
              <a:rPr lang="en-US" dirty="0"/>
              <a:t>using only 300 first cities by population (the interest of investors is directly proportional to the population of the city).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15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1166D-E152-4D9B-B5D7-ABF562ED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E8B8B-AF8F-4730-9969-08F3A194A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 – to find out which type of food establishment is the most popular in every city of Russia;</a:t>
            </a:r>
          </a:p>
          <a:p>
            <a:r>
              <a:rPr lang="en-US" dirty="0"/>
              <a:t>using: </a:t>
            </a:r>
            <a:r>
              <a:rPr lang="en-US" dirty="0" err="1"/>
              <a:t>geopy</a:t>
            </a:r>
            <a:r>
              <a:rPr lang="en-US" dirty="0"/>
              <a:t>, Foursquare API, pandas, </a:t>
            </a:r>
            <a:r>
              <a:rPr lang="en-US" dirty="0" err="1"/>
              <a:t>numpy</a:t>
            </a:r>
            <a:r>
              <a:rPr lang="en-US" dirty="0"/>
              <a:t>, folium, matplotlib;</a:t>
            </a:r>
          </a:p>
          <a:p>
            <a:r>
              <a:rPr lang="en-US" dirty="0"/>
              <a:t>no ML, only a using of data.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92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D5A8B-59FF-435A-A258-0CDD057D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type – café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6C21D-644C-4CAF-9CF4-A93FE1DC5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299902" cy="4050792"/>
          </a:xfrm>
        </p:spPr>
        <p:txBody>
          <a:bodyPr/>
          <a:lstStyle/>
          <a:p>
            <a:r>
              <a:rPr lang="en-US" dirty="0"/>
              <a:t>Most popular type – café;</a:t>
            </a:r>
          </a:p>
          <a:p>
            <a:r>
              <a:rPr lang="en-US" dirty="0"/>
              <a:t>there is a lot of fast food, bistro, breakfast spots;</a:t>
            </a:r>
          </a:p>
          <a:p>
            <a:r>
              <a:rPr lang="en-US" dirty="0"/>
              <a:t>not so many restaurants (mostly in big cities, like Moscow and Saint-Petersburg).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817D30-A718-4913-8B5B-D2134F79B2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75846" y="2093976"/>
            <a:ext cx="6746306" cy="4050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863A41-3B6C-4B28-ACB1-6C5FA1B2279D}"/>
              </a:ext>
            </a:extLst>
          </p:cNvPr>
          <p:cNvSpPr txBox="1"/>
          <p:nvPr/>
        </p:nvSpPr>
        <p:spPr>
          <a:xfrm>
            <a:off x="5495224" y="6142736"/>
            <a:ext cx="450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2. The result map with colored types of food establishments.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69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59F23-7CDF-4AD7-8974-9223F722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helper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ED0B94-EC7B-43D1-8BC9-4BD44F61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end of the project there is a little piece of code which recommend what type of food establishment you should open in certain city or in what city you should open certain type.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BBF9D8-A333-42B1-BBE9-8878E107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4521201"/>
            <a:ext cx="8707341" cy="1166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42570C-D559-4777-B168-AA97F4C42F56}"/>
              </a:ext>
            </a:extLst>
          </p:cNvPr>
          <p:cNvSpPr txBox="1"/>
          <p:nvPr/>
        </p:nvSpPr>
        <p:spPr>
          <a:xfrm>
            <a:off x="3548998" y="5687569"/>
            <a:ext cx="373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3. Result of helper work.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32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37ABE-5D6A-4611-88F7-B8825426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98CF2D-5816-4D3F-8B59-B5DAA6A3C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allows us to give an impression of what type of food establishments should be considered for opening;</a:t>
            </a:r>
          </a:p>
          <a:p>
            <a:r>
              <a:rPr lang="en-US" dirty="0"/>
              <a:t>should not be determined one hundred percent and serves only as a demonstration and a hint for which type is worth a closer look;</a:t>
            </a:r>
          </a:p>
          <a:p>
            <a:r>
              <a:rPr lang="en-US" dirty="0"/>
              <a:t>there are dozens of other factors that deserve additional research in other projects.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75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DF03E-A390-4C9E-ACA6-91DED4C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892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19</TotalTime>
  <Words>408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Cambria</vt:lpstr>
      <vt:lpstr>Rockwell</vt:lpstr>
      <vt:lpstr>Rockwell Condensed</vt:lpstr>
      <vt:lpstr>Wingdings</vt:lpstr>
      <vt:lpstr>Дерево</vt:lpstr>
      <vt:lpstr>Predicting the success of certain type of food establishment in Russia</vt:lpstr>
      <vt:lpstr>Recommendation model relevance</vt:lpstr>
      <vt:lpstr>Data acquisition and cleaning</vt:lpstr>
      <vt:lpstr>Methodology</vt:lpstr>
      <vt:lpstr>Most popular type – café</vt:lpstr>
      <vt:lpstr>Recommendation helper</vt:lpstr>
      <vt:lpstr>Conclusion and future directions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success of a certain type of restaurant in Russia</dc:title>
  <dc:creator>Дмитрий Сусанин</dc:creator>
  <cp:lastModifiedBy>Дмитрий Сусанин</cp:lastModifiedBy>
  <cp:revision>4</cp:revision>
  <dcterms:created xsi:type="dcterms:W3CDTF">2019-11-11T12:56:40Z</dcterms:created>
  <dcterms:modified xsi:type="dcterms:W3CDTF">2019-11-11T13:17:04Z</dcterms:modified>
</cp:coreProperties>
</file>