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58" r:id="rId6"/>
    <p:sldId id="259" r:id="rId7"/>
    <p:sldId id="260" r:id="rId8"/>
    <p:sldId id="271" r:id="rId9"/>
    <p:sldId id="270" r:id="rId10"/>
    <p:sldId id="272" r:id="rId11"/>
    <p:sldId id="261" r:id="rId12"/>
    <p:sldId id="262" r:id="rId13"/>
    <p:sldId id="265" r:id="rId14"/>
    <p:sldId id="266" r:id="rId15"/>
    <p:sldId id="267" r:id="rId16"/>
    <p:sldId id="263" r:id="rId17"/>
    <p:sldId id="264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151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278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55" d="100"/>
          <a:sy n="55" d="100"/>
        </p:scale>
        <p:origin x="888" y="72"/>
      </p:cViewPr>
      <p:guideLst>
        <p:guide pos="7151"/>
        <p:guide pos="529"/>
        <p:guide orient="horz" pos="278"/>
        <p:guide orient="horz" pos="39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22.12.2018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020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22.12.2018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816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22.12.2018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37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22.12.2018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502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22.12.2018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985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22.12.2018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45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22.12.2018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842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22.12.2018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681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22.12.2018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4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22.12.2018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784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FEFA-0583-486C-961C-1A4517685C6B}" type="datetimeFigureOut">
              <a:rPr lang="uk-UA" smtClean="0"/>
              <a:t>22.12.2018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01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FEFA-0583-486C-961C-1A4517685C6B}" type="datetimeFigureOut">
              <a:rPr lang="uk-UA" smtClean="0"/>
              <a:t>22.12.2018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7A20-AD10-457E-8F98-0AF37863BB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82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9788" y="441324"/>
            <a:ext cx="10512425" cy="209867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ОДЕССКИЙ НАЦИОНАЛЬНЫЙ МОРСКОЙ УНИВЕРСИТЕТ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Факультет судостроения, информационных технологий и системотехники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Кафедра технической кибернетики и информационных технологий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им. профессора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Р.В.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Меркта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19802"/>
            <a:ext cx="9144000" cy="1700773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курса ЗФ</a:t>
            </a:r>
          </a:p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Васильев Д. Б.</a:t>
            </a:r>
          </a:p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</a:p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доц. канд.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техн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наук </a:t>
            </a:r>
            <a:r>
              <a:rPr lang="uk-UA" dirty="0" err="1" smtClean="0"/>
              <a:t>Бугаева</a:t>
            </a:r>
            <a:r>
              <a:rPr lang="uk-UA" dirty="0" smtClean="0"/>
              <a:t> И. </a:t>
            </a:r>
            <a:r>
              <a:rPr lang="uk-UA" dirty="0"/>
              <a:t>Г.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69277" y="1798558"/>
            <a:ext cx="11693769" cy="16939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Информационная система страховой компании</a:t>
            </a:r>
            <a:endParaRPr lang="uk-U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9881" y="460866"/>
            <a:ext cx="3932237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ГРАФИЧЕСКИЙ ИНТЕРФЕЙ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27" y="1103524"/>
            <a:ext cx="4653885" cy="4456896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ГЛАВНАЯ ФОРМА ПРИЛОЖЕНИЯ</a:t>
            </a:r>
            <a:endParaRPr lang="uk-UA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Учет полисов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договоров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Коэффициенты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Страховые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8146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60866"/>
            <a:ext cx="4757641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 УЧЕТА ПОЛИСОВ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 о всех выписанных полисах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 полисам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страхового события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Импорт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83" y="1103524"/>
            <a:ext cx="5754059" cy="35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60866"/>
            <a:ext cx="4757641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СПРАВОЧНИКИ КОЭФФИЦИЕНТОВ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ввода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Ограничение ввода не корректной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редактирования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Изменения стоимости страховых продуктов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07" y="1103524"/>
            <a:ext cx="5000625" cy="2551988"/>
          </a:xfrm>
          <a:prstGeom prst="rect">
            <a:avLst/>
          </a:prstGeom>
        </p:spPr>
      </p:pic>
      <p:pic>
        <p:nvPicPr>
          <p:cNvPr id="5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06" y="3897254"/>
            <a:ext cx="5000625" cy="24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79502"/>
            <a:ext cx="5270704" cy="4162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ДОГОВОРОВ СТРАХОВАНИЯ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страховых полисов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Калькуляция стоимости страхового полиса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данных о страхователе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страхового продукта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61" y="1103524"/>
            <a:ext cx="4167261" cy="3775336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91" y="2677595"/>
            <a:ext cx="3988414" cy="36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79502"/>
            <a:ext cx="5270704" cy="416262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СТРАХОВОГО СОБЫТИЯ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страхового события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данных о страховом событии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данных о сумме к выплате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65" y="1260373"/>
            <a:ext cx="4621460" cy="34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79502"/>
            <a:ext cx="5270704" cy="416262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ФОРМУ УЧЕТА СТРАХОВЫХ СОБЫТИЙ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 о всех страховых событиях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 страховым событиям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Редактирование страховых событий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 страховых событий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10" y="1103524"/>
            <a:ext cx="4479178" cy="32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20" y="895764"/>
            <a:ext cx="2593201" cy="32524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60866"/>
            <a:ext cx="4757641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4200563" cy="46646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Печать отчета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Экспорт данных в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Экспорт данных в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RTF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69" y="895764"/>
            <a:ext cx="2975229" cy="3252490"/>
          </a:xfrm>
          <a:prstGeom prst="rect">
            <a:avLst/>
          </a:prstGeom>
        </p:spPr>
      </p:pic>
      <p:pic>
        <p:nvPicPr>
          <p:cNvPr id="6" name="Объект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72" y="2928113"/>
            <a:ext cx="5112232" cy="331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7179" y="460866"/>
            <a:ext cx="4757641" cy="43489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103524"/>
            <a:ext cx="9942512" cy="5094076"/>
          </a:xfrm>
        </p:spPr>
        <p:txBody>
          <a:bodyPr>
            <a:normAutofit/>
          </a:bodyPr>
          <a:lstStyle/>
          <a:p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анализ предметной области;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исследованы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методы анализа финансовой деятельности страховой компании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анализ существующих программных решений информационных систем;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построены логическая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физическая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модель базы данных;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графический интерфейс;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разработаны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модули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оздана информационная система страховой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6796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6259512" cy="5918200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 ДИПЛОМНОЙ РАБОТЫ</a:t>
            </a:r>
          </a:p>
          <a:p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дипломной работы – разработать информационную систему страховой компании.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этого необходимо решить следующие 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провести анализ предметной области;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исследовать методы анализа финансовой деятельности страховой компании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существующих программных решений информационных систем;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технические требования к СУБД и выбрать оптимальную;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Построить логическую и физическую модель базы данных;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графический интерфейс;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азработать функциональные модули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41536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6259512" cy="5918200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РЕАЛИЗОВАННЫЕ ФУНКЦИИ ПРОГРАММЫ</a:t>
            </a:r>
          </a:p>
          <a:p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ведение и сохранение данных о страхователе, застрахованном имуществе и страховых событиях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базе данных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олучение показателей страховой статистики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алькулятор страховых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тарифов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астройка страховых коэффициентов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импорт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381000"/>
            <a:ext cx="6642680" cy="5702300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АНАЛОГОВ</a:t>
            </a:r>
            <a:endParaRPr lang="uk-UA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Продукт «1С: </a:t>
            </a:r>
            <a:r>
              <a:rPr lang="uk-U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предприятие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Страховая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компания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ш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ирокий выбор сервисов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расширяемость и гибкость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настройки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высокая эффективность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высокие технические характеристики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высокая стоимость программного комплекса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Продукт «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ProfITsoft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BACK-OFFICE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веб клиент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высокая кроссплатформенность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отсутствует возможность работать без         доступа к интернету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высокая стоимость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757" y="875440"/>
            <a:ext cx="4968516" cy="24193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756" y="3399315"/>
            <a:ext cx="4968517" cy="26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91" y="1215485"/>
            <a:ext cx="8094540" cy="48173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000" y="624468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АРХИТЕКТРУРА ПРИЛОЖЕНИЯ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712" y="441325"/>
            <a:ext cx="5720574" cy="5399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 БАЗЫ ДАННЫХ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MYSQL Workbench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78" y="1115122"/>
            <a:ext cx="5191441" cy="5176749"/>
          </a:xfrm>
        </p:spPr>
      </p:pic>
    </p:spTree>
    <p:extLst>
      <p:ext uri="{BB962C8B-B14F-4D97-AF65-F5344CB8AC3E}">
        <p14:creationId xmlns:p14="http://schemas.microsoft.com/office/powerpoint/2010/main" val="29762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2600" y="342900"/>
            <a:ext cx="9474200" cy="760624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ФИНАНСОВОЙ ДЕЯТЕЛЬНОСТИ СТРАХОВОЙ КОМПАНИИ</a:t>
            </a:r>
            <a:b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ПОЛУЧЕНИЕ ПОКАЗАТЕЛЕЙ СТРАХОВОЙ СТАТИСТИКИ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88988" y="1103524"/>
            <a:ext cx="7021512" cy="4664656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Абсолютные показатели страховой статистики</a:t>
            </a:r>
            <a:endParaRPr lang="uk-UA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 объектов страхования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 страховых событий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 пострадавших объектов в результате страховых событий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Сумма собранных страховых платежей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Сумма выплаченного страхового возмещения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Страховая сумма всех объектов страхования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0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4488" y="532024"/>
            <a:ext cx="5751512" cy="4664656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Расчетные показатели страховой статистики</a:t>
            </a:r>
            <a:endParaRPr lang="uk-UA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Частота страховых случаев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Коэффициент кумуляции риска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Средняя страховая сумма на один объект страхования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Средняя страховая сумма на один пострадавший объект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Убыточность страховой суммы, или вероятность ущерба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 убыточности или коэффициент выплат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Частота ущерба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75100" y="1142999"/>
            <a:ext cx="165893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67657"/>
              </p:ext>
            </p:extLst>
          </p:nvPr>
        </p:nvGraphicFramePr>
        <p:xfrm>
          <a:off x="3975100" y="1143000"/>
          <a:ext cx="9779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Уравнение" r:id="rId3" imgW="609600" imgH="228600" progId="Equation.3">
                  <p:embed/>
                </p:oleObj>
              </mc:Choice>
              <mc:Fallback>
                <p:oleObj name="Уравнение" r:id="rId3" imgW="6096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1143000"/>
                        <a:ext cx="977900" cy="366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164634"/>
              </p:ext>
            </p:extLst>
          </p:nvPr>
        </p:nvGraphicFramePr>
        <p:xfrm>
          <a:off x="4216400" y="1553787"/>
          <a:ext cx="946070" cy="333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Уравнение" r:id="rId5" imgW="647700" imgH="228600" progId="Equation.3">
                  <p:embed/>
                </p:oleObj>
              </mc:Choice>
              <mc:Fallback>
                <p:oleObj name="Уравнение" r:id="rId5" imgW="647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553787"/>
                        <a:ext cx="946070" cy="3339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397500" y="2040249"/>
            <a:ext cx="116143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59004"/>
              </p:ext>
            </p:extLst>
          </p:nvPr>
        </p:nvGraphicFramePr>
        <p:xfrm>
          <a:off x="5299678" y="1977376"/>
          <a:ext cx="1190022" cy="321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Уравнение" r:id="rId7" imgW="952087" imgH="253890" progId="Equation.3">
                  <p:embed/>
                </p:oleObj>
              </mc:Choice>
              <mc:Fallback>
                <p:oleObj name="Уравнение" r:id="rId7" imgW="952087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678" y="1977376"/>
                        <a:ext cx="1190022" cy="321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70172"/>
              </p:ext>
            </p:extLst>
          </p:nvPr>
        </p:nvGraphicFramePr>
        <p:xfrm>
          <a:off x="4497443" y="2502024"/>
          <a:ext cx="1330054" cy="34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Уравнение" r:id="rId9" imgW="977476" imgH="253890" progId="Equation.3">
                  <p:embed/>
                </p:oleObj>
              </mc:Choice>
              <mc:Fallback>
                <p:oleObj name="Уравнение" r:id="rId9" imgW="977476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443" y="2502024"/>
                        <a:ext cx="1330054" cy="348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945186" y="3186729"/>
            <a:ext cx="10716915" cy="4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414048"/>
              </p:ext>
            </p:extLst>
          </p:nvPr>
        </p:nvGraphicFramePr>
        <p:xfrm>
          <a:off x="5945187" y="3186730"/>
          <a:ext cx="1490753" cy="369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Уравнение" r:id="rId11" imgW="1040948" imgH="253890" progId="Equation.3">
                  <p:embed/>
                </p:oleObj>
              </mc:Choice>
              <mc:Fallback>
                <p:oleObj name="Уравнение" r:id="rId11" imgW="1040948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7" y="3186730"/>
                        <a:ext cx="1490753" cy="369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528784"/>
              </p:ext>
            </p:extLst>
          </p:nvPr>
        </p:nvGraphicFramePr>
        <p:xfrm>
          <a:off x="5757989" y="3767551"/>
          <a:ext cx="2015963" cy="36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Уравнение" r:id="rId13" imgW="1409088" imgH="253890" progId="Equation.3">
                  <p:embed/>
                </p:oleObj>
              </mc:Choice>
              <mc:Fallback>
                <p:oleObj name="Уравнение" r:id="rId13" imgW="1409088" imgH="25389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989" y="3767551"/>
                        <a:ext cx="2015963" cy="367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163596"/>
              </p:ext>
            </p:extLst>
          </p:nvPr>
        </p:nvGraphicFramePr>
        <p:xfrm>
          <a:off x="2690813" y="4133850"/>
          <a:ext cx="1060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Уравнение" r:id="rId15" imgW="660240" imgH="241200" progId="Equation.3">
                  <p:embed/>
                </p:oleObj>
              </mc:Choice>
              <mc:Fallback>
                <p:oleObj name="Уравнение" r:id="rId15" imgW="660240" imgH="2412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133850"/>
                        <a:ext cx="1060450" cy="387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9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40069" y="460866"/>
            <a:ext cx="5712618" cy="64265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 АНАЛИЗА ФИНАНСОВОЙ ДЕЯТЕЛЬНОСТИ СТРАХОВОЙ КОМПАНИИ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295400"/>
            <a:ext cx="4200563" cy="44727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абсолютные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показатели страховой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статистики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расчетные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показатели страховой статистики</a:t>
            </a:r>
          </a:p>
          <a:p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810" y="1295400"/>
            <a:ext cx="6137186" cy="3887576"/>
          </a:xfrm>
        </p:spPr>
      </p:pic>
    </p:spTree>
    <p:extLst>
      <p:ext uri="{BB962C8B-B14F-4D97-AF65-F5344CB8AC3E}">
        <p14:creationId xmlns:p14="http://schemas.microsoft.com/office/powerpoint/2010/main" val="20808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420</Words>
  <Application>Microsoft Office PowerPoint</Application>
  <PresentationFormat>Широкоэкранный</PresentationFormat>
  <Paragraphs>100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Уравнение</vt:lpstr>
      <vt:lpstr>ОДЕССКИЙ НАЦИОНАЛЬНЫЙ МОРСКОЙ УНИВЕРСИТЕТ Факультет судостроения, информационных технологий и системотехники Кафедра технической кибернетики и информационных технологий им. профессора Р.В. Меркта 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МОДЕЛЬ БАЗЫ ДАННЫХ MYSQL Workbench</vt:lpstr>
      <vt:lpstr>АНАЛИЗ ФИНАНСОВОЙ ДЕЯТЕЛЬНОСТИ СТРАХОВОЙ КОМПАНИИ ПОЛУЧЕНИЕ ПОКАЗАТЕЛЕЙ СТРАХОВОЙ СТАТИСТИКИ</vt:lpstr>
      <vt:lpstr>Презентация PowerPoint</vt:lpstr>
      <vt:lpstr>ФОРМА АНАЛИЗА ФИНАНСОВОЙ ДЕЯТЕЛЬНОСТИ СТРАХОВОЙ КОМПАНИИ</vt:lpstr>
      <vt:lpstr>ГРАФИЧЕСКИЙ ИНТЕРФЕЙC</vt:lpstr>
      <vt:lpstr>ФОРМА УЧЕТА ПОЛИСОВ</vt:lpstr>
      <vt:lpstr>СПРАВОЧНИКИ КОЭФФИЦИЕНТОВ</vt:lpstr>
      <vt:lpstr>СОЗДАНИЕ ДОГОВОРОВ СТРАХОВАНИЯ</vt:lpstr>
      <vt:lpstr>СОЗДАНИЕ СТРАХОВОГО СОБЫТИЯ</vt:lpstr>
      <vt:lpstr>ФОРМУ УЧЕТА СТРАХОВЫХ СОБЫТИЙ</vt:lpstr>
      <vt:lpstr>ОТЧЕТ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автоматизации учета сотрудников предприятия</dc:title>
  <dc:creator>Дмитрий Васильев</dc:creator>
  <cp:lastModifiedBy>Дмитрий Васильев</cp:lastModifiedBy>
  <cp:revision>88</cp:revision>
  <dcterms:created xsi:type="dcterms:W3CDTF">2017-06-18T17:54:49Z</dcterms:created>
  <dcterms:modified xsi:type="dcterms:W3CDTF">2018-12-22T07:49:18Z</dcterms:modified>
</cp:coreProperties>
</file>