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3" r:id="rId9"/>
    <p:sldId id="274" r:id="rId10"/>
    <p:sldId id="264" r:id="rId11"/>
    <p:sldId id="266" r:id="rId12"/>
    <p:sldId id="265" r:id="rId13"/>
    <p:sldId id="267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lom\Documents\&#1054;&#1073;&#1091;&#1095;&#1077;&#1085;&#1080;&#1077;\&#1050;&#1091;&#1088;&#1089;&#1086;&#1074;&#1086;&#1081;%20&#1087;&#1088;&#1086;&#1077;&#1082;&#1090;%20Excel\&#1050;&#1091;&#1088;&#1089;&#1086;&#1074;&#1086;&#1081;%20&#1087;&#1088;&#1086;&#1077;&#1082;&#1090;%20Excel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lom\Documents\&#1054;&#1073;&#1091;&#1095;&#1077;&#1085;&#1080;&#1077;\&#1050;&#1091;&#1088;&#1089;&#1086;&#1074;&#1086;&#1081;%20&#1087;&#1088;&#1086;&#1077;&#1082;&#1090;%20Excel\&#1050;&#1091;&#1088;&#1089;&#1086;&#1074;&#1086;&#1081;%20&#1087;&#1088;&#1086;&#1077;&#1082;&#1090;%20Excel%20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1.%20Excel\&#1050;&#1091;&#1088;&#1089;&#1086;&#1074;&#1086;&#1081;%201\&#1050;&#1091;&#1088;&#1089;&#1086;&#1074;&#1086;&#1081;%20&#1087;&#1088;&#1086;&#1077;&#1082;&#1090;%201-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lom\Documents\&#1054;&#1073;&#1091;&#1095;&#1077;&#1085;&#1080;&#1077;\&#1050;&#1091;&#1088;&#1089;&#1086;&#1074;&#1086;&#1081;%20&#1087;&#1088;&#1086;&#1077;&#1082;&#1090;%20Excel\&#1050;&#1091;&#1088;&#1089;&#1086;&#1074;&#1086;&#1081;%20&#1087;&#1088;&#1086;&#1077;&#1082;&#1090;%20Excel%20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lom\Documents\&#1054;&#1073;&#1091;&#1095;&#1077;&#1085;&#1080;&#1077;\&#1050;&#1091;&#1088;&#1089;&#1086;&#1074;&#1086;&#1081;%20&#1087;&#1088;&#1086;&#1077;&#1082;&#1090;%20Excel\&#1050;&#1091;&#1088;&#1089;&#1086;&#1074;&#1086;&#1081;%20&#1087;&#1088;&#1086;&#1077;&#1082;&#1090;%20Excel%20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1.%20Excel\&#1050;&#1091;&#1088;&#1089;&#1086;&#1074;&#1086;&#1081;%201\&#1050;&#1091;&#1088;&#1089;&#1086;&#1074;&#1086;&#1081;%20&#1087;&#1088;&#1086;&#1077;&#1082;&#1090;%201-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1.%20Excel\&#1050;&#1091;&#1088;&#1089;&#1086;&#1074;&#1086;&#1081;%201\&#1050;&#1091;&#1088;&#1089;&#1086;&#1074;&#1086;&#1081;%20&#1087;&#1088;&#1086;&#1077;&#1082;&#1090;%201-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1.%20Excel\&#1050;&#1091;&#1088;&#1089;&#1086;&#1074;&#1086;&#1081;%201\&#1050;&#1091;&#1088;&#1089;&#1086;&#1074;&#1086;&#1081;%20&#1087;&#1088;&#1086;&#1077;&#1082;&#1090;%201-2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1.%20Excel\&#1050;&#1091;&#1088;&#1089;&#1086;&#1074;&#1086;&#1081;%201\&#1050;&#1091;&#1088;&#1089;&#1086;&#1074;&#1086;&#1081;%20&#1087;&#1088;&#1086;&#1077;&#1082;&#1090;%201-2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lom\Documents\&#1054;&#1073;&#1091;&#1095;&#1077;&#1085;&#1080;&#1077;\&#1050;&#1091;&#1088;&#1089;&#1086;&#1074;&#1086;&#1081;%20&#1087;&#1088;&#1086;&#1077;&#1082;&#1090;%20Excel\&#1050;&#1091;&#1088;&#1089;&#1086;&#1074;&#1086;&#1081;%20&#1087;&#1088;&#1086;&#1077;&#1082;&#1090;%20Excel%203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lom\Documents\&#1054;&#1073;&#1091;&#1095;&#1077;&#1085;&#1080;&#1077;\&#1050;&#1091;&#1088;&#1089;&#1086;&#1074;&#1086;&#1081;%20&#1087;&#1088;&#1086;&#1077;&#1082;&#1090;%20Excel\&#1050;&#1091;&#1088;&#1089;&#1086;&#1074;&#1086;&#1081;%20&#1087;&#1088;&#1086;&#1077;&#1082;&#1090;%20Excel%203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lom\Documents\&#1054;&#1073;&#1091;&#1095;&#1077;&#1085;&#1080;&#1077;\&#1050;&#1091;&#1088;&#1089;&#1086;&#1074;&#1086;&#1081;%20&#1087;&#1088;&#1086;&#1077;&#1082;&#1090;%20Excel\&#1050;&#1091;&#1088;&#1089;&#1086;&#1074;&#1086;&#1081;%20&#1087;&#1088;&#1086;&#1077;&#1082;&#1090;%20Excel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lom\Documents\&#1054;&#1073;&#1091;&#1095;&#1077;&#1085;&#1080;&#1077;\&#1050;&#1091;&#1088;&#1089;&#1086;&#1074;&#1086;&#1081;%20&#1087;&#1088;&#1086;&#1077;&#1082;&#1090;%20Excel\&#1050;&#1091;&#1088;&#1089;&#1086;&#1074;&#1086;&#1081;%20&#1087;&#1088;&#1086;&#1077;&#1082;&#1090;%20Excel%203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1.%20Excel\&#1050;&#1091;&#1088;&#1089;&#1086;&#1074;&#1086;&#1081;%201\&#1050;&#1091;&#1088;&#1089;&#1086;&#1074;&#1086;&#1081;%20&#1087;&#1088;&#1086;&#1077;&#1082;&#1090;%201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1.%20Excel\&#1050;&#1091;&#1088;&#1089;&#1086;&#1074;&#1086;&#1081;%201\&#1050;&#1091;&#1088;&#1089;&#1086;&#1074;&#1086;&#1081;%20&#1087;&#1088;&#1086;&#1077;&#1082;&#1090;%201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1.%20Excel\&#1050;&#1091;&#1088;&#1089;&#1086;&#1074;&#1086;&#1081;%201\&#1050;&#1091;&#1088;&#1089;&#1086;&#1074;&#1086;&#1081;%20&#1087;&#1088;&#1086;&#1077;&#1082;&#1090;%201-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1.%20Excel\&#1050;&#1091;&#1088;&#1089;&#1086;&#1074;&#1086;&#1081;%201\&#1050;&#1091;&#1088;&#1089;&#1086;&#1074;&#1086;&#1081;%20&#1087;&#1088;&#1086;&#1077;&#1082;&#1090;%201-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95;&#1077;&#1073;&#1072;\1.%20Excel\&#1050;&#1091;&#1088;&#1089;&#1086;&#1074;&#1086;&#1081;%201\&#1050;&#1091;&#1088;&#1089;&#1086;&#1074;&#1086;&#1081;%20&#1087;&#1088;&#1086;&#1077;&#1082;&#1090;%201-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lom\Documents\&#1054;&#1073;&#1091;&#1095;&#1077;&#1085;&#1080;&#1077;\&#1050;&#1091;&#1088;&#1089;&#1086;&#1074;&#1086;&#1081;%20&#1087;&#1088;&#1086;&#1077;&#1082;&#1090;%20Excel\&#1050;&#1091;&#1088;&#1089;&#1086;&#1074;&#1086;&#1081;%20&#1087;&#1088;&#1086;&#1077;&#1082;&#1090;%20Excel%20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lom\Documents\&#1054;&#1073;&#1091;&#1095;&#1077;&#1085;&#1080;&#1077;\&#1050;&#1091;&#1088;&#1089;&#1086;&#1074;&#1086;&#1081;%20&#1087;&#1088;&#1086;&#1077;&#1082;&#1090;%20Excel\&#1050;&#1091;&#1088;&#1089;&#1086;&#1074;&#1086;&#1081;%20&#1087;&#1088;&#1086;&#1077;&#1082;&#1090;%20Excel%20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пользователей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Всего пользователей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'Курсовая работа (часть 2)'!$A$3:$A$8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2)'!$B$3:$B$8</c:f>
              <c:numCache>
                <c:formatCode>0</c:formatCode>
                <c:ptCount val="6"/>
                <c:pt idx="0">
                  <c:v>201</c:v>
                </c:pt>
                <c:pt idx="1">
                  <c:v>5289</c:v>
                </c:pt>
                <c:pt idx="2">
                  <c:v>8990.1691890653128</c:v>
                </c:pt>
                <c:pt idx="3">
                  <c:v>10322.717485852865</c:v>
                </c:pt>
                <c:pt idx="4">
                  <c:v>9998.4940518284257</c:v>
                </c:pt>
                <c:pt idx="5">
                  <c:v>8032.1956088647448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89-4E5A-AE5A-9D9D06A0333D}"/>
            </c:ext>
          </c:extLst>
        </c:ser>
        <c:ser>
          <c:idx val="1"/>
          <c:order val="1"/>
          <c:tx>
            <c:v>Новых пользователей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'Курсовая работа (часть 2)'!$A$3:$A$8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2)'!$H$3:$H$8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89-4E5A-AE5A-9D9D06A0333D}"/>
            </c:ext>
          </c:extLst>
        </c:ser>
        <c:ser>
          <c:idx val="2"/>
          <c:order val="2"/>
          <c:tx>
            <c:v>Старых пользователей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'Курсовая работа (часть 2)'!$A$3:$A$8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2)'!$I$3:$I$8</c:f>
              <c:numCache>
                <c:formatCode>0</c:formatCode>
                <c:ptCount val="6"/>
                <c:pt idx="0">
                  <c:v>0</c:v>
                </c:pt>
                <c:pt idx="1">
                  <c:v>167</c:v>
                </c:pt>
                <c:pt idx="2">
                  <c:v>4594.1691890653128</c:v>
                </c:pt>
                <c:pt idx="3">
                  <c:v>7067.7174858528651</c:v>
                </c:pt>
                <c:pt idx="4">
                  <c:v>8082.4940518284257</c:v>
                </c:pt>
                <c:pt idx="5">
                  <c:v>7654.1956088647448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9-4E5A-AE5A-9D9D06A03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3154480"/>
        <c:axId val="1366351680"/>
      </c:lineChart>
      <c:catAx>
        <c:axId val="7831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6351680"/>
        <c:crosses val="autoZero"/>
        <c:auto val="1"/>
        <c:lblAlgn val="ctr"/>
        <c:lblOffset val="100"/>
        <c:noMultiLvlLbl val="0"/>
      </c:catAx>
      <c:valAx>
        <c:axId val="136635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31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'Курсовая работа (часть 2)'!$F$2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'Курсовая работа (часть 2)'!$A$3:$A$8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2)'!$F$3:$F$8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19-42C8-B2EA-7787568CE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5003760"/>
        <c:axId val="769041552"/>
      </c:lineChart>
      <c:catAx>
        <c:axId val="160500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9041552"/>
        <c:crosses val="autoZero"/>
        <c:auto val="1"/>
        <c:lblAlgn val="ctr"/>
        <c:lblOffset val="100"/>
        <c:noMultiLvlLbl val="0"/>
      </c:catAx>
      <c:valAx>
        <c:axId val="76904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500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1-2.xlsx]Курсовая работа (часть 1)!Сводная таблица10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6106383"/>
        <c:axId val="796100559"/>
      </c:barChart>
      <c:catAx>
        <c:axId val="79610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100559"/>
        <c:crosses val="autoZero"/>
        <c:auto val="1"/>
        <c:lblAlgn val="ctr"/>
        <c:lblOffset val="100"/>
        <c:noMultiLvlLbl val="0"/>
      </c:catAx>
      <c:valAx>
        <c:axId val="79610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10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Размер расходов и выручки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'Курсовая работа (часть 2)'!$E$2</c:f>
              <c:strCache>
                <c:ptCount val="1"/>
                <c:pt idx="0">
                  <c:v>Выручка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'Курсовая работа (часть 2)'!$A$3:$A$8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2)'!$E$3:$E$8</c:f>
              <c:numCache>
                <c:formatCode>_("₽"* #,##0.00_);_("₽"* \(#,##0.00\);_("₽"* "-"??_);_(@_)</c:formatCode>
                <c:ptCount val="6"/>
                <c:pt idx="0">
                  <c:v>58946.264999999999</c:v>
                </c:pt>
                <c:pt idx="1">
                  <c:v>1608279.12</c:v>
                </c:pt>
                <c:pt idx="2">
                  <c:v>2861480.9511875985</c:v>
                </c:pt>
                <c:pt idx="3">
                  <c:v>3291759.765476191</c:v>
                </c:pt>
                <c:pt idx="4">
                  <c:v>3205517.1930161933</c:v>
                </c:pt>
                <c:pt idx="5">
                  <c:v>2567531.4873516602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EE-4A53-86B0-87BF135923F3}"/>
            </c:ext>
          </c:extLst>
        </c:ser>
        <c:ser>
          <c:idx val="1"/>
          <c:order val="1"/>
          <c:tx>
            <c:strRef>
              <c:f>'Курсовая работа (часть 2)'!$W$2</c:f>
              <c:strCache>
                <c:ptCount val="1"/>
                <c:pt idx="0">
                  <c:v>Затраты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'Курсовая работа (часть 2)'!$A$3:$A$8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2)'!$W$3:$W$8</c:f>
              <c:numCache>
                <c:formatCode>_("₽"* #,##0.00_);_("₽"* \(#,##0.00\);_("₽"* "-"??_);_(@_)</c:formatCode>
                <c:ptCount val="6"/>
                <c:pt idx="0">
                  <c:v>1405731</c:v>
                </c:pt>
                <c:pt idx="1">
                  <c:v>11419571.900826447</c:v>
                </c:pt>
                <c:pt idx="2">
                  <c:v>9854785.1239669416</c:v>
                </c:pt>
                <c:pt idx="3">
                  <c:v>9665576.8595041335</c:v>
                </c:pt>
                <c:pt idx="4">
                  <c:v>7282209.9173553716</c:v>
                </c:pt>
                <c:pt idx="5">
                  <c:v>2394171.9008264462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EE-4A53-86B0-87BF13592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3443600"/>
        <c:axId val="1366359360"/>
      </c:barChart>
      <c:catAx>
        <c:axId val="88344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6359360"/>
        <c:crosses val="autoZero"/>
        <c:auto val="1"/>
        <c:lblAlgn val="ctr"/>
        <c:lblOffset val="100"/>
        <c:noMultiLvlLbl val="0"/>
      </c:catAx>
      <c:valAx>
        <c:axId val="136635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8344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Структура расходов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'Курсовая работа (часть 2)'!$F$2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'Курсовая работа (часть 2)'!$A$3:$A$8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2)'!$F$3:$F$8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EF-412D-8A25-E9914BEE1446}"/>
            </c:ext>
          </c:extLst>
        </c:ser>
        <c:ser>
          <c:idx val="1"/>
          <c:order val="1"/>
          <c:tx>
            <c:strRef>
              <c:f>'Курсовая работа (часть 2)'!$G$2</c:f>
              <c:strCache>
                <c:ptCount val="1"/>
                <c:pt idx="0">
                  <c:v>Постоянные расходы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'Курсовая работа (часть 2)'!$A$3:$A$8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2)'!$G$3:$G$8</c:f>
              <c:numCache>
                <c:formatCode>_("₽"* #,##0.00_);_("₽"* \(#,##0.00\);_("₽"* "-"??_);_(@_)</c:formatCode>
                <c:ptCount val="6"/>
                <c:pt idx="0">
                  <c:v>1200000</c:v>
                </c:pt>
                <c:pt idx="1">
                  <c:v>1200000</c:v>
                </c:pt>
                <c:pt idx="2">
                  <c:v>1300000</c:v>
                </c:pt>
                <c:pt idx="3">
                  <c:v>1300000</c:v>
                </c:pt>
                <c:pt idx="4">
                  <c:v>1300000</c:v>
                </c:pt>
                <c:pt idx="5">
                  <c:v>1300000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EF-412D-8A25-E9914BEE1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4986592"/>
        <c:axId val="769039152"/>
      </c:barChart>
      <c:catAx>
        <c:axId val="160498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9039152"/>
        <c:crosses val="autoZero"/>
        <c:auto val="1"/>
        <c:lblAlgn val="ctr"/>
        <c:lblOffset val="100"/>
        <c:noMultiLvlLbl val="0"/>
      </c:catAx>
      <c:valAx>
        <c:axId val="76903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498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1-2.xlsx]Курсовая работа (часть 1)!Сводная таблица10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6106383"/>
        <c:axId val="796100559"/>
      </c:barChart>
      <c:catAx>
        <c:axId val="79610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100559"/>
        <c:crosses val="autoZero"/>
        <c:auto val="1"/>
        <c:lblAlgn val="ctr"/>
        <c:lblOffset val="100"/>
        <c:noMultiLvlLbl val="0"/>
      </c:catAx>
      <c:valAx>
        <c:axId val="79610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10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Графики!$B$17</c:f>
              <c:strCache>
                <c:ptCount val="1"/>
                <c:pt idx="0">
                  <c:v>Retention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Графики!$A$18:$A$23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Графики!$B$18:$B$23</c:f>
              <c:numCache>
                <c:formatCode>0.00%</c:formatCode>
                <c:ptCount val="6"/>
                <c:pt idx="1">
                  <c:v>0.8308457711442786</c:v>
                </c:pt>
                <c:pt idx="2">
                  <c:v>0.86862718643700376</c:v>
                </c:pt>
                <c:pt idx="3">
                  <c:v>0.7861606758690689</c:v>
                </c:pt>
                <c:pt idx="4">
                  <c:v>0.78298123172559619</c:v>
                </c:pt>
                <c:pt idx="5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F3-47CC-9566-379E4D322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4497151"/>
        <c:axId val="1899970015"/>
      </c:lineChart>
      <c:catAx>
        <c:axId val="190449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99970015"/>
        <c:crosses val="autoZero"/>
        <c:auto val="1"/>
        <c:lblAlgn val="ctr"/>
        <c:lblOffset val="100"/>
        <c:noMultiLvlLbl val="0"/>
      </c:catAx>
      <c:valAx>
        <c:axId val="189997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4497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Количество</a:t>
            </a:r>
            <a:r>
              <a:rPr lang="ru-RU" b="1" baseline="0"/>
              <a:t> просмотров по суточным часам</a:t>
            </a:r>
            <a:endParaRPr lang="ru-RU" b="1"/>
          </a:p>
        </c:rich>
      </c:tx>
      <c:layout>
        <c:manualLayout>
          <c:xMode val="edge"/>
          <c:yMode val="edge"/>
          <c:x val="0.1522222222222222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Графики!$A$34</c:f>
              <c:strCache>
                <c:ptCount val="1"/>
                <c:pt idx="0">
                  <c:v>будний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Графики!$B$34:$Y$34</c:f>
              <c:numCache>
                <c:formatCode>General</c:formatCode>
                <c:ptCount val="24"/>
                <c:pt idx="0">
                  <c:v>2209</c:v>
                </c:pt>
                <c:pt idx="1">
                  <c:v>1495</c:v>
                </c:pt>
                <c:pt idx="2">
                  <c:v>1084</c:v>
                </c:pt>
                <c:pt idx="3">
                  <c:v>879</c:v>
                </c:pt>
                <c:pt idx="4">
                  <c:v>861</c:v>
                </c:pt>
                <c:pt idx="5">
                  <c:v>808</c:v>
                </c:pt>
                <c:pt idx="6">
                  <c:v>791</c:v>
                </c:pt>
                <c:pt idx="7">
                  <c:v>940</c:v>
                </c:pt>
                <c:pt idx="8">
                  <c:v>1034</c:v>
                </c:pt>
                <c:pt idx="9">
                  <c:v>1349</c:v>
                </c:pt>
                <c:pt idx="10">
                  <c:v>1829</c:v>
                </c:pt>
                <c:pt idx="11">
                  <c:v>2515</c:v>
                </c:pt>
                <c:pt idx="12">
                  <c:v>3618</c:v>
                </c:pt>
                <c:pt idx="13">
                  <c:v>4731</c:v>
                </c:pt>
                <c:pt idx="14">
                  <c:v>5926</c:v>
                </c:pt>
                <c:pt idx="15">
                  <c:v>7053</c:v>
                </c:pt>
                <c:pt idx="16">
                  <c:v>7693</c:v>
                </c:pt>
                <c:pt idx="17">
                  <c:v>8140</c:v>
                </c:pt>
                <c:pt idx="18">
                  <c:v>7813</c:v>
                </c:pt>
                <c:pt idx="19">
                  <c:v>7440</c:v>
                </c:pt>
                <c:pt idx="20">
                  <c:v>6744</c:v>
                </c:pt>
                <c:pt idx="21">
                  <c:v>5591</c:v>
                </c:pt>
                <c:pt idx="22">
                  <c:v>4567</c:v>
                </c:pt>
                <c:pt idx="23">
                  <c:v>3478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49-43A4-BE43-FA9FB1928AAF}"/>
            </c:ext>
          </c:extLst>
        </c:ser>
        <c:ser>
          <c:idx val="1"/>
          <c:order val="1"/>
          <c:tx>
            <c:strRef>
              <c:f>Графики!$A$35</c:f>
              <c:strCache>
                <c:ptCount val="1"/>
                <c:pt idx="0">
                  <c:v>выходной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Графики!$B$35:$Y$35</c:f>
              <c:numCache>
                <c:formatCode>General</c:formatCode>
                <c:ptCount val="24"/>
                <c:pt idx="0">
                  <c:v>1543</c:v>
                </c:pt>
                <c:pt idx="1">
                  <c:v>1397</c:v>
                </c:pt>
                <c:pt idx="2">
                  <c:v>1296</c:v>
                </c:pt>
                <c:pt idx="3">
                  <c:v>1132</c:v>
                </c:pt>
                <c:pt idx="4">
                  <c:v>1100</c:v>
                </c:pt>
                <c:pt idx="5">
                  <c:v>1173</c:v>
                </c:pt>
                <c:pt idx="6">
                  <c:v>1117</c:v>
                </c:pt>
                <c:pt idx="7">
                  <c:v>1209</c:v>
                </c:pt>
                <c:pt idx="8">
                  <c:v>1320</c:v>
                </c:pt>
                <c:pt idx="9">
                  <c:v>1417</c:v>
                </c:pt>
                <c:pt idx="10">
                  <c:v>1535</c:v>
                </c:pt>
                <c:pt idx="11">
                  <c:v>1862</c:v>
                </c:pt>
                <c:pt idx="12">
                  <c:v>2085</c:v>
                </c:pt>
                <c:pt idx="13">
                  <c:v>2567</c:v>
                </c:pt>
                <c:pt idx="14">
                  <c:v>2999</c:v>
                </c:pt>
                <c:pt idx="15">
                  <c:v>3446</c:v>
                </c:pt>
                <c:pt idx="16">
                  <c:v>3635</c:v>
                </c:pt>
                <c:pt idx="17">
                  <c:v>3861</c:v>
                </c:pt>
                <c:pt idx="18">
                  <c:v>3843</c:v>
                </c:pt>
                <c:pt idx="19">
                  <c:v>3472</c:v>
                </c:pt>
                <c:pt idx="20">
                  <c:v>3120</c:v>
                </c:pt>
                <c:pt idx="21">
                  <c:v>2791</c:v>
                </c:pt>
                <c:pt idx="22">
                  <c:v>2249</c:v>
                </c:pt>
                <c:pt idx="23">
                  <c:v>1811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49-43A4-BE43-FA9FB1928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8775599"/>
        <c:axId val="1960580927"/>
      </c:lineChart>
      <c:catAx>
        <c:axId val="194877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0580927"/>
        <c:crosses val="autoZero"/>
        <c:auto val="1"/>
        <c:lblAlgn val="ctr"/>
        <c:lblOffset val="100"/>
        <c:noMultiLvlLbl val="0"/>
      </c:catAx>
      <c:valAx>
        <c:axId val="196058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4877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1-2.xlsx]Графики!Сводная таблица7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Распределение подписчиков по часовым</a:t>
            </a:r>
            <a:r>
              <a:rPr lang="ru-RU" b="1" baseline="0"/>
              <a:t> поясам</a:t>
            </a:r>
            <a:endParaRPr lang="ru-R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Графики!$B$71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Графики!$A$72:$A$94</c:f>
              <c:strCache>
                <c:ptCount val="22"/>
                <c:pt idx="0">
                  <c:v>UTC-9</c:v>
                </c:pt>
                <c:pt idx="1">
                  <c:v>UTC-8</c:v>
                </c:pt>
                <c:pt idx="2">
                  <c:v>UTC-7</c:v>
                </c:pt>
                <c:pt idx="3">
                  <c:v>UTC-6</c:v>
                </c:pt>
                <c:pt idx="4">
                  <c:v>UTC-5</c:v>
                </c:pt>
                <c:pt idx="5">
                  <c:v>UTC-4</c:v>
                </c:pt>
                <c:pt idx="6">
                  <c:v>UTC-3</c:v>
                </c:pt>
                <c:pt idx="7">
                  <c:v>UTC-2</c:v>
                </c:pt>
                <c:pt idx="8">
                  <c:v>UTC-1</c:v>
                </c:pt>
                <c:pt idx="9">
                  <c:v>UTC+9</c:v>
                </c:pt>
                <c:pt idx="10">
                  <c:v>UTC+8</c:v>
                </c:pt>
                <c:pt idx="11">
                  <c:v>UTC+7</c:v>
                </c:pt>
                <c:pt idx="12">
                  <c:v>UTC+6</c:v>
                </c:pt>
                <c:pt idx="13">
                  <c:v>UTC+5</c:v>
                </c:pt>
                <c:pt idx="14">
                  <c:v>UTC+4</c:v>
                </c:pt>
                <c:pt idx="15">
                  <c:v>UTC+3</c:v>
                </c:pt>
                <c:pt idx="16">
                  <c:v>UTC+2</c:v>
                </c:pt>
                <c:pt idx="17">
                  <c:v>UTC+12</c:v>
                </c:pt>
                <c:pt idx="18">
                  <c:v>UTC+11</c:v>
                </c:pt>
                <c:pt idx="19">
                  <c:v>UTC+10</c:v>
                </c:pt>
                <c:pt idx="20">
                  <c:v>UTC+1</c:v>
                </c:pt>
                <c:pt idx="21">
                  <c:v>UTC+0</c:v>
                </c:pt>
              </c:strCache>
            </c:strRef>
          </c:cat>
          <c:val>
            <c:numRef>
              <c:f>Графики!$B$72:$B$94</c:f>
              <c:numCache>
                <c:formatCode>General</c:formatCode>
                <c:ptCount val="22"/>
                <c:pt idx="0">
                  <c:v>15</c:v>
                </c:pt>
                <c:pt idx="1">
                  <c:v>149</c:v>
                </c:pt>
                <c:pt idx="2">
                  <c:v>109</c:v>
                </c:pt>
                <c:pt idx="3">
                  <c:v>123</c:v>
                </c:pt>
                <c:pt idx="4">
                  <c:v>183</c:v>
                </c:pt>
                <c:pt idx="5">
                  <c:v>306</c:v>
                </c:pt>
                <c:pt idx="6">
                  <c:v>147</c:v>
                </c:pt>
                <c:pt idx="7">
                  <c:v>15</c:v>
                </c:pt>
                <c:pt idx="8">
                  <c:v>29</c:v>
                </c:pt>
                <c:pt idx="9">
                  <c:v>139</c:v>
                </c:pt>
                <c:pt idx="10">
                  <c:v>99</c:v>
                </c:pt>
                <c:pt idx="11">
                  <c:v>355</c:v>
                </c:pt>
                <c:pt idx="12">
                  <c:v>303</c:v>
                </c:pt>
                <c:pt idx="13">
                  <c:v>342</c:v>
                </c:pt>
                <c:pt idx="14">
                  <c:v>483</c:v>
                </c:pt>
                <c:pt idx="15">
                  <c:v>2164</c:v>
                </c:pt>
                <c:pt idx="16">
                  <c:v>3214</c:v>
                </c:pt>
                <c:pt idx="17">
                  <c:v>68</c:v>
                </c:pt>
                <c:pt idx="18">
                  <c:v>55</c:v>
                </c:pt>
                <c:pt idx="19">
                  <c:v>36</c:v>
                </c:pt>
                <c:pt idx="20">
                  <c:v>4526</c:v>
                </c:pt>
                <c:pt idx="21">
                  <c:v>2430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54-49E2-BF59-FE783A9A5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9319743"/>
        <c:axId val="589467519"/>
      </c:barChart>
      <c:catAx>
        <c:axId val="62931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9467519"/>
        <c:crosses val="autoZero"/>
        <c:auto val="1"/>
        <c:lblAlgn val="ctr"/>
        <c:lblOffset val="100"/>
        <c:noMultiLvlLbl val="0"/>
      </c:catAx>
      <c:valAx>
        <c:axId val="58946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931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ТОП</a:t>
            </a:r>
            <a:r>
              <a:rPr lang="ru-RU" baseline="0"/>
              <a:t> 20 фильмов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'Расчеты (ч.3)'!$D$2:$D$22</c:f>
              <c:strCache>
                <c:ptCount val="21"/>
                <c:pt idx="0">
                  <c:v>ID фильма</c:v>
                </c:pt>
                <c:pt idx="1">
                  <c:v>411922</c:v>
                </c:pt>
                <c:pt idx="2">
                  <c:v>250679</c:v>
                </c:pt>
                <c:pt idx="3">
                  <c:v>158978</c:v>
                </c:pt>
                <c:pt idx="4">
                  <c:v>230507</c:v>
                </c:pt>
                <c:pt idx="5">
                  <c:v>351192</c:v>
                </c:pt>
                <c:pt idx="6">
                  <c:v>347008</c:v>
                </c:pt>
                <c:pt idx="7">
                  <c:v>118549</c:v>
                </c:pt>
                <c:pt idx="8">
                  <c:v>347393</c:v>
                </c:pt>
                <c:pt idx="9">
                  <c:v>470762</c:v>
                </c:pt>
                <c:pt idx="10">
                  <c:v>21760</c:v>
                </c:pt>
                <c:pt idx="11">
                  <c:v>182191</c:v>
                </c:pt>
                <c:pt idx="12">
                  <c:v>154256</c:v>
                </c:pt>
                <c:pt idx="13">
                  <c:v>153893</c:v>
                </c:pt>
                <c:pt idx="14">
                  <c:v>439981</c:v>
                </c:pt>
                <c:pt idx="15">
                  <c:v>227775</c:v>
                </c:pt>
                <c:pt idx="16">
                  <c:v>88863</c:v>
                </c:pt>
                <c:pt idx="17">
                  <c:v>258219</c:v>
                </c:pt>
                <c:pt idx="18">
                  <c:v>242428</c:v>
                </c:pt>
                <c:pt idx="19">
                  <c:v>472712</c:v>
                </c:pt>
                <c:pt idx="20">
                  <c:v>5151</c:v>
                </c:pt>
              </c:strCache>
            </c:strRef>
          </c:cat>
          <c:val>
            <c:numRef>
              <c:f>'Расчеты (ч.3)'!$E$2:$E$22</c:f>
              <c:numCache>
                <c:formatCode>General</c:formatCode>
                <c:ptCount val="21"/>
                <c:pt idx="0">
                  <c:v>0</c:v>
                </c:pt>
                <c:pt idx="1">
                  <c:v>8071</c:v>
                </c:pt>
                <c:pt idx="2">
                  <c:v>5079</c:v>
                </c:pt>
                <c:pt idx="3">
                  <c:v>4240</c:v>
                </c:pt>
                <c:pt idx="4">
                  <c:v>3824</c:v>
                </c:pt>
                <c:pt idx="5">
                  <c:v>3501</c:v>
                </c:pt>
                <c:pt idx="6">
                  <c:v>2508</c:v>
                </c:pt>
                <c:pt idx="7">
                  <c:v>2288</c:v>
                </c:pt>
                <c:pt idx="8">
                  <c:v>2092</c:v>
                </c:pt>
                <c:pt idx="9">
                  <c:v>1776</c:v>
                </c:pt>
                <c:pt idx="10">
                  <c:v>1592</c:v>
                </c:pt>
                <c:pt idx="11">
                  <c:v>1541</c:v>
                </c:pt>
                <c:pt idx="12">
                  <c:v>1394</c:v>
                </c:pt>
                <c:pt idx="13">
                  <c:v>1381</c:v>
                </c:pt>
                <c:pt idx="14">
                  <c:v>1320</c:v>
                </c:pt>
                <c:pt idx="15">
                  <c:v>1266</c:v>
                </c:pt>
                <c:pt idx="16">
                  <c:v>1079</c:v>
                </c:pt>
                <c:pt idx="17">
                  <c:v>1036</c:v>
                </c:pt>
                <c:pt idx="18">
                  <c:v>938</c:v>
                </c:pt>
                <c:pt idx="19">
                  <c:v>936</c:v>
                </c:pt>
                <c:pt idx="20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20-49F8-B7EE-0101C11B8C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883441744"/>
        <c:axId val="758250688"/>
      </c:barChart>
      <c:catAx>
        <c:axId val="8834417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8250688"/>
        <c:crosses val="autoZero"/>
        <c:auto val="1"/>
        <c:lblAlgn val="ctr"/>
        <c:lblOffset val="100"/>
        <c:noMultiLvlLbl val="0"/>
      </c:catAx>
      <c:valAx>
        <c:axId val="758250688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8344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просмотров </a:t>
            </a:r>
            <a:r>
              <a:rPr lang="ru-RU" baseline="0"/>
              <a:t>ТОП 50 фильмов</a:t>
            </a:r>
            <a:endParaRPr lang="ru-RU"/>
          </a:p>
        </c:rich>
      </c:tx>
      <c:layout>
        <c:manualLayout>
          <c:xMode val="edge"/>
          <c:yMode val="edge"/>
          <c:x val="0.21271354787445371"/>
          <c:y val="3.79146919431279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'Расчеты (ч.3)'!$E$3:$E$52</c:f>
              <c:numCache>
                <c:formatCode>General</c:formatCode>
                <c:ptCount val="5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  <c:pt idx="20">
                  <c:v>790</c:v>
                </c:pt>
                <c:pt idx="21">
                  <c:v>761</c:v>
                </c:pt>
                <c:pt idx="22">
                  <c:v>752</c:v>
                </c:pt>
                <c:pt idx="23">
                  <c:v>710</c:v>
                </c:pt>
                <c:pt idx="24">
                  <c:v>670</c:v>
                </c:pt>
                <c:pt idx="25">
                  <c:v>647</c:v>
                </c:pt>
                <c:pt idx="26">
                  <c:v>645</c:v>
                </c:pt>
                <c:pt idx="27">
                  <c:v>601</c:v>
                </c:pt>
                <c:pt idx="28">
                  <c:v>592</c:v>
                </c:pt>
                <c:pt idx="29">
                  <c:v>586</c:v>
                </c:pt>
                <c:pt idx="30">
                  <c:v>577</c:v>
                </c:pt>
                <c:pt idx="31">
                  <c:v>563</c:v>
                </c:pt>
                <c:pt idx="32">
                  <c:v>554</c:v>
                </c:pt>
                <c:pt idx="33">
                  <c:v>553</c:v>
                </c:pt>
                <c:pt idx="34">
                  <c:v>533</c:v>
                </c:pt>
                <c:pt idx="35">
                  <c:v>525</c:v>
                </c:pt>
                <c:pt idx="36">
                  <c:v>495</c:v>
                </c:pt>
                <c:pt idx="37">
                  <c:v>479</c:v>
                </c:pt>
                <c:pt idx="38">
                  <c:v>465</c:v>
                </c:pt>
                <c:pt idx="39">
                  <c:v>464</c:v>
                </c:pt>
                <c:pt idx="40">
                  <c:v>462</c:v>
                </c:pt>
                <c:pt idx="41">
                  <c:v>446</c:v>
                </c:pt>
                <c:pt idx="42">
                  <c:v>430</c:v>
                </c:pt>
                <c:pt idx="43">
                  <c:v>429</c:v>
                </c:pt>
                <c:pt idx="44">
                  <c:v>414</c:v>
                </c:pt>
                <c:pt idx="45">
                  <c:v>412</c:v>
                </c:pt>
                <c:pt idx="46">
                  <c:v>409</c:v>
                </c:pt>
                <c:pt idx="47">
                  <c:v>407</c:v>
                </c:pt>
                <c:pt idx="48">
                  <c:v>401</c:v>
                </c:pt>
                <c:pt idx="49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B-43B4-94DF-DFC7B0914F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6"/>
        <c:overlap val="-27"/>
        <c:axId val="731740416"/>
        <c:axId val="834290800"/>
      </c:barChart>
      <c:catAx>
        <c:axId val="731740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4290800"/>
        <c:crosses val="autoZero"/>
        <c:auto val="1"/>
        <c:lblAlgn val="ctr"/>
        <c:lblOffset val="100"/>
        <c:noMultiLvlLbl val="0"/>
      </c:catAx>
      <c:valAx>
        <c:axId val="83429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174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пользователей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v>Новых пользователей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'Курсовая работа (часть 2)'!$A$3:$A$8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2)'!$H$3:$H$8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0-4CE0-AAD9-3FE063DC06BA}"/>
            </c:ext>
          </c:extLst>
        </c:ser>
        <c:ser>
          <c:idx val="2"/>
          <c:order val="1"/>
          <c:tx>
            <c:v>Старых пользователей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'Курсовая работа (часть 2)'!$A$3:$A$8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2)'!$I$3:$I$8</c:f>
              <c:numCache>
                <c:formatCode>0</c:formatCode>
                <c:ptCount val="6"/>
                <c:pt idx="0">
                  <c:v>0</c:v>
                </c:pt>
                <c:pt idx="1">
                  <c:v>167</c:v>
                </c:pt>
                <c:pt idx="2">
                  <c:v>4594.1691890653128</c:v>
                </c:pt>
                <c:pt idx="3">
                  <c:v>7067.7174858528651</c:v>
                </c:pt>
                <c:pt idx="4">
                  <c:v>8082.4940518284257</c:v>
                </c:pt>
                <c:pt idx="5">
                  <c:v>7654.1956088647448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0-4CE0-AAD9-3FE063DC0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3154480"/>
        <c:axId val="1366351680"/>
      </c:barChart>
      <c:catAx>
        <c:axId val="7831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6351680"/>
        <c:crosses val="autoZero"/>
        <c:auto val="1"/>
        <c:lblAlgn val="ctr"/>
        <c:lblOffset val="100"/>
        <c:noMultiLvlLbl val="0"/>
      </c:catAx>
      <c:valAx>
        <c:axId val="136635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31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Доля просмотров,</a:t>
            </a:r>
            <a:r>
              <a:rPr lang="ru-RU" baseline="0"/>
              <a:t> приходящаяся на ТОП 5, 10, 15, 20, 50, 100, 1000 и на 50% всех фильмов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'Расчеты (ч.3)'!$G$1:$N$2</c:f>
              <c:multiLvlStrCache>
                <c:ptCount val="8"/>
                <c:lvl>
                  <c:pt idx="0">
                    <c:v>Топ 5</c:v>
                  </c:pt>
                  <c:pt idx="1">
                    <c:v>Топ 10</c:v>
                  </c:pt>
                  <c:pt idx="2">
                    <c:v>Топ 15</c:v>
                  </c:pt>
                  <c:pt idx="3">
                    <c:v>Топ 20</c:v>
                  </c:pt>
                  <c:pt idx="4">
                    <c:v>Топ 50</c:v>
                  </c:pt>
                  <c:pt idx="5">
                    <c:v>Топ 100</c:v>
                  </c:pt>
                  <c:pt idx="6">
                    <c:v>Топ 1000</c:v>
                  </c:pt>
                  <c:pt idx="7">
                    <c:v>Топ 2571</c:v>
                  </c:pt>
                </c:lvl>
                <c:lvl>
                  <c:pt idx="0">
                    <c:v>0,1%</c:v>
                  </c:pt>
                  <c:pt idx="1">
                    <c:v>0,2%</c:v>
                  </c:pt>
                  <c:pt idx="2">
                    <c:v>0,3%</c:v>
                  </c:pt>
                  <c:pt idx="3">
                    <c:v>0,4%</c:v>
                  </c:pt>
                  <c:pt idx="4">
                    <c:v>1%</c:v>
                  </c:pt>
                  <c:pt idx="5">
                    <c:v>2%</c:v>
                  </c:pt>
                  <c:pt idx="6">
                    <c:v>19%</c:v>
                  </c:pt>
                  <c:pt idx="7">
                    <c:v>50%</c:v>
                  </c:pt>
                </c:lvl>
              </c:multiLvlStrCache>
            </c:multiLvlStrRef>
          </c:cat>
          <c:val>
            <c:numRef>
              <c:f>'Расчеты (ч.3)'!$G$3:$N$3</c:f>
              <c:numCache>
                <c:formatCode>0.00%</c:formatCode>
                <c:ptCount val="8"/>
                <c:pt idx="0">
                  <c:v>0.17582237778157192</c:v>
                </c:pt>
                <c:pt idx="1">
                  <c:v>0.24878350691480278</c:v>
                </c:pt>
                <c:pt idx="2">
                  <c:v>0.29788429799100791</c:v>
                </c:pt>
                <c:pt idx="3">
                  <c:v>0.33235871606624551</c:v>
                </c:pt>
                <c:pt idx="4">
                  <c:v>0.44736355358260788</c:v>
                </c:pt>
                <c:pt idx="5">
                  <c:v>0.54390757498150366</c:v>
                </c:pt>
                <c:pt idx="6">
                  <c:v>0.8556783905298555</c:v>
                </c:pt>
                <c:pt idx="7">
                  <c:v>0.95967076432758658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7-4385-AD04-913A6F909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4394816"/>
        <c:axId val="769027152"/>
      </c:barChart>
      <c:catAx>
        <c:axId val="137439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9027152"/>
        <c:crosses val="autoZero"/>
        <c:auto val="1"/>
        <c:lblAlgn val="ctr"/>
        <c:lblOffset val="100"/>
        <c:noMultiLvlLbl val="0"/>
      </c:catAx>
      <c:valAx>
        <c:axId val="769027152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37439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1-2.xlsx]Курсовая работа (часть 1)!Сводная таблица3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'Курсовая работа (часть 1)'!$B$6</c:f>
              <c:strCache>
                <c:ptCount val="1"/>
                <c:pt idx="0">
                  <c:v>Количество подписок в месяц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'Курсовая работа (часть 1)'!$A$7:$A$14</c:f>
              <c:strCache>
                <c:ptCount val="7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  <c:pt idx="6">
                  <c:v>сен</c:v>
                </c:pt>
              </c:strCache>
            </c:strRef>
          </c:cat>
          <c:val>
            <c:numRef>
              <c:f>'Курсовая работа (часть 1)'!$B$7:$B$14</c:f>
              <c:numCache>
                <c:formatCode>General</c:formatCode>
                <c:ptCount val="7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5-4CA7-8FCA-11192C34B501}"/>
            </c:ext>
          </c:extLst>
        </c:ser>
        <c:ser>
          <c:idx val="1"/>
          <c:order val="1"/>
          <c:tx>
            <c:strRef>
              <c:f>'Курсовая работа (часть 1)'!$C$6</c:f>
              <c:strCache>
                <c:ptCount val="1"/>
                <c:pt idx="0">
                  <c:v>Доля подписок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'Курсовая работа (часть 1)'!$A$7:$A$14</c:f>
              <c:strCache>
                <c:ptCount val="7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  <c:pt idx="6">
                  <c:v>сен</c:v>
                </c:pt>
              </c:strCache>
            </c:strRef>
          </c:cat>
          <c:val>
            <c:numRef>
              <c:f>'Курсовая работа (часть 1)'!$C$7:$C$14</c:f>
              <c:numCache>
                <c:formatCode>0.00%</c:formatCode>
                <c:ptCount val="7"/>
                <c:pt idx="0">
                  <c:v>1.3145846958796599E-2</c:v>
                </c:pt>
                <c:pt idx="1">
                  <c:v>0.33499018966644867</c:v>
                </c:pt>
                <c:pt idx="2">
                  <c:v>0.28750817527795947</c:v>
                </c:pt>
                <c:pt idx="3">
                  <c:v>0.21288423806409418</c:v>
                </c:pt>
                <c:pt idx="4">
                  <c:v>0.12531066056245913</c:v>
                </c:pt>
                <c:pt idx="5">
                  <c:v>2.4722040549378679E-2</c:v>
                </c:pt>
                <c:pt idx="6">
                  <c:v>1.4388489208633094E-3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A5-4CA7-8FCA-11192C34B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4913935"/>
        <c:axId val="854911023"/>
      </c:barChart>
      <c:catAx>
        <c:axId val="85491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4911023"/>
        <c:crosses val="autoZero"/>
        <c:auto val="1"/>
        <c:lblAlgn val="ctr"/>
        <c:lblOffset val="100"/>
        <c:noMultiLvlLbl val="0"/>
      </c:catAx>
      <c:valAx>
        <c:axId val="85491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4913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1-2.xlsx]Курсовая работа (часть 1)!Сводная таблица9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'Курсовая работа (часть 1)'!$B$25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'Курсовая работа (часть 1)'!$A$26:$A$32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1)'!$B$26:$B$32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F-4A3A-A955-1CB32D806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3483871"/>
        <c:axId val="763479711"/>
      </c:barChart>
      <c:catAx>
        <c:axId val="76348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3479711"/>
        <c:crosses val="autoZero"/>
        <c:auto val="1"/>
        <c:lblAlgn val="ctr"/>
        <c:lblOffset val="100"/>
        <c:noMultiLvlLbl val="0"/>
      </c:catAx>
      <c:valAx>
        <c:axId val="76347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3483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1-2.xlsx]Курсовая работа (часть 1)!Сводная таблица10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'Курсовая работа (часть 1)'!$B$44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'Курсовая работа (часть 1)'!$A$45:$A$50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1)'!$B$45:$B$50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4-4445-BE93-5A863848A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6106383"/>
        <c:axId val="796100559"/>
      </c:barChart>
      <c:catAx>
        <c:axId val="79610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100559"/>
        <c:crosses val="autoZero"/>
        <c:auto val="1"/>
        <c:lblAlgn val="ctr"/>
        <c:lblOffset val="100"/>
        <c:noMultiLvlLbl val="0"/>
      </c:catAx>
      <c:valAx>
        <c:axId val="79610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10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1-2.xlsx]Курсовая работа (часть 1)!Сводная таблица10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6106383"/>
        <c:axId val="796100559"/>
      </c:barChart>
      <c:catAx>
        <c:axId val="79610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100559"/>
        <c:crosses val="autoZero"/>
        <c:auto val="1"/>
        <c:lblAlgn val="ctr"/>
        <c:lblOffset val="100"/>
        <c:noMultiLvlLbl val="0"/>
      </c:catAx>
      <c:valAx>
        <c:axId val="79610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10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1-2.xlsx]Курсовая работа (часть 1)!Сводная таблица11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'Курсовая работа (часть 1)'!$B$66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'Курсовая работа (часть 1)'!$A$67:$A$73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1)'!$B$67:$B$73</c:f>
              <c:numCache>
                <c:formatCode>General</c:formatCode>
                <c:ptCount val="6"/>
                <c:pt idx="0">
                  <c:v>164</c:v>
                </c:pt>
                <c:pt idx="1">
                  <c:v>4906</c:v>
                </c:pt>
                <c:pt idx="2">
                  <c:v>4322</c:v>
                </c:pt>
                <c:pt idx="3">
                  <c:v>3088</c:v>
                </c:pt>
                <c:pt idx="4">
                  <c:v>1756</c:v>
                </c:pt>
                <c:pt idx="5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1-4C67-9945-94A7B8999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6070191"/>
        <c:axId val="796080175"/>
      </c:barChart>
      <c:catAx>
        <c:axId val="79607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080175"/>
        <c:crosses val="autoZero"/>
        <c:auto val="1"/>
        <c:lblAlgn val="ctr"/>
        <c:lblOffset val="100"/>
        <c:noMultiLvlLbl val="0"/>
      </c:catAx>
      <c:valAx>
        <c:axId val="79608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070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Среднее кол-во просмотров на одного юзера в каждом месяце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8412069085597165E-2"/>
          <c:y val="0.10224131131286913"/>
          <c:w val="0.92070897000214913"/>
          <c:h val="0.69253591522255853"/>
        </c:manualLayout>
      </c:layout>
      <c:lineChart>
        <c:grouping val="standard"/>
        <c:varyColors val="0"/>
        <c:ser>
          <c:idx val="0"/>
          <c:order val="0"/>
          <c:tx>
            <c:strRef>
              <c:f>'Курсовая работа (часть 1)'!$B$81</c:f>
              <c:strCache>
                <c:ptCount val="1"/>
                <c:pt idx="0">
                  <c:v>Среднее кол-во просмотров на одного ПРОСМАТРИВАЮЩЕГО в каждом месяце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2.1556023417710984E-2"/>
                  <c:y val="-0.1193333324978266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C-4931-90B9-0BA009D555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'Курсовая работа (часть 1)'!$A$82:$A$87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1)'!$B$82:$B$87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3C-4931-90B9-0BA009D55535}"/>
            </c:ext>
          </c:extLst>
        </c:ser>
        <c:ser>
          <c:idx val="1"/>
          <c:order val="1"/>
          <c:tx>
            <c:strRef>
              <c:f>'Курсовая работа (часть 1)'!$C$81</c:f>
              <c:strCache>
                <c:ptCount val="1"/>
                <c:pt idx="0">
                  <c:v>Среднее кол-во просмотров на одного ПОДПИСЧИКА в каждом месяце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839431352928588E-2"/>
                  <c:y val="5.56677223293759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3C-4931-90B9-0BA009D55535}"/>
                </c:ext>
              </c:extLst>
            </c:dLbl>
            <c:dLbl>
              <c:idx val="6"/>
              <c:layout>
                <c:manualLayout>
                  <c:x val="6.4635577968546265E-3"/>
                  <c:y val="-2.39142903811873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3C-4931-90B9-0BA009D555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'Курсовая работа (часть 1)'!$A$82:$A$87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1)'!$C$82:$C$87</c:f>
              <c:numCache>
                <c:formatCode>0.00</c:formatCode>
                <c:ptCount val="6"/>
                <c:pt idx="0">
                  <c:v>0.82089552238805974</c:v>
                </c:pt>
                <c:pt idx="1">
                  <c:v>2.1678956324446967</c:v>
                </c:pt>
                <c:pt idx="2">
                  <c:v>3.3358660298047171</c:v>
                </c:pt>
                <c:pt idx="3">
                  <c:v>3.3773083539077029</c:v>
                </c:pt>
                <c:pt idx="4">
                  <c:v>3.5353324027367807</c:v>
                </c:pt>
                <c:pt idx="5">
                  <c:v>3.5776021152031543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3C-4931-90B9-0BA009D55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6063535"/>
        <c:axId val="796048559"/>
      </c:lineChart>
      <c:catAx>
        <c:axId val="79606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048559"/>
        <c:crosses val="autoZero"/>
        <c:auto val="1"/>
        <c:lblAlgn val="ctr"/>
        <c:lblOffset val="100"/>
        <c:noMultiLvlLbl val="0"/>
      </c:catAx>
      <c:valAx>
        <c:axId val="79604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606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801801801801801E-2"/>
          <c:y val="0.85383198686321859"/>
          <c:w val="0.61576154540291728"/>
          <c:h val="0.128315560146483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'Курсовая работа (часть 2)'!$H$2</c:f>
              <c:strCache>
                <c:ptCount val="1"/>
                <c:pt idx="0">
                  <c:v>Новых оплат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'Курсовая работа (часть 2)'!$A$3:$A$8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работа (часть 2)'!$H$3:$H$8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E7-4E41-8F2B-8C28C664D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4981024"/>
        <c:axId val="831099168"/>
      </c:lineChart>
      <c:catAx>
        <c:axId val="160498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1099168"/>
        <c:crosses val="autoZero"/>
        <c:auto val="1"/>
        <c:lblAlgn val="ctr"/>
        <c:lblOffset val="100"/>
        <c:noMultiLvlLbl val="0"/>
      </c:catAx>
      <c:valAx>
        <c:axId val="83109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498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511A3-06D6-2E4A-3225-44A55098D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108E50-AD2E-AB45-5AA0-0F3F4732D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FCBFF-D5B5-58E3-AD98-62E56C98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4DA25-884A-DB20-BF8F-3F9CA382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A7F28-DA68-6D9A-3013-31122A1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36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21DEF-6832-7990-01A1-CD7343C1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02EBAB-E407-9563-3B87-28EBC1D4A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B3C023-9D8F-1CAB-3FE2-E334C282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E7791-6A76-2CA2-1753-009D5058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53CDC-DD57-393F-08E4-32D0F547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6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DAFB41-1FE8-52D0-0011-8749829A5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0EFF14-B8D0-7A3D-C07A-BC0151FD3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56A54-FBCF-4C00-3B07-3B0657A0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D0740A-61CC-9684-8C2E-87781B9D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A96F3C-EE1E-E061-8DDA-A790C5B8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4380A-8231-0469-6962-7A5971F8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F21AE-CDD3-1DB0-124D-92BC8D28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C7B184-FE41-9321-08B2-D98F70BA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B238B-AA74-BFAF-3D84-05459933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55889A-B0DA-2B0C-1C9C-BE4C6E4D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67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B7616-DCCC-976E-6C72-6415EB5C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2F1CE-48FA-B758-F8F0-5C9D4BAC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6948B2-F788-6E5C-0ECC-8E18AD1E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38054-24EB-B8BB-D28F-BE9FFF8C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6994D-B911-7B24-72F0-919240DA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1B3E4-B49B-D56F-9FCE-10C3BF5B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1301C-CF4C-4C2E-3A76-306D30E67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FA0D9-5C51-2579-985E-DA157884E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9633F7-5084-C179-6F3C-49B2384F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DAD39-DFBF-F554-905C-72E73EB7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AC6091-4C3C-A849-B6B3-C8964F25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5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8B693-8F5A-845E-2E52-7D4C33C8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89166-D0EE-8F98-929A-F891678A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A1145F-920A-2334-01D5-976243733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834FB7-A4BB-A45B-5323-08109B9FF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AC04EE-4F71-FE1A-53C9-95A36EDA1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C04266-9FE5-EF02-E9F7-FEA78C0C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ADFD29-55BE-55F4-9EAD-9D0238DA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6C3B9-8638-37AE-D3A8-6E229730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3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A85F9-085F-D0B6-7CA6-6699CC9D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AF1B60-353C-363D-A5AD-3B1E80C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3D4114-24E5-7507-328C-4975BF0A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2E600C-8349-44F6-BC78-D55CAA09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6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7A4B0A-3587-AF09-0D0F-F274C3F9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7C6101-F1AF-C171-09A9-7CEF1574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D2F67A-4202-F999-8BB7-8C29B36F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5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679CB-CBC4-2BE6-9BE1-6C1E33E8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CEE08-0AC8-B166-8E6F-FDF383097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A730C7-A3F8-1B54-BF07-2E3B182FE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F6A5C6-EA80-0064-49C4-7EA72651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C0580B-F084-EFA7-5E24-431EB718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B11A2-98EC-9F2C-58AB-E0874657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7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764C0-1C39-7012-D439-E8B05F72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8CF006-CB9C-C9D6-E51B-A0631DA7F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B5CE4-8D64-F403-B387-2BBE1274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7AE367-6C72-53BB-7184-00F586FB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C46E0-EDED-D745-0A6D-9AF61B3D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86B9C5-2173-DDD2-5E4F-4543D5E0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36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AE770-5AE9-F2CA-BAF5-74B8943B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9325C5-F647-2A19-72F0-B9917F7B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14CB4-4FB3-2390-B125-182E1D3F3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EB9A-5EA9-4238-B3F9-9CFC9E5F306A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008F0-ACB2-6096-EDC3-04E353394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1BCF6-2AD3-BE30-D5AC-89E38EF5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48E7-727C-49E6-8A3A-F93FDCEEF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96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ECA43-6EB2-B7C1-A7E8-4BF3101D5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 Аналитик данных 40.2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C7721-D361-BB67-DEDE-962E68589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Групповой проект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A6D002-DCAF-91F9-4475-D5E12038C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4090289"/>
            <a:ext cx="4522470" cy="27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6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Структура затрат на поддержание проекта и выручка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359733A7-B5D3-9090-F467-88BCD01D7DC5}"/>
              </a:ext>
            </a:extLst>
          </p:cNvPr>
          <p:cNvGraphicFramePr>
            <a:graphicFrameLocks/>
          </p:cNvGraphicFramePr>
          <p:nvPr/>
        </p:nvGraphicFramePr>
        <p:xfrm>
          <a:off x="862582" y="1593221"/>
          <a:ext cx="10466836" cy="2174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3707B5F-520A-C249-FCEB-B2D17B9D6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913173"/>
              </p:ext>
            </p:extLst>
          </p:nvPr>
        </p:nvGraphicFramePr>
        <p:xfrm>
          <a:off x="3328670" y="4912042"/>
          <a:ext cx="5477509" cy="1796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759">
                  <a:extLst>
                    <a:ext uri="{9D8B030D-6E8A-4147-A177-3AD203B41FA5}">
                      <a16:colId xmlns:a16="http://schemas.microsoft.com/office/drawing/2014/main" val="3419271247"/>
                    </a:ext>
                  </a:extLst>
                </a:gridCol>
                <a:gridCol w="1554172">
                  <a:extLst>
                    <a:ext uri="{9D8B030D-6E8A-4147-A177-3AD203B41FA5}">
                      <a16:colId xmlns:a16="http://schemas.microsoft.com/office/drawing/2014/main" val="1755104652"/>
                    </a:ext>
                  </a:extLst>
                </a:gridCol>
                <a:gridCol w="1554172">
                  <a:extLst>
                    <a:ext uri="{9D8B030D-6E8A-4147-A177-3AD203B41FA5}">
                      <a16:colId xmlns:a16="http://schemas.microsoft.com/office/drawing/2014/main" val="847749379"/>
                    </a:ext>
                  </a:extLst>
                </a:gridCol>
                <a:gridCol w="1459406">
                  <a:extLst>
                    <a:ext uri="{9D8B030D-6E8A-4147-A177-3AD203B41FA5}">
                      <a16:colId xmlns:a16="http://schemas.microsoft.com/office/drawing/2014/main" val="2438136588"/>
                    </a:ext>
                  </a:extLst>
                </a:gridCol>
              </a:tblGrid>
              <a:tr h="55647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Выручка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Затраты на маркетинг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Постоянные расходы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576063"/>
                  </a:ext>
                </a:extLst>
              </a:tr>
              <a:tr h="1512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        58 946,27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        205 731,00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  1 200 000,00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917354"/>
                  </a:ext>
                </a:extLst>
              </a:tr>
              <a:tr h="1512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апр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    1 608 279,12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10 219 571,90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1 200 000,00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2122652"/>
                  </a:ext>
                </a:extLst>
              </a:tr>
              <a:tr h="1512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  2 861 480,95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  8 554 785,12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1 300 000,00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464284"/>
                  </a:ext>
                </a:extLst>
              </a:tr>
              <a:tr h="1512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  3 291 759,77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    8 365 576,86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  1 300 000,00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659857"/>
                  </a:ext>
                </a:extLst>
              </a:tr>
              <a:tr h="1512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  3 205 517,19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    5 982 209,92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1 300 000,00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802414"/>
                  </a:ext>
                </a:extLst>
              </a:tr>
              <a:tr h="1512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авг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  2 567 531,49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    1 094 171,90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1 300 000,00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137461"/>
                  </a:ext>
                </a:extLst>
              </a:tr>
              <a:tr h="15123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ИТОГО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   13 593 514,78 ₽ 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   34 422 046,70 ₽ 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   7 600 000,00 ₽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289033"/>
                  </a:ext>
                </a:extLst>
              </a:tr>
            </a:tbl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EDDE99B-FCB5-45A2-97CF-86EC7C756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526871"/>
              </p:ext>
            </p:extLst>
          </p:nvPr>
        </p:nvGraphicFramePr>
        <p:xfrm>
          <a:off x="1449705" y="2070735"/>
          <a:ext cx="46177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D00B469-3682-44F6-8C8E-6B29B0844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830311"/>
              </p:ext>
            </p:extLst>
          </p:nvPr>
        </p:nvGraphicFramePr>
        <p:xfrm>
          <a:off x="6162675" y="2044065"/>
          <a:ext cx="45796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319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Значения основных бизнес-метрик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46248C4-35FA-A1D7-6817-FAA463896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60639"/>
              </p:ext>
            </p:extLst>
          </p:nvPr>
        </p:nvGraphicFramePr>
        <p:xfrm>
          <a:off x="2365131" y="3817217"/>
          <a:ext cx="30861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408">
                  <a:extLst>
                    <a:ext uri="{9D8B030D-6E8A-4147-A177-3AD203B41FA5}">
                      <a16:colId xmlns:a16="http://schemas.microsoft.com/office/drawing/2014/main" val="1748466799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val="35016471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Retention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80,60%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8949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5,15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67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Базовая цена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350,00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553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 </a:t>
                      </a:r>
                      <a:r>
                        <a:rPr lang="ru-RU" sz="1100" u="none" strike="noStrike">
                          <a:effectLst/>
                        </a:rPr>
                        <a:t>юнита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317,36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2421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Объём скидок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9,33%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973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LTR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1 635,57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07081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9105E4F-E8C0-86DD-2160-0228E0969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32927"/>
              </p:ext>
            </p:extLst>
          </p:nvPr>
        </p:nvGraphicFramePr>
        <p:xfrm>
          <a:off x="1740013" y="1919288"/>
          <a:ext cx="8386657" cy="151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375">
                  <a:extLst>
                    <a:ext uri="{9D8B030D-6E8A-4147-A177-3AD203B41FA5}">
                      <a16:colId xmlns:a16="http://schemas.microsoft.com/office/drawing/2014/main" val="2410476767"/>
                    </a:ext>
                  </a:extLst>
                </a:gridCol>
                <a:gridCol w="1154249">
                  <a:extLst>
                    <a:ext uri="{9D8B030D-6E8A-4147-A177-3AD203B41FA5}">
                      <a16:colId xmlns:a16="http://schemas.microsoft.com/office/drawing/2014/main" val="896220990"/>
                    </a:ext>
                  </a:extLst>
                </a:gridCol>
                <a:gridCol w="1014665">
                  <a:extLst>
                    <a:ext uri="{9D8B030D-6E8A-4147-A177-3AD203B41FA5}">
                      <a16:colId xmlns:a16="http://schemas.microsoft.com/office/drawing/2014/main" val="1428854408"/>
                    </a:ext>
                  </a:extLst>
                </a:gridCol>
                <a:gridCol w="1619375">
                  <a:extLst>
                    <a:ext uri="{9D8B030D-6E8A-4147-A177-3AD203B41FA5}">
                      <a16:colId xmlns:a16="http://schemas.microsoft.com/office/drawing/2014/main" val="397143749"/>
                    </a:ext>
                  </a:extLst>
                </a:gridCol>
                <a:gridCol w="1265646">
                  <a:extLst>
                    <a:ext uri="{9D8B030D-6E8A-4147-A177-3AD203B41FA5}">
                      <a16:colId xmlns:a16="http://schemas.microsoft.com/office/drawing/2014/main" val="2023925956"/>
                    </a:ext>
                  </a:extLst>
                </a:gridCol>
                <a:gridCol w="1839347">
                  <a:extLst>
                    <a:ext uri="{9D8B030D-6E8A-4147-A177-3AD203B41FA5}">
                      <a16:colId xmlns:a16="http://schemas.microsoft.com/office/drawing/2014/main" val="233047462"/>
                    </a:ext>
                  </a:extLst>
                </a:gridCol>
              </a:tblGrid>
              <a:tr h="3242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% САС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Fixed Costs </a:t>
                      </a:r>
                      <a:r>
                        <a:rPr lang="ru-RU" sz="1100" b="1" u="none" strike="noStrike" dirty="0">
                          <a:effectLst/>
                        </a:rPr>
                        <a:t>на юнит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% Fixed Costs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Маржинальность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extLst>
                  <a:ext uri="{0D108BD9-81ED-4DB2-BD59-A6C34878D82A}">
                    <a16:rowId xmlns:a16="http://schemas.microsoft.com/office/drawing/2014/main" val="3766238201"/>
                  </a:ext>
                </a:extLst>
              </a:tr>
              <a:tr h="1604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1 023,54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62,58%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          5 970,15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2035,75%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-1998,33%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extLst>
                  <a:ext uri="{0D108BD9-81ED-4DB2-BD59-A6C34878D82A}">
                    <a16:rowId xmlns:a16="http://schemas.microsoft.com/office/drawing/2014/main" val="1233570187"/>
                  </a:ext>
                </a:extLst>
              </a:tr>
              <a:tr h="1604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апр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1 995,23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121,99%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              226,89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74,61%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-96,60%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extLst>
                  <a:ext uri="{0D108BD9-81ED-4DB2-BD59-A6C34878D82A}">
                    <a16:rowId xmlns:a16="http://schemas.microsoft.com/office/drawing/2014/main" val="2627346174"/>
                  </a:ext>
                </a:extLst>
              </a:tr>
              <a:tr h="1604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1 946,04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118,98%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              144,60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45,43%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-64,41%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extLst>
                  <a:ext uri="{0D108BD9-81ED-4DB2-BD59-A6C34878D82A}">
                    <a16:rowId xmlns:a16="http://schemas.microsoft.com/office/drawing/2014/main" val="3499268433"/>
                  </a:ext>
                </a:extLst>
              </a:tr>
              <a:tr h="1604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июн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2 570,07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157,14%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              125,94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39,49%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-96,63%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extLst>
                  <a:ext uri="{0D108BD9-81ED-4DB2-BD59-A6C34878D82A}">
                    <a16:rowId xmlns:a16="http://schemas.microsoft.com/office/drawing/2014/main" val="355658058"/>
                  </a:ext>
                </a:extLst>
              </a:tr>
              <a:tr h="1604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 3 122,24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190,90%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              130,02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40,56%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-131,45%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extLst>
                  <a:ext uri="{0D108BD9-81ED-4DB2-BD59-A6C34878D82A}">
                    <a16:rowId xmlns:a16="http://schemas.microsoft.com/office/drawing/2014/main" val="608579024"/>
                  </a:ext>
                </a:extLst>
              </a:tr>
              <a:tr h="1637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авг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 2 894,63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176,98%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              161,85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50,63%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-127,61%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extLst>
                  <a:ext uri="{0D108BD9-81ED-4DB2-BD59-A6C34878D82A}">
                    <a16:rowId xmlns:a16="http://schemas.microsoft.com/office/drawing/2014/main" val="1467702254"/>
                  </a:ext>
                </a:extLst>
              </a:tr>
              <a:tr h="1604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ИТОГО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  2 254,52 ₽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137,84%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             177,43 ₽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55,91%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-93,75%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7" marR="2937" marT="2937" marB="0" anchor="b"/>
                </a:tc>
                <a:extLst>
                  <a:ext uri="{0D108BD9-81ED-4DB2-BD59-A6C34878D82A}">
                    <a16:rowId xmlns:a16="http://schemas.microsoft.com/office/drawing/2014/main" val="43350032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C8D2ED-706E-A68E-0C68-A1BC7B7CC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96437"/>
              </p:ext>
            </p:extLst>
          </p:nvPr>
        </p:nvGraphicFramePr>
        <p:xfrm>
          <a:off x="5933342" y="3817217"/>
          <a:ext cx="3099289" cy="1152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4597">
                  <a:extLst>
                    <a:ext uri="{9D8B030D-6E8A-4147-A177-3AD203B41FA5}">
                      <a16:colId xmlns:a16="http://schemas.microsoft.com/office/drawing/2014/main" val="1748466799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val="35016471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2 254,52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0247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CAC </a:t>
                      </a:r>
                      <a:r>
                        <a:rPr lang="ru-RU" sz="1100" u="none" strike="noStrike">
                          <a:effectLst/>
                        </a:rPr>
                        <a:t>на юнит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437,46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8432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% САС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137,84%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2995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Fixed Costs </a:t>
                      </a:r>
                      <a:r>
                        <a:rPr lang="ru-RU" sz="1100" u="none" strike="noStrike" dirty="0">
                          <a:effectLst/>
                        </a:rPr>
                        <a:t>на юнит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177,43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067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Fixed Costs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55,91%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0776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Маржинальность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-93,75%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370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6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Retention</a:t>
            </a:r>
            <a:endParaRPr lang="ru-RU" sz="4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359733A7-B5D3-9090-F467-88BCD01D7DC5}"/>
              </a:ext>
            </a:extLst>
          </p:cNvPr>
          <p:cNvGraphicFramePr>
            <a:graphicFrameLocks/>
          </p:cNvGraphicFramePr>
          <p:nvPr/>
        </p:nvGraphicFramePr>
        <p:xfrm>
          <a:off x="862582" y="1593221"/>
          <a:ext cx="10466836" cy="2174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2368F73-5E20-F0D3-EE0C-93574AE3A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914411"/>
              </p:ext>
            </p:extLst>
          </p:nvPr>
        </p:nvGraphicFramePr>
        <p:xfrm>
          <a:off x="7058914" y="2061534"/>
          <a:ext cx="36703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761360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174023478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81004890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53977075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Новых оплат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Повторных оплат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Retention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8428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959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апр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5122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83,08%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2865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4396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4594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86,86%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284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3255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7068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78,62%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987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8082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78,30%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2384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авг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7654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76,55%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810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ИТОГО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15268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27566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80,60%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864540"/>
                  </a:ext>
                </a:extLst>
              </a:tr>
            </a:tbl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DB2259A-0FDC-DC88-8127-F75142A421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9564"/>
              </p:ext>
            </p:extLst>
          </p:nvPr>
        </p:nvGraphicFramePr>
        <p:xfrm>
          <a:off x="709930" y="1761184"/>
          <a:ext cx="5507990" cy="350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8492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Предложения по корректировке показателей для достижения маржинальности 25%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FE49AA8-A39F-DF2E-1814-AE327889E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797288"/>
              </p:ext>
            </p:extLst>
          </p:nvPr>
        </p:nvGraphicFramePr>
        <p:xfrm>
          <a:off x="838199" y="2181225"/>
          <a:ext cx="3479800" cy="2495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335">
                  <a:extLst>
                    <a:ext uri="{9D8B030D-6E8A-4147-A177-3AD203B41FA5}">
                      <a16:colId xmlns:a16="http://schemas.microsoft.com/office/drawing/2014/main" val="1987171476"/>
                    </a:ext>
                  </a:extLst>
                </a:gridCol>
                <a:gridCol w="824747">
                  <a:extLst>
                    <a:ext uri="{9D8B030D-6E8A-4147-A177-3AD203B41FA5}">
                      <a16:colId xmlns:a16="http://schemas.microsoft.com/office/drawing/2014/main" val="2638582593"/>
                    </a:ext>
                  </a:extLst>
                </a:gridCol>
                <a:gridCol w="751789">
                  <a:extLst>
                    <a:ext uri="{9D8B030D-6E8A-4147-A177-3AD203B41FA5}">
                      <a16:colId xmlns:a16="http://schemas.microsoft.com/office/drawing/2014/main" val="706361899"/>
                    </a:ext>
                  </a:extLst>
                </a:gridCol>
                <a:gridCol w="735929">
                  <a:extLst>
                    <a:ext uri="{9D8B030D-6E8A-4147-A177-3AD203B41FA5}">
                      <a16:colId xmlns:a16="http://schemas.microsoft.com/office/drawing/2014/main" val="51814609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 Метрика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AS-IS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С</a:t>
                      </a:r>
                      <a:r>
                        <a:rPr lang="en-US" sz="1100" b="1" u="none" strike="noStrike">
                          <a:effectLst/>
                        </a:rPr>
                        <a:t>hange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TO-BE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9231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Retention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80,60%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15,0%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92,69%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529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5,15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13,67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235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Базовая цена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350,00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10,0%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385,00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287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Price </a:t>
                      </a:r>
                      <a:r>
                        <a:rPr lang="ru-RU" sz="1100" u="none" strike="noStrike">
                          <a:effectLst/>
                        </a:rPr>
                        <a:t>юнита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317,36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   342,99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0426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Объём скидок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9,33%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17,0%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10,91%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0227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LTR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      1 635,57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   4 689,47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76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      2 254,52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   2 254,52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155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CAC </a:t>
                      </a:r>
                      <a:r>
                        <a:rPr lang="ru-RU" sz="1100" u="none" strike="noStrike">
                          <a:effectLst/>
                        </a:rPr>
                        <a:t>на юнит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         437,46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 164,90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5324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% САС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137,84%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48,08%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513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Fixed Costs </a:t>
                      </a:r>
                      <a:r>
                        <a:rPr lang="ru-RU" sz="1100" u="none" strike="noStrike">
                          <a:effectLst/>
                        </a:rPr>
                        <a:t>на юнит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         177,43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 92,16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862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% Fixed Costs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55,91%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26,87%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0602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Маржинальность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-93,75%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25,05%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66833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6240F6-B1AA-DC9A-1D37-A28754B1D478}"/>
              </a:ext>
            </a:extLst>
          </p:cNvPr>
          <p:cNvSpPr txBox="1"/>
          <p:nvPr/>
        </p:nvSpPr>
        <p:spPr>
          <a:xfrm>
            <a:off x="5166360" y="2267712"/>
            <a:ext cx="53858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Для выхода на целевую маржинальность требуется:</a:t>
            </a:r>
          </a:p>
          <a:p>
            <a:pPr marL="342900" indent="-342900">
              <a:buAutoNum type="arabicPeriod"/>
            </a:pPr>
            <a:r>
              <a:rPr lang="ru-RU" sz="1400" dirty="0"/>
              <a:t>Увеличить </a:t>
            </a:r>
            <a:r>
              <a:rPr lang="en-US" sz="1400" dirty="0"/>
              <a:t>Retention </a:t>
            </a:r>
            <a:r>
              <a:rPr lang="ru-RU" sz="1400" dirty="0"/>
              <a:t>пользователей на 15%</a:t>
            </a:r>
          </a:p>
          <a:p>
            <a:pPr marL="342900" indent="-342900">
              <a:buAutoNum type="arabicPeriod"/>
            </a:pPr>
            <a:r>
              <a:rPr lang="ru-RU" sz="1400" dirty="0"/>
              <a:t>Увеличить базовую цену подписки на 10% (с 350 рублей до 385 рублей)</a:t>
            </a:r>
          </a:p>
          <a:p>
            <a:pPr marL="342900" indent="-342900">
              <a:buAutoNum type="arabicPeriod"/>
            </a:pPr>
            <a:r>
              <a:rPr lang="ru-RU" sz="1400" dirty="0"/>
              <a:t>Для снижения негативного влияния увеличения цены, допускается увеличение объема скидок на 17% (с 9,33% до 10,91 % по общему объему подписок )</a:t>
            </a:r>
          </a:p>
          <a:p>
            <a:endParaRPr lang="ru-RU" sz="1400" dirty="0"/>
          </a:p>
          <a:p>
            <a:r>
              <a:rPr lang="ru-RU" sz="1400" dirty="0"/>
              <a:t>	Примечание: для расчета влияния изменения структуры затрат на основные бизнес-метрики, в рамках анализа построен калькулятор юнит-экономики</a:t>
            </a:r>
          </a:p>
        </p:txBody>
      </p:sp>
    </p:spTree>
    <p:extLst>
      <p:ext uri="{BB962C8B-B14F-4D97-AF65-F5344CB8AC3E}">
        <p14:creationId xmlns:p14="http://schemas.microsoft.com/office/powerpoint/2010/main" val="327009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Показатели с наибольшим влиянием на количество просмотров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3DCE41D1-2148-E159-7644-EDFE50B01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701898"/>
              </p:ext>
            </p:extLst>
          </p:nvPr>
        </p:nvGraphicFramePr>
        <p:xfrm>
          <a:off x="838200" y="1825625"/>
          <a:ext cx="4876800" cy="2188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C27A44-9BB6-AAE5-EFEC-53FB94477084}"/>
              </a:ext>
            </a:extLst>
          </p:cNvPr>
          <p:cNvSpPr txBox="1"/>
          <p:nvPr/>
        </p:nvSpPr>
        <p:spPr>
          <a:xfrm>
            <a:off x="6096000" y="1951672"/>
            <a:ext cx="526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Наибольшая суточная активность пользователей наблюдается между 16 и 21 часами. При этом тенденция сохраняется как в будние, так и в выходные дни. При этом в абсолютном выражении активность пользователей в будни выше.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DE89B61B-95CD-A2BD-5B6B-63BA55F7A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757766"/>
              </p:ext>
            </p:extLst>
          </p:nvPr>
        </p:nvGraphicFramePr>
        <p:xfrm>
          <a:off x="758952" y="4044124"/>
          <a:ext cx="4773168" cy="2603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C7D2C9E-B447-82DF-99CB-4D753FC4F1EF}"/>
              </a:ext>
            </a:extLst>
          </p:cNvPr>
          <p:cNvSpPr txBox="1"/>
          <p:nvPr/>
        </p:nvSpPr>
        <p:spPr>
          <a:xfrm>
            <a:off x="6166104" y="4044124"/>
            <a:ext cx="526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Наибольшее количество пользователей находится в часовых поясах, соответствующих следующим местоположениям (от большего к меньшему):</a:t>
            </a:r>
          </a:p>
          <a:p>
            <a:pPr marL="342900" indent="-342900">
              <a:buAutoNum type="arabicPeriod"/>
            </a:pPr>
            <a:r>
              <a:rPr lang="ru-RU" dirty="0"/>
              <a:t>Страны Евросоюза</a:t>
            </a:r>
          </a:p>
          <a:p>
            <a:pPr marL="342900" indent="-342900">
              <a:buAutoNum type="arabicPeriod"/>
            </a:pPr>
            <a:r>
              <a:rPr lang="ru-RU" dirty="0"/>
              <a:t>Финляндия, Прибалтийские страны, Украина, Молдова, Румыния, Болгария, Греция</a:t>
            </a:r>
          </a:p>
          <a:p>
            <a:pPr marL="342900" indent="-342900">
              <a:buAutoNum type="arabicPeriod"/>
            </a:pPr>
            <a:r>
              <a:rPr lang="ru-RU" dirty="0"/>
              <a:t>Великобритания</a:t>
            </a:r>
          </a:p>
          <a:p>
            <a:pPr marL="342900" indent="-342900">
              <a:buAutoNum type="arabicPeriod"/>
            </a:pPr>
            <a:r>
              <a:rPr lang="ru-RU" dirty="0"/>
              <a:t>Москва, Санкт-Петербург, Минск, Турция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09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930"/>
            <a:ext cx="10515600" cy="5536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Популярность фильмов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DC731B3-FF08-F348-3D42-9827CFC99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900695"/>
              </p:ext>
            </p:extLst>
          </p:nvPr>
        </p:nvGraphicFramePr>
        <p:xfrm>
          <a:off x="7082862" y="1238307"/>
          <a:ext cx="3832860" cy="455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544F1FBF-0C8B-3EB7-D66A-1C465E40F2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014523"/>
              </p:ext>
            </p:extLst>
          </p:nvPr>
        </p:nvGraphicFramePr>
        <p:xfrm>
          <a:off x="1087461" y="1249738"/>
          <a:ext cx="5768340" cy="200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60C365A6-D670-C2DB-FADA-05414EE39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98640"/>
              </p:ext>
            </p:extLst>
          </p:nvPr>
        </p:nvGraphicFramePr>
        <p:xfrm>
          <a:off x="1087461" y="3429058"/>
          <a:ext cx="5768340" cy="2367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52437EF-71EB-42CB-DAE1-58CD3B3A29B1}"/>
              </a:ext>
            </a:extLst>
          </p:cNvPr>
          <p:cNvSpPr txBox="1"/>
          <p:nvPr/>
        </p:nvSpPr>
        <p:spPr>
          <a:xfrm>
            <a:off x="1186961" y="6066448"/>
            <a:ext cx="1021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Четверть всех просмотров, обеспечивается 10 фильмами, треть всех просмотров обеспечивается 20 фильмами.</a:t>
            </a:r>
          </a:p>
          <a:p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Приведен список 20 самых популярных фильмов.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105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Выводы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AD339-2C08-8D03-1AC7-5F8CC6195E22}"/>
              </a:ext>
            </a:extLst>
          </p:cNvPr>
          <p:cNvSpPr txBox="1"/>
          <p:nvPr/>
        </p:nvSpPr>
        <p:spPr>
          <a:xfrm>
            <a:off x="1318846" y="1919289"/>
            <a:ext cx="9306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Calibri" panose="020F0502020204030204" pitchFamily="34" charset="0"/>
              </a:rPr>
              <a:t>В результате анализа вышеприведенных данных, выявлено две причины ухудшения показателей онлайн-кинотеатра:</a:t>
            </a:r>
          </a:p>
          <a:p>
            <a:r>
              <a:rPr lang="ru-RU" sz="1400" dirty="0">
                <a:solidFill>
                  <a:srgbClr val="000000"/>
                </a:solidFill>
                <a:latin typeface="Calibri" panose="020F0502020204030204" pitchFamily="34" charset="0"/>
              </a:rPr>
              <a:t>Снижение расходов на маркетинг и влияние летнего сезона.</a:t>
            </a:r>
          </a:p>
          <a:p>
            <a:r>
              <a:rPr lang="ru-RU" sz="1400" dirty="0">
                <a:solidFill>
                  <a:srgbClr val="000000"/>
                </a:solidFill>
                <a:latin typeface="Calibri" panose="020F0502020204030204" pitchFamily="34" charset="0"/>
              </a:rPr>
              <a:t>При сохранении среднемесячных расходов на маркетинг на уровне анализируемого периода, а также при корректировке показателей согласно предложениям, удастся достигнуть маржинальности 25%</a:t>
            </a:r>
          </a:p>
        </p:txBody>
      </p:sp>
    </p:spTree>
    <p:extLst>
      <p:ext uri="{BB962C8B-B14F-4D97-AF65-F5344CB8AC3E}">
        <p14:creationId xmlns:p14="http://schemas.microsoft.com/office/powerpoint/2010/main" val="277305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9CD2CD-BCF0-FFB1-1531-667BDB41E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0881"/>
            <a:ext cx="10515600" cy="1127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800" b="1" dirty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183418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Финансовая эффективность онлайн-кинотеатра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0CCD8-D1B8-73AD-3CC3-E69F857E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Цель: анализ финансовой эффективности работы онлайн-кинотеатра «Скай-</a:t>
            </a:r>
            <a:r>
              <a:rPr lang="ru-RU" dirty="0" err="1"/>
              <a:t>синема</a:t>
            </a:r>
            <a:r>
              <a:rPr lang="ru-RU" dirty="0"/>
              <a:t>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/>
              <a:t>Расчет основных показателей деятельности онлайн-кинотеатра</a:t>
            </a:r>
          </a:p>
          <a:p>
            <a:pPr marL="514350" indent="-514350">
              <a:buAutoNum type="arabicPeriod"/>
            </a:pPr>
            <a:r>
              <a:rPr lang="ru-RU" dirty="0"/>
              <a:t>Построение калькулятора юнит-экономики, как автоматизированного инструмента для принятия решений</a:t>
            </a:r>
          </a:p>
          <a:p>
            <a:pPr marL="514350" indent="-514350">
              <a:buAutoNum type="arabicPeriod"/>
            </a:pPr>
            <a:r>
              <a:rPr lang="ru-RU" dirty="0"/>
              <a:t>Анализ динамики изменения основных показателей</a:t>
            </a:r>
          </a:p>
          <a:p>
            <a:pPr marL="514350" indent="-514350">
              <a:buAutoNum type="arabicPeriod"/>
            </a:pPr>
            <a:r>
              <a:rPr lang="ru-RU" dirty="0"/>
              <a:t>Предложения по корректировке показателей для выхода на маржинальность 25%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Количество пользователей онлайн-кинотеатра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AD339-2C08-8D03-1AC7-5F8CC6195E22}"/>
              </a:ext>
            </a:extLst>
          </p:cNvPr>
          <p:cNvSpPr txBox="1"/>
          <p:nvPr/>
        </p:nvSpPr>
        <p:spPr>
          <a:xfrm>
            <a:off x="774190" y="5238292"/>
            <a:ext cx="10651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Общее количество пользователей ежемесячно росло и достигло максимума в июне. Начиная с июля общее количество пользователей снижалось. Снижение обусловлено снижением кол-ва новых пользователей. Динамика кол-ва новых пользователей подробно рассмотрена в следующем слайде. 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7663BF22-D47E-4A94-AA8A-2339F7167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357107"/>
              </p:ext>
            </p:extLst>
          </p:nvPr>
        </p:nvGraphicFramePr>
        <p:xfrm>
          <a:off x="1332914" y="2000250"/>
          <a:ext cx="4815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5B333D0-9EF6-4729-9CDC-368DD9DE31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769897"/>
              </p:ext>
            </p:extLst>
          </p:nvPr>
        </p:nvGraphicFramePr>
        <p:xfrm>
          <a:off x="6183044" y="2000250"/>
          <a:ext cx="47815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3077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Количество новых пользователей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D06FDA3-41B6-06C8-2C91-07461CBC2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834582"/>
              </p:ext>
            </p:extLst>
          </p:nvPr>
        </p:nvGraphicFramePr>
        <p:xfrm>
          <a:off x="5995415" y="3912680"/>
          <a:ext cx="4902200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74184432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55549646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4906842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577206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Количество подписок в 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Доля подписок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Подписок в день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081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1,31%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664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апр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5122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33,50%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171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3748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май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4396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28,75%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2664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3255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21,29%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529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июл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1916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12,53%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979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авг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378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2,47%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770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сен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0,14%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31479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Итого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15290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100,00%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575892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A4A804C1-3D6B-2AA3-522B-68F9BEDAC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906870"/>
              </p:ext>
            </p:extLst>
          </p:nvPr>
        </p:nvGraphicFramePr>
        <p:xfrm>
          <a:off x="838199" y="1690688"/>
          <a:ext cx="10059416" cy="2049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AAD339-2C08-8D03-1AC7-5F8CC6195E22}"/>
              </a:ext>
            </a:extLst>
          </p:cNvPr>
          <p:cNvSpPr txBox="1"/>
          <p:nvPr/>
        </p:nvSpPr>
        <p:spPr>
          <a:xfrm>
            <a:off x="774191" y="3886200"/>
            <a:ext cx="490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За 4 дня марта была сделана 201 подписка, что соответствует 1500 подпискам в месяц.</a:t>
            </a:r>
          </a:p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 апреле количество подписок достигло максимума и составило 5122.</a:t>
            </a:r>
            <a:r>
              <a:rPr lang="ru-RU" sz="1400" dirty="0"/>
              <a:t> </a:t>
            </a:r>
          </a:p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 последующие месяцы, количество подписок снижалось возрастающими темпами и достигло минимума в последнем расчетном месяце сентябрь.</a:t>
            </a:r>
            <a:r>
              <a:rPr lang="ru-RU" sz="1400" dirty="0"/>
              <a:t> </a:t>
            </a:r>
          </a:p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Среднее дневное количество подписок в сентябре упало в 47 раз, по сравнению с апрельским показателем.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4639A-3C18-EF40-EBE5-1F39A000BED2}"/>
              </a:ext>
            </a:extLst>
          </p:cNvPr>
          <p:cNvSpPr txBox="1"/>
          <p:nvPr/>
        </p:nvSpPr>
        <p:spPr>
          <a:xfrm>
            <a:off x="774191" y="5934808"/>
            <a:ext cx="10123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Возможно влияние сезона отпусков и начала учебного года. </a:t>
            </a:r>
            <a:r>
              <a:rPr lang="ru-RU" sz="1400" dirty="0"/>
              <a:t>В следующих слайдах будет показана зависимость снижения количества новых подписок от снижения затрат на маркетинг и приведены дополнительные аргументы в пользу влияния сезонного фактора. </a:t>
            </a:r>
          </a:p>
        </p:txBody>
      </p:sp>
    </p:spTree>
    <p:extLst>
      <p:ext uri="{BB962C8B-B14F-4D97-AF65-F5344CB8AC3E}">
        <p14:creationId xmlns:p14="http://schemas.microsoft.com/office/powerpoint/2010/main" val="368598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Количество просмотров по месяцам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AD339-2C08-8D03-1AC7-5F8CC6195E22}"/>
              </a:ext>
            </a:extLst>
          </p:cNvPr>
          <p:cNvSpPr txBox="1"/>
          <p:nvPr/>
        </p:nvSpPr>
        <p:spPr>
          <a:xfrm>
            <a:off x="862582" y="3886200"/>
            <a:ext cx="50165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Количество просмотров росло в течение первых трех месяцев.</a:t>
            </a:r>
          </a:p>
          <a:p>
            <a:r>
              <a:rPr lang="ru-RU" sz="1400" dirty="0"/>
              <a:t>В июне и июле достигло максимума в 35 тысяч просмотров.</a:t>
            </a:r>
          </a:p>
          <a:p>
            <a:r>
              <a:rPr lang="ru-RU" sz="1400" dirty="0"/>
              <a:t>После чего началось снижение: в августе на 19% от показателя предыдущего месяца.</a:t>
            </a:r>
          </a:p>
          <a:p>
            <a:r>
              <a:rPr lang="ru-RU" sz="1400" dirty="0"/>
              <a:t>За 6 дней сентября, при количестве новых подписчиков 22 и неизвестного количества старых подписчиков (данные отсутствуют), просмотров не было.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B9DE652-FC2A-1C83-1B8A-D7664A4A9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803323"/>
              </p:ext>
            </p:extLst>
          </p:nvPr>
        </p:nvGraphicFramePr>
        <p:xfrm>
          <a:off x="838198" y="1532763"/>
          <a:ext cx="9896857" cy="227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580997B5-47A1-11E8-8E55-219C60F52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242996"/>
              </p:ext>
            </p:extLst>
          </p:nvPr>
        </p:nvGraphicFramePr>
        <p:xfrm>
          <a:off x="6312918" y="3886200"/>
          <a:ext cx="5016500" cy="1687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151">
                  <a:extLst>
                    <a:ext uri="{9D8B030D-6E8A-4147-A177-3AD203B41FA5}">
                      <a16:colId xmlns:a16="http://schemas.microsoft.com/office/drawing/2014/main" val="787004571"/>
                    </a:ext>
                  </a:extLst>
                </a:gridCol>
                <a:gridCol w="1462204">
                  <a:extLst>
                    <a:ext uri="{9D8B030D-6E8A-4147-A177-3AD203B41FA5}">
                      <a16:colId xmlns:a16="http://schemas.microsoft.com/office/drawing/2014/main" val="3024910327"/>
                    </a:ext>
                  </a:extLst>
                </a:gridCol>
                <a:gridCol w="1596560">
                  <a:extLst>
                    <a:ext uri="{9D8B030D-6E8A-4147-A177-3AD203B41FA5}">
                      <a16:colId xmlns:a16="http://schemas.microsoft.com/office/drawing/2014/main" val="1394488085"/>
                    </a:ext>
                  </a:extLst>
                </a:gridCol>
                <a:gridCol w="1129585">
                  <a:extLst>
                    <a:ext uri="{9D8B030D-6E8A-4147-A177-3AD203B41FA5}">
                      <a16:colId xmlns:a16="http://schemas.microsoft.com/office/drawing/2014/main" val="20222117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effectLst/>
                        </a:rPr>
                        <a:t>Кол-во просмотров в месяц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Рост к предыдущему месяцу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Просмотров в день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714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мар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165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41,3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5767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апр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11466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6849%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382,2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795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29990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162%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967,4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258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34863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16%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1162,1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4762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35348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1140,3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202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авг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28736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-19%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927,0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8469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140568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00377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219F32-4B60-0D00-73DF-A4D37816E0CA}"/>
              </a:ext>
            </a:extLst>
          </p:cNvPr>
          <p:cNvSpPr txBox="1"/>
          <p:nvPr/>
        </p:nvSpPr>
        <p:spPr>
          <a:xfrm>
            <a:off x="838198" y="5609531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Необходимо проверить актуальность данных за сентябрь и запросить отчет о работоспособности платформы в сентябре.</a:t>
            </a:r>
          </a:p>
        </p:txBody>
      </p:sp>
    </p:spTree>
    <p:extLst>
      <p:ext uri="{BB962C8B-B14F-4D97-AF65-F5344CB8AC3E}">
        <p14:creationId xmlns:p14="http://schemas.microsoft.com/office/powerpoint/2010/main" val="7186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Количество уникальных просматривающих пользователей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AD339-2C08-8D03-1AC7-5F8CC6195E22}"/>
              </a:ext>
            </a:extLst>
          </p:cNvPr>
          <p:cNvSpPr txBox="1"/>
          <p:nvPr/>
        </p:nvSpPr>
        <p:spPr>
          <a:xfrm>
            <a:off x="838199" y="4023973"/>
            <a:ext cx="5016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Количество уникальных просматривающих росло в течение первых трех месяцев.</a:t>
            </a:r>
          </a:p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 июне достигло максимума в 10 тысяч уникальных просматривающих.</a:t>
            </a:r>
          </a:p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После чего началось снижение: в июле на 5%, в августе на 19% от показателя предыдущего месяца.</a:t>
            </a:r>
          </a:p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 сентябре количество уникальных просматривающих упало до 0.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359733A7-B5D3-9090-F467-88BCD01D7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68991"/>
              </p:ext>
            </p:extLst>
          </p:nvPr>
        </p:nvGraphicFramePr>
        <p:xfrm>
          <a:off x="862582" y="1593221"/>
          <a:ext cx="10466836" cy="2174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2188166-5D7E-9526-09FC-F1989B06A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38679"/>
              </p:ext>
            </p:extLst>
          </p:nvPr>
        </p:nvGraphicFramePr>
        <p:xfrm>
          <a:off x="6251372" y="3960935"/>
          <a:ext cx="5016500" cy="1823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151">
                  <a:extLst>
                    <a:ext uri="{9D8B030D-6E8A-4147-A177-3AD203B41FA5}">
                      <a16:colId xmlns:a16="http://schemas.microsoft.com/office/drawing/2014/main" val="187558982"/>
                    </a:ext>
                  </a:extLst>
                </a:gridCol>
                <a:gridCol w="1865719">
                  <a:extLst>
                    <a:ext uri="{9D8B030D-6E8A-4147-A177-3AD203B41FA5}">
                      <a16:colId xmlns:a16="http://schemas.microsoft.com/office/drawing/2014/main" val="31133713"/>
                    </a:ext>
                  </a:extLst>
                </a:gridCol>
                <a:gridCol w="1193045">
                  <a:extLst>
                    <a:ext uri="{9D8B030D-6E8A-4147-A177-3AD203B41FA5}">
                      <a16:colId xmlns:a16="http://schemas.microsoft.com/office/drawing/2014/main" val="2313505880"/>
                    </a:ext>
                  </a:extLst>
                </a:gridCol>
                <a:gridCol w="1129585">
                  <a:extLst>
                    <a:ext uri="{9D8B030D-6E8A-4147-A177-3AD203B41FA5}">
                      <a16:colId xmlns:a16="http://schemas.microsoft.com/office/drawing/2014/main" val="3974085702"/>
                    </a:ext>
                  </a:extLst>
                </a:gridCol>
              </a:tblGrid>
              <a:tr h="594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Кол-во уникальных просматривающих пользователей в каждый 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Рост к </a:t>
                      </a:r>
                      <a:r>
                        <a:rPr lang="ru-RU" sz="1100" b="1" u="none" strike="noStrike" dirty="0" err="1">
                          <a:effectLst/>
                        </a:rPr>
                        <a:t>пр.месяцу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Уникальных просматривающих в день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387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164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364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апр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5066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2989%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58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8622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62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334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076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9491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-5%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5568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авг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7480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-21%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9199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38F21B-367C-BB34-20AA-C1F5D948B62B}"/>
              </a:ext>
            </a:extLst>
          </p:cNvPr>
          <p:cNvSpPr txBox="1"/>
          <p:nvPr/>
        </p:nvSpPr>
        <p:spPr>
          <a:xfrm>
            <a:off x="838199" y="5895689"/>
            <a:ext cx="1040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Динамика кол-ва уникальных просматривающих похожа на динамику просмотров, но тенденция к снижению, наметившаяся на месяц раньше, может подтверждать предположение о влиянии летнего сезона.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576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Количество первых просмотров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AD339-2C08-8D03-1AC7-5F8CC6195E22}"/>
              </a:ext>
            </a:extLst>
          </p:cNvPr>
          <p:cNvSpPr txBox="1"/>
          <p:nvPr/>
        </p:nvSpPr>
        <p:spPr>
          <a:xfrm>
            <a:off x="862582" y="3886200"/>
            <a:ext cx="50165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Кол-во первых просмотров для пользователя в каждый месяц, было максимальным в апреле, достигнув 4906 первых просмотров.</a:t>
            </a:r>
          </a:p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Затем кол-во первых просмотров для пользователя в каждый месяц стало снижаться, точно повторяя динамику новых подписок.</a:t>
            </a:r>
          </a:p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 сентябре просмотров не было.</a:t>
            </a:r>
            <a:r>
              <a:rPr lang="ru-RU" sz="1400" dirty="0"/>
              <a:t> </a:t>
            </a:r>
            <a:endParaRPr lang="ru-RU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359733A7-B5D3-9090-F467-88BCD01D7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026758"/>
              </p:ext>
            </p:extLst>
          </p:nvPr>
        </p:nvGraphicFramePr>
        <p:xfrm>
          <a:off x="862582" y="1593221"/>
          <a:ext cx="10466836" cy="2174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DED0E7E1-C8F2-B46C-F2DE-3C77791C1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145368"/>
              </p:ext>
            </p:extLst>
          </p:nvPr>
        </p:nvGraphicFramePr>
        <p:xfrm>
          <a:off x="862582" y="1826126"/>
          <a:ext cx="10384538" cy="194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18395D52-E145-F72F-9F80-CCDC60DDD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601882"/>
              </p:ext>
            </p:extLst>
          </p:nvPr>
        </p:nvGraphicFramePr>
        <p:xfrm>
          <a:off x="6312920" y="3886200"/>
          <a:ext cx="3886200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999">
                  <a:extLst>
                    <a:ext uri="{9D8B030D-6E8A-4147-A177-3AD203B41FA5}">
                      <a16:colId xmlns:a16="http://schemas.microsoft.com/office/drawing/2014/main" val="632813965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3084067967"/>
                    </a:ext>
                  </a:extLst>
                </a:gridCol>
                <a:gridCol w="1192825">
                  <a:extLst>
                    <a:ext uri="{9D8B030D-6E8A-4147-A177-3AD203B41FA5}">
                      <a16:colId xmlns:a16="http://schemas.microsoft.com/office/drawing/2014/main" val="38789899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Месяц</a:t>
                      </a:r>
                    </a:p>
                    <a:p>
                      <a:pPr algn="ctr" fontAlgn="b"/>
                      <a:endParaRPr lang="ru-RU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Кол-во первых просмотров для пользователя в каждый 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Ежедневное кол-во первых просмотров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441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164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41,0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5713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апр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4906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163,5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8304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май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4322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139,4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261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3088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102,9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074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июл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1756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56,6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0569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авг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7,9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0115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Итого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14482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983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49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Количество просмотров на одного пользователя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AD339-2C08-8D03-1AC7-5F8CC6195E22}"/>
              </a:ext>
            </a:extLst>
          </p:cNvPr>
          <p:cNvSpPr txBox="1"/>
          <p:nvPr/>
        </p:nvSpPr>
        <p:spPr>
          <a:xfrm>
            <a:off x="408842" y="6264275"/>
            <a:ext cx="1094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Активность пользователей росла каждый месяц. Начиная с июня рост стал незначительным, что подтверждает гипотезу о влиянии летнего сезона</a:t>
            </a:r>
          </a:p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5BED9E4A-C0A6-25FF-D543-2ED9A37D3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882217"/>
              </p:ext>
            </p:extLst>
          </p:nvPr>
        </p:nvGraphicFramePr>
        <p:xfrm>
          <a:off x="408843" y="1969477"/>
          <a:ext cx="8554915" cy="3974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44EBD74-F235-EFD4-53C6-CB81F518E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59753"/>
              </p:ext>
            </p:extLst>
          </p:nvPr>
        </p:nvGraphicFramePr>
        <p:xfrm>
          <a:off x="8867042" y="2873912"/>
          <a:ext cx="2786183" cy="227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817">
                  <a:extLst>
                    <a:ext uri="{9D8B030D-6E8A-4147-A177-3AD203B41FA5}">
                      <a16:colId xmlns:a16="http://schemas.microsoft.com/office/drawing/2014/main" val="1465053170"/>
                    </a:ext>
                  </a:extLst>
                </a:gridCol>
                <a:gridCol w="1375786">
                  <a:extLst>
                    <a:ext uri="{9D8B030D-6E8A-4147-A177-3AD203B41FA5}">
                      <a16:colId xmlns:a16="http://schemas.microsoft.com/office/drawing/2014/main" val="469089442"/>
                    </a:ext>
                  </a:extLst>
                </a:gridCol>
                <a:gridCol w="882580">
                  <a:extLst>
                    <a:ext uri="{9D8B030D-6E8A-4147-A177-3AD203B41FA5}">
                      <a16:colId xmlns:a16="http://schemas.microsoft.com/office/drawing/2014/main" val="3943816390"/>
                    </a:ext>
                  </a:extLst>
                </a:gridCol>
              </a:tblGrid>
              <a:tr h="9182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Месяц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Среднее кол-во просмотров на одного ПРОСМАТРИВАЮЩЕГО в каждом месяце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Среднее кол-во просмотров на одного ПОДПИСЧИКА в каждом месяце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3716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1,01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0,82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55064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апр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2,26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2,17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324631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май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3,48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3,34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49075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3,48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3,38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19410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июл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3,72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3,54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80992264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авг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3,84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3,58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8047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38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88589-439F-7139-6124-2B75AE65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Влияние расходов на маркетинг</a:t>
            </a:r>
            <a:br>
              <a:rPr lang="ru-RU" sz="4000" b="1" dirty="0"/>
            </a:br>
            <a:r>
              <a:rPr lang="ru-RU" sz="4000" b="1" dirty="0"/>
              <a:t>на количество новых подписчиков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BA07B-45E9-6BDD-1A0D-6F8F5ABB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9" y="0"/>
            <a:ext cx="1269481" cy="761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4639A-3C18-EF40-EBE5-1F39A000BED2}"/>
              </a:ext>
            </a:extLst>
          </p:cNvPr>
          <p:cNvSpPr txBox="1"/>
          <p:nvPr/>
        </p:nvSpPr>
        <p:spPr>
          <a:xfrm>
            <a:off x="838199" y="5653454"/>
            <a:ext cx="998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Схожесть динамики расходов на маркетинг </a:t>
            </a:r>
            <a:r>
              <a:rPr lang="ru-RU" sz="1400" dirty="0">
                <a:solidFill>
                  <a:srgbClr val="000000"/>
                </a:solidFill>
                <a:latin typeface="Calibri" panose="020F0502020204030204" pitchFamily="34" charset="0"/>
              </a:rPr>
              <a:t>и количества новых подписчиков говорит о том, что снижение расходов на маркетинг – один из факторов, повлекших снижение количества новых подписчиков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C3EB489C-4760-BB5B-FDF7-ECB4179F4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734159"/>
              </p:ext>
            </p:extLst>
          </p:nvPr>
        </p:nvGraphicFramePr>
        <p:xfrm>
          <a:off x="941217" y="21384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749D51E5-F9BB-D8AD-500F-53110F0B2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481241"/>
              </p:ext>
            </p:extLst>
          </p:nvPr>
        </p:nvGraphicFramePr>
        <p:xfrm>
          <a:off x="5623706" y="2134626"/>
          <a:ext cx="49974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96394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1412</Words>
  <Application>Microsoft Office PowerPoint</Application>
  <PresentationFormat>Широкоэкранный</PresentationFormat>
  <Paragraphs>405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Курс Аналитик данных 40.2 </vt:lpstr>
      <vt:lpstr>Финансовая эффективность онлайн-кинотеатра</vt:lpstr>
      <vt:lpstr>Количество пользователей онлайн-кинотеатра</vt:lpstr>
      <vt:lpstr>Количество новых пользователей</vt:lpstr>
      <vt:lpstr>Количество просмотров по месяцам</vt:lpstr>
      <vt:lpstr>Количество уникальных просматривающих пользователей</vt:lpstr>
      <vt:lpstr>Количество первых просмотров</vt:lpstr>
      <vt:lpstr>Количество просмотров на одного пользователя</vt:lpstr>
      <vt:lpstr>Влияние расходов на маркетинг на количество новых подписчиков</vt:lpstr>
      <vt:lpstr>Структура затрат на поддержание проекта и выручка</vt:lpstr>
      <vt:lpstr>Значения основных бизнес-метрик проекта</vt:lpstr>
      <vt:lpstr>Retention</vt:lpstr>
      <vt:lpstr>Предложения по корректировке показателей для достижения маржинальности 25%</vt:lpstr>
      <vt:lpstr>Показатели с наибольшим влиянием на количество просмотров</vt:lpstr>
      <vt:lpstr>Популярность фильмов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Аналитик данных 40.2</dc:title>
  <dc:creator>Кирилл Соколов</dc:creator>
  <cp:lastModifiedBy>Dmitry Solomko</cp:lastModifiedBy>
  <cp:revision>24</cp:revision>
  <dcterms:created xsi:type="dcterms:W3CDTF">2023-03-26T20:56:47Z</dcterms:created>
  <dcterms:modified xsi:type="dcterms:W3CDTF">2023-03-29T04:55:35Z</dcterms:modified>
</cp:coreProperties>
</file>