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F34D-EACA-0458-FFE7-87CFC7BED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824FC7-DAA8-6D9B-E50D-DEA096BFE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5F9D3A-C14D-3BF8-0BB8-7CAA823E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9011-627A-4ADF-A858-5BD5817E72B5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BA84F8-BB8D-44F9-1812-A12DA372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22C178-99FF-8ADD-11E7-88A7943E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0A30-DA69-45E1-AAFE-8EEB43EB0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24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3294E-B569-1B50-2326-043F3528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43B8CE-4B70-3E84-4F61-467248F03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67FBAD-681E-AC78-ADBB-406A45025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9011-627A-4ADF-A858-5BD5817E72B5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EA91B4-BAA8-D082-A96B-DF0FD60ED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BD240E-D407-A3BC-62A6-05658E6FC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0A30-DA69-45E1-AAFE-8EEB43EB0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88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8EA0210-08BC-6C85-6E68-6D80FFBD2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A78643-CD68-3508-57E6-45AEDB06D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F19A04-3F13-5920-B9B7-CB008965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9011-627A-4ADF-A858-5BD5817E72B5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047023-CBC3-6270-0AAE-B962C3E21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346F69-1A61-82E1-1538-AF913589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0A30-DA69-45E1-AAFE-8EEB43EB0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44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0FF42-E31A-A6A2-8C66-32E28F7F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B8F32E-7C49-CCA5-23F9-EF88A064D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E3057D-96DE-05C1-1D00-8B87DBFE3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9011-627A-4ADF-A858-5BD5817E72B5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7FF365-38BC-319C-A487-ECF9A82B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40CF7F-E964-A4EF-E45C-1F530A85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0A30-DA69-45E1-AAFE-8EEB43EB0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18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A084F-6007-0CA5-469F-2D6680524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A0C315-69C1-D692-32DA-370ED267A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DC2A1B-2F3D-3ED5-9E73-DFB8A772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9011-627A-4ADF-A858-5BD5817E72B5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F3C8AB-430C-08B4-F4F3-E046CA6D8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C007DA-F082-FCD5-62F2-33587E3D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0A30-DA69-45E1-AAFE-8EEB43EB0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47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9648E8-7CB0-DF3E-ACFC-4A09F7EC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8724BB-D36F-9335-8CB0-496DD9CE7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931620-8C56-08C9-06F5-70086CF2A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2B9F14-0E76-A209-9E14-156F15F4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9011-627A-4ADF-A858-5BD5817E72B5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D18D3B-C5D5-76FB-71D5-29871B96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FFA5AE-F0B3-4256-64EB-3F1D0E29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0A30-DA69-45E1-AAFE-8EEB43EB0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58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4EF85-C6D4-1B00-EDE5-580E0A9EF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287779-E5BE-955C-7B0D-9497B6813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F30A00-2AEC-921D-260F-3D1522F78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262488-7F05-FBB5-071A-B502FE682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0A00299-2BE0-AD9A-4695-50EF74003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8CADBA-31DD-34F7-650B-D1E9E323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9011-627A-4ADF-A858-5BD5817E72B5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9D8993-EEF5-4F86-71DF-0FD7BEA66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C8E6A50-3C28-50D7-C079-9EEF688F5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0A30-DA69-45E1-AAFE-8EEB43EB0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15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4ED71-21F8-0DD9-A20D-36493D2A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95CC612-AF2C-904C-867B-602BE8E51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9011-627A-4ADF-A858-5BD5817E72B5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A8A259-DD6E-B3F9-3CE0-C5410881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3CC9C57-2EA1-AF96-A77A-9A1C74AF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0A30-DA69-45E1-AAFE-8EEB43EB0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00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9EA325F-BEF4-76E5-77AE-FB0E8401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9011-627A-4ADF-A858-5BD5817E72B5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2A2042A-315F-BFF1-1EF8-03326F8B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A7C2A5-4F3E-30B0-EAD2-2B6EF47D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0A30-DA69-45E1-AAFE-8EEB43EB0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18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D5C4FF-EB6C-284C-1D63-1B29E2928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00E071-3481-C858-2252-52B64D4E7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A859F6-AFA6-91CC-87E1-C4CB13F81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15FEE6-E486-AE1A-6922-651024D33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9011-627A-4ADF-A858-5BD5817E72B5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895D0A-3935-5FCF-8399-50556935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0744F6-ABB0-C58A-D477-B838EDF2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0A30-DA69-45E1-AAFE-8EEB43EB0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30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F73CB-0F91-78B2-4E7B-E2016CF2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2D6C07F-EA20-3A3B-519F-15AAF93A4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E71BA6-8000-7211-2229-FCEEF83E3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0B285B-D3DA-83CB-0CA8-7CF49B712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9011-627A-4ADF-A858-5BD5817E72B5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1E6DD7-A159-FCBC-1994-B77B2FF3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11C2FE-ED49-0950-DD78-20558563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0A30-DA69-45E1-AAFE-8EEB43EB0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42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2C975C-3D0B-5A09-91BF-D55F4C8C3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038364-543F-D6B8-CB17-406658BFC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F4FD11-DBA8-C5FE-987D-928A13412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39011-627A-4ADF-A858-5BD5817E72B5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11CAED-5963-EDDB-B282-C733D5AF2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9EE4CC-C6BE-CD93-4160-FB9ABE279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90A30-DA69-45E1-AAFE-8EEB43EB0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08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F6EBD-1F9F-8488-B405-470FB64A5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539" y="1122363"/>
            <a:ext cx="11513975" cy="2387600"/>
          </a:xfrm>
        </p:spPr>
        <p:txBody>
          <a:bodyPr>
            <a:noAutofit/>
          </a:bodyPr>
          <a:lstStyle/>
          <a:p>
            <a:r>
              <a:rPr lang="ru-RU" sz="4400" dirty="0"/>
              <a:t>МЕТОД ПОИСКА И УСТРАНЕНИЯ УЯЗВИМОСТЕЙ В ОТКРЫТОМ ПРОГРАММНОМ ОБЕСПЕЧЕНИИ ДЛЯ МЕДИЦИНСКОЙ СФЕРЫ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E4CBE7-78D4-E4CA-68BC-AC15BA517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269" y="5085605"/>
            <a:ext cx="9144000" cy="1655762"/>
          </a:xfrm>
        </p:spPr>
        <p:txBody>
          <a:bodyPr/>
          <a:lstStyle/>
          <a:p>
            <a:pPr algn="r">
              <a:lnSpc>
                <a:spcPct val="150000"/>
              </a:lnSpc>
              <a:spcAft>
                <a:spcPts val="800"/>
              </a:spcAft>
            </a:pPr>
            <a:r>
              <a:rPr lang="en-US" sz="1800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1800" kern="10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тудент</a:t>
            </a:r>
            <a:r>
              <a:rPr lang="ru-RU" sz="1800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…. курса                                            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  <a:spcAft>
                <a:spcPts val="800"/>
              </a:spcAft>
            </a:pPr>
            <a:r>
              <a:rPr lang="ru-RU" sz="1800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группы …….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05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128B43-263B-124D-7CFE-36D8D50C21B0}"/>
              </a:ext>
            </a:extLst>
          </p:cNvPr>
          <p:cNvSpPr txBox="1"/>
          <p:nvPr/>
        </p:nvSpPr>
        <p:spPr>
          <a:xfrm>
            <a:off x="-1554" y="0"/>
            <a:ext cx="12193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Ограничения и этические аспекты при поиске уязвимостей</a:t>
            </a:r>
            <a:endParaRPr lang="ru-RU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D404B5-5612-BB25-62B2-2058F50F756D}"/>
              </a:ext>
            </a:extLst>
          </p:cNvPr>
          <p:cNvSpPr txBox="1"/>
          <p:nvPr/>
        </p:nvSpPr>
        <p:spPr>
          <a:xfrm>
            <a:off x="-1554" y="1370455"/>
            <a:ext cx="12193554" cy="4117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Этические соображения при исследовании уязвимостей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Операционные ограничения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Ограничения, налагаемые доступностью системы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Этическое раскрытие информации и исправление ситуации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Баланс прозрачности и конфиденциальности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465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13D01-1517-5DCA-6F10-6605365C045F}"/>
              </a:ext>
            </a:extLst>
          </p:cNvPr>
          <p:cNvSpPr txBox="1"/>
          <p:nvPr/>
        </p:nvSpPr>
        <p:spPr>
          <a:xfrm>
            <a:off x="-1" y="71926"/>
            <a:ext cx="120924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Схема инфраструктуры медицинской организации</a:t>
            </a:r>
            <a:endParaRPr lang="ru-RU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FC2B80-1B47-A545-3990-17FF8942234A}"/>
              </a:ext>
            </a:extLst>
          </p:cNvPr>
          <p:cNvSpPr txBox="1"/>
          <p:nvPr/>
        </p:nvSpPr>
        <p:spPr>
          <a:xfrm>
            <a:off x="0" y="793102"/>
            <a:ext cx="12192000" cy="5603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Централизованное управление данными пациентов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Интеграция систем диагностики и лечения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Возможности телемедицины и удаленного мониторинга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Лабораторные информационные системы 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Аптечные информационные системы 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Сеть и безопасность данных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Обмен медицинской информацией</a:t>
            </a:r>
            <a:r>
              <a:rPr lang="ru-RU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Административные и биллинговые системы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Аварийное восстановление и резервное копирование данных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Инструменты обеспечения соответствия и отчетности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80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DE7BBE-1378-2D13-BA39-DAD9C533ABEB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Методика поиска и анализа уязвимостей</a:t>
            </a:r>
            <a:endParaRPr lang="ru-R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0ABD6-B1BA-903A-8A70-B34BA57073B6}"/>
              </a:ext>
            </a:extLst>
          </p:cNvPr>
          <p:cNvSpPr txBox="1"/>
          <p:nvPr/>
        </p:nvSpPr>
        <p:spPr>
          <a:xfrm>
            <a:off x="0" y="646332"/>
            <a:ext cx="12192000" cy="5731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Первоначальная оценка рисков и картирование среды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Выбор подходящих инструментов сканирования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Настройка параметров сканирования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Активное и пассивное сканирование уязвимостей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Тестирование на проникновение и симуляция атак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Автоматический и ручной анализ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Контекстный анализ уязвимостей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Документация и отчетность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плана восстановления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Непрерывный мониторинг и переоценка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465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2ACE29-26ED-5B3B-80BD-43D230885B11}"/>
              </a:ext>
            </a:extLst>
          </p:cNvPr>
          <p:cNvSpPr txBox="1"/>
          <p:nvPr/>
        </p:nvSpPr>
        <p:spPr>
          <a:xfrm>
            <a:off x="-1554" y="0"/>
            <a:ext cx="12193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Сценарии устранения уязвимостей</a:t>
            </a:r>
            <a:endParaRPr lang="ru-RU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F939F8-4789-3943-306A-BDE515B2893D}"/>
              </a:ext>
            </a:extLst>
          </p:cNvPr>
          <p:cNvSpPr txBox="1"/>
          <p:nvPr/>
        </p:nvSpPr>
        <p:spPr>
          <a:xfrm>
            <a:off x="0" y="509799"/>
            <a:ext cx="12120465" cy="966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40385" algn="just">
              <a:lnSpc>
                <a:spcPct val="150000"/>
              </a:lnSpc>
              <a:spcAft>
                <a:spcPts val="800"/>
              </a:spcAf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Крайне важно подчеркнуть важность адаптивных и ответных стратегий перед лицом развивающихся </a:t>
            </a:r>
            <a:r>
              <a:rPr lang="ru-RU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кибер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угроз.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2955F0-14DC-B5C7-4D14-370F455B8443}"/>
              </a:ext>
            </a:extLst>
          </p:cNvPr>
          <p:cNvSpPr txBox="1"/>
          <p:nvPr/>
        </p:nvSpPr>
        <p:spPr>
          <a:xfrm>
            <a:off x="0" y="1794299"/>
            <a:ext cx="12192000" cy="4475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Интеграция петель обратной связи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Улучшение реагирования на инциденты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Сотрудничество с регулирующими органами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Расширенный</a:t>
            </a:r>
            <a:r>
              <a:rPr lang="ru-RU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анализ</a:t>
            </a:r>
            <a:r>
              <a:rPr lang="ru-RU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угроз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Инвестиции в инфраструктуру безопасности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Укрепление партнерских отношений с поставщиками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Общение с пациентами и прозрачность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Долгосрочное стратегическое планирование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805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AAA634-5B5F-2A5C-D779-EB16C71A394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Разработка скрипта для поиска уязвимостей</a:t>
            </a:r>
            <a:endParaRPr lang="ru-RU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D16E2-C2D5-1F73-928F-51FD961F9EFF}"/>
              </a:ext>
            </a:extLst>
          </p:cNvPr>
          <p:cNvSpPr txBox="1"/>
          <p:nvPr/>
        </p:nvSpPr>
        <p:spPr>
          <a:xfrm>
            <a:off x="132961" y="411916"/>
            <a:ext cx="6162868" cy="1704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40385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Устанавливаем 2 функции:</a:t>
            </a:r>
            <a:endParaRPr lang="ru-RU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pip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requests</a:t>
            </a:r>
            <a:endParaRPr lang="ru-RU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pip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bandit</a:t>
            </a:r>
            <a:endParaRPr lang="ru-RU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01616F9-C135-EEEA-6929-0489BB404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099" y="600983"/>
            <a:ext cx="5122558" cy="613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24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25CC353-BBA6-22EF-97BA-63B3611AC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40" y="1308754"/>
            <a:ext cx="9750457" cy="53062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5681B2-A682-5C9E-EE9D-3AE3E9A08631}"/>
              </a:ext>
            </a:extLst>
          </p:cNvPr>
          <p:cNvSpPr txBox="1"/>
          <p:nvPr/>
        </p:nvSpPr>
        <p:spPr>
          <a:xfrm>
            <a:off x="221602" y="333183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Ссылки сайта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927425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25034C1-2FD1-9FC7-BBB7-DE4E38B35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24" y="836755"/>
            <a:ext cx="10478245" cy="57873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214F88-CCAC-9345-4ED8-3CD194C89491}"/>
              </a:ext>
            </a:extLst>
          </p:cNvPr>
          <p:cNvSpPr txBox="1"/>
          <p:nvPr/>
        </p:nvSpPr>
        <p:spPr>
          <a:xfrm>
            <a:off x="83992" y="49183"/>
            <a:ext cx="111655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С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крипт для проверки и поиска уязвимостей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634218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126A200-EB10-E0DE-09CA-BCB403D34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28" y="1271140"/>
            <a:ext cx="11513943" cy="1890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C4D357-E2A5-4CB4-A27F-FB7C3386A202}"/>
              </a:ext>
            </a:extLst>
          </p:cNvPr>
          <p:cNvSpPr txBox="1"/>
          <p:nvPr/>
        </p:nvSpPr>
        <p:spPr>
          <a:xfrm>
            <a:off x="339027" y="267868"/>
            <a:ext cx="81798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Результат выполнения запроса на проверку 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601140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0F790-F274-6EC7-EBE0-B5C6A7B3FE7D}"/>
              </a:ext>
            </a:extLst>
          </p:cNvPr>
          <p:cNvSpPr txBox="1"/>
          <p:nvPr/>
        </p:nvSpPr>
        <p:spPr>
          <a:xfrm>
            <a:off x="401216" y="569168"/>
            <a:ext cx="11532636" cy="5193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40385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ru-RU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Исследование уязвимостей в веб-приложениях, выявленных с помощью специального сценария сканирования, раскрывает многогранный ландшафт потенциальных пробелов в безопасности и подчеркивает решающую важность надежных мер кибербезопасности. Результаты, которые указывают на различную степень подверженности потенциальным </a:t>
            </a:r>
            <a:r>
              <a:rPr lang="ru-RU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киберугрозам</a:t>
            </a:r>
            <a:r>
              <a:rPr lang="ru-RU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служат ключевой основой для более глубокого понимания распространенных рисков в современных цифровых инфраструктурах.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678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A92B81-637C-02C9-4824-9467A2EE471D}"/>
              </a:ext>
            </a:extLst>
          </p:cNvPr>
          <p:cNvSpPr txBox="1"/>
          <p:nvPr/>
        </p:nvSpPr>
        <p:spPr>
          <a:xfrm>
            <a:off x="205273" y="485191"/>
            <a:ext cx="11986727" cy="5184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40385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ru-RU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заключение, это исследование представляет собой значительный вклад в область кибербезопасности, предлагая ценную информацию о распространенности и природе уязвимостей в веб-приложениях. Результаты подчеркивают необходимость постоянной бдительности, принятия надежных мер безопасности и важности этических соображений при проведении исследований в области кибербезопасности. 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5ACF8B-8CF6-98D5-ED02-FEB2991AD9C8}"/>
              </a:ext>
            </a:extLst>
          </p:cNvPr>
          <p:cNvSpPr txBox="1"/>
          <p:nvPr/>
        </p:nvSpPr>
        <p:spPr>
          <a:xfrm>
            <a:off x="268254" y="217723"/>
            <a:ext cx="1119906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Медицинское программное обеспечение и современное здравоохранение это две неделимых части дополняющие друг друга в современном здравоохранении, облегчая управление информацией о пациентах, планирование лечения и оказание медицинской помощи. </a:t>
            </a:r>
            <a:endParaRPr lang="ru-RU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2DB49B-C5AA-A8F2-38F3-4DDE4E7A3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347" y="3141297"/>
            <a:ext cx="5247660" cy="349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CB392D-9E2E-9B96-B942-9F089F49CE61}"/>
              </a:ext>
            </a:extLst>
          </p:cNvPr>
          <p:cNvSpPr txBox="1"/>
          <p:nvPr/>
        </p:nvSpPr>
        <p:spPr>
          <a:xfrm>
            <a:off x="132993" y="2541132"/>
            <a:ext cx="609755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</a:rPr>
              <a:t>В современной медицине программное обеспечение играет ключевую роль, обеспечивая эффективность и точность диагностики, лечения, управления данными и операционной деятельности. </a:t>
            </a:r>
          </a:p>
        </p:txBody>
      </p:sp>
    </p:spTree>
    <p:extLst>
      <p:ext uri="{BB962C8B-B14F-4D97-AF65-F5344CB8AC3E}">
        <p14:creationId xmlns:p14="http://schemas.microsoft.com/office/powerpoint/2010/main" val="1981188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E69179-4CF9-0A4E-04B2-FA466B5353DD}"/>
              </a:ext>
            </a:extLst>
          </p:cNvPr>
          <p:cNvSpPr txBox="1"/>
          <p:nvPr/>
        </p:nvSpPr>
        <p:spPr>
          <a:xfrm>
            <a:off x="-1554" y="0"/>
            <a:ext cx="12193554" cy="1962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40385" algn="just">
              <a:lnSpc>
                <a:spcPct val="150000"/>
              </a:lnSpc>
              <a:spcAft>
                <a:spcPts val="800"/>
              </a:spcAft>
            </a:pPr>
            <a:r>
              <a:rPr lang="ru-RU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Рассмотрим примеры, которые проливают свет на важность и сложность медицинского программного обеспечения, а также на связанные с этим проблемы обеспечения его безопасности и надежности: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7A94E9-CD82-8C71-5AE0-D61B20C172B0}"/>
              </a:ext>
            </a:extLst>
          </p:cNvPr>
          <p:cNvSpPr txBox="1"/>
          <p:nvPr/>
        </p:nvSpPr>
        <p:spPr>
          <a:xfrm>
            <a:off x="226266" y="2034492"/>
            <a:ext cx="11483651" cy="4433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 Health </a:t>
            </a:r>
            <a:r>
              <a:rPr lang="ru-RU" sz="32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Record</a:t>
            </a:r>
            <a:r>
              <a:rPr lang="ru-RU" sz="3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(EHR) Systems</a:t>
            </a:r>
            <a:endParaRPr lang="ru-RU" sz="2400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2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Pacemaker</a:t>
            </a:r>
            <a:r>
              <a:rPr lang="ru-RU" sz="3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Programming</a:t>
            </a:r>
            <a:r>
              <a:rPr lang="ru-RU" sz="3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Software</a:t>
            </a:r>
            <a:endParaRPr lang="ru-RU" sz="2400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2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Diagnostic</a:t>
            </a:r>
            <a:r>
              <a:rPr lang="ru-RU" sz="3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Imaging</a:t>
            </a:r>
            <a:r>
              <a:rPr lang="ru-RU" sz="3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Software</a:t>
            </a:r>
            <a:endParaRPr lang="ru-RU" sz="2400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Hospital Information Systems </a:t>
            </a:r>
            <a:endParaRPr lang="ru-RU" sz="2400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2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Telemedicine</a:t>
            </a:r>
            <a:r>
              <a:rPr lang="ru-RU" sz="3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Software</a:t>
            </a:r>
            <a:endParaRPr lang="ru-RU" sz="2400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Laboratory Information Management Systems </a:t>
            </a:r>
            <a:endParaRPr lang="ru-RU" sz="2400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2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Pharmacy</a:t>
            </a:r>
            <a:r>
              <a:rPr lang="ru-RU" sz="3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Management Software</a:t>
            </a:r>
            <a:endParaRPr lang="ru-RU" sz="2400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93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8BB386D-84C6-F4E5-5F72-40DF13E4B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365" y="1587985"/>
            <a:ext cx="8903269" cy="50453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19FB32-62C2-2E6C-96F1-3FE50D7B9AFD}"/>
              </a:ext>
            </a:extLst>
          </p:cNvPr>
          <p:cNvSpPr txBox="1"/>
          <p:nvPr/>
        </p:nvSpPr>
        <p:spPr>
          <a:xfrm>
            <a:off x="48596" y="131322"/>
            <a:ext cx="12094805" cy="66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Рост процента внедрения систем электронных медицинских записей</a:t>
            </a:r>
            <a:endParaRPr lang="ru-RU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86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CE4198-05E5-94AF-E7EE-4655B619012D}"/>
              </a:ext>
            </a:extLst>
          </p:cNvPr>
          <p:cNvSpPr txBox="1"/>
          <p:nvPr/>
        </p:nvSpPr>
        <p:spPr>
          <a:xfrm>
            <a:off x="-1" y="97063"/>
            <a:ext cx="12055151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200"/>
              </a:spcBef>
            </a:pPr>
            <a:r>
              <a:rPr lang="ru-RU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 и отличительные особенности медицинского ПО от прикладного ПО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16FB95-8ED1-D01F-DB2A-5438E5BA1EFC}"/>
              </a:ext>
            </a:extLst>
          </p:cNvPr>
          <p:cNvSpPr txBox="1"/>
          <p:nvPr/>
        </p:nvSpPr>
        <p:spPr>
          <a:xfrm>
            <a:off x="240264" y="842720"/>
            <a:ext cx="11395010" cy="2481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Кастомизация и </a:t>
            </a:r>
            <a:r>
              <a:rPr lang="ru-RU" sz="32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конфигурируемость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Масштабируемость и производительность под давлением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Интеграция с новыми технологиями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Развитие вместе с достижениями медицины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438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21FD5EA-C3E7-6B6D-8169-887BDFAE2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17" y="954107"/>
            <a:ext cx="11672565" cy="58292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A8EDFC-9254-88B3-2757-78C283323690}"/>
              </a:ext>
            </a:extLst>
          </p:cNvPr>
          <p:cNvSpPr txBox="1"/>
          <p:nvPr/>
        </p:nvSpPr>
        <p:spPr>
          <a:xfrm>
            <a:off x="0" y="0"/>
            <a:ext cx="1219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Интерфейс управления медицинской практикой платформы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Practicebetter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296838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C96370-E328-ECE6-2F7C-059111D5D5A1}"/>
              </a:ext>
            </a:extLst>
          </p:cNvPr>
          <p:cNvSpPr txBox="1"/>
          <p:nvPr/>
        </p:nvSpPr>
        <p:spPr>
          <a:xfrm>
            <a:off x="86308" y="2968057"/>
            <a:ext cx="12192000" cy="2481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Этические соображения и влияние на пациентов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Соответствие разнообразным глобальным стандартам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Проблемы в исследованиях и разработках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Управление жизненным циклом и </a:t>
            </a:r>
            <a:r>
              <a:rPr lang="ru-RU" sz="32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постмаркетинговый</a:t>
            </a:r>
            <a:r>
              <a:rPr lang="ru-RU" sz="3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надзор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A9CC7-377D-ED7A-99EC-D0B4EC793953}"/>
              </a:ext>
            </a:extLst>
          </p:cNvPr>
          <p:cNvSpPr txBox="1"/>
          <p:nvPr/>
        </p:nvSpPr>
        <p:spPr>
          <a:xfrm>
            <a:off x="86308" y="0"/>
            <a:ext cx="12105692" cy="2968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40385" algn="just">
              <a:lnSpc>
                <a:spcPct val="150000"/>
              </a:lnSpc>
              <a:spcAft>
                <a:spcPts val="800"/>
              </a:spcAft>
            </a:pPr>
            <a:r>
              <a:rPr lang="ru-RU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 демонстрирует высокий уровень организации и предлагает функции, которые поддерживают широкий спектр действий по управлению практикой, от планирования до выставления счетов.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045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EB17EB-78D0-2522-746D-55639B86840C}"/>
              </a:ext>
            </a:extLst>
          </p:cNvPr>
          <p:cNvSpPr txBox="1"/>
          <p:nvPr/>
        </p:nvSpPr>
        <p:spPr>
          <a:xfrm>
            <a:off x="0" y="1"/>
            <a:ext cx="12192000" cy="742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200"/>
              </a:spcBef>
            </a:pPr>
            <a:r>
              <a:rPr lang="ru-RU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Известные уязвимости и их последствия в медицинском ПО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61C6FFE5-B4CB-8A1F-BD5B-A071FC788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306354"/>
              </p:ext>
            </p:extLst>
          </p:nvPr>
        </p:nvGraphicFramePr>
        <p:xfrm>
          <a:off x="105746" y="1227704"/>
          <a:ext cx="11980507" cy="54717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21785">
                  <a:extLst>
                    <a:ext uri="{9D8B030D-6E8A-4147-A177-3AD203B41FA5}">
                      <a16:colId xmlns:a16="http://schemas.microsoft.com/office/drawing/2014/main" val="1101645518"/>
                    </a:ext>
                  </a:extLst>
                </a:gridCol>
                <a:gridCol w="2821785">
                  <a:extLst>
                    <a:ext uri="{9D8B030D-6E8A-4147-A177-3AD203B41FA5}">
                      <a16:colId xmlns:a16="http://schemas.microsoft.com/office/drawing/2014/main" val="3854430087"/>
                    </a:ext>
                  </a:extLst>
                </a:gridCol>
                <a:gridCol w="2821785">
                  <a:extLst>
                    <a:ext uri="{9D8B030D-6E8A-4147-A177-3AD203B41FA5}">
                      <a16:colId xmlns:a16="http://schemas.microsoft.com/office/drawing/2014/main" val="1760550810"/>
                    </a:ext>
                  </a:extLst>
                </a:gridCol>
                <a:gridCol w="3515152">
                  <a:extLst>
                    <a:ext uri="{9D8B030D-6E8A-4147-A177-3AD203B41FA5}">
                      <a16:colId xmlns:a16="http://schemas.microsoft.com/office/drawing/2014/main" val="3867021105"/>
                    </a:ext>
                  </a:extLst>
                </a:gridCol>
              </a:tblGrid>
              <a:tr h="2789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Тип уязвимости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03" marR="619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Описание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03" marR="619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Пример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03" marR="619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Последствия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03" marR="61903" marT="0" marB="0" anchor="ctr"/>
                </a:tc>
                <a:extLst>
                  <a:ext uri="{0D108BD9-81ED-4DB2-BD59-A6C34878D82A}">
                    <a16:rowId xmlns:a16="http://schemas.microsoft.com/office/drawing/2014/main" val="2581418075"/>
                  </a:ext>
                </a:extLst>
              </a:tr>
              <a:tr h="21457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SQL-инъекция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03" marR="619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Внедрение злонамеренного кода в базы данных через плохо обработанные входные поля.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03" marR="619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Злоумышленник получает доступ к базе данных больницы и извлекает конфиденциальные записи пациентов.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03" marR="619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Нарушение конфиденциальности пациента, потенциальная кража личности.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03" marR="61903" marT="0" marB="0" anchor="ctr"/>
                </a:tc>
                <a:extLst>
                  <a:ext uri="{0D108BD9-81ED-4DB2-BD59-A6C34878D82A}">
                    <a16:rowId xmlns:a16="http://schemas.microsoft.com/office/drawing/2014/main" val="515465079"/>
                  </a:ext>
                </a:extLst>
              </a:tr>
              <a:tr h="15235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Межсайтовый скриптинг (XSS)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03" marR="619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Выполнение злонамеренных скриптов в браузере пользователя.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03" marR="619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Злоумышленник использует уязвимость XSS в онлайн-портале пациентов.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03" marR="619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Несанкционированный доступ к данным пациентов, манипуляция информацией пациента.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03" marR="61903" marT="0" marB="0" anchor="ctr"/>
                </a:tc>
                <a:extLst>
                  <a:ext uri="{0D108BD9-81ED-4DB2-BD59-A6C34878D82A}">
                    <a16:rowId xmlns:a16="http://schemas.microsoft.com/office/drawing/2014/main" val="3513205471"/>
                  </a:ext>
                </a:extLst>
              </a:tr>
              <a:tr h="15235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Нешифрованная передача данных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03" marR="619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Передача данных по сети без использования шифрования.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03" marR="619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Данные пациентов, отправленные по незащищенному соединению, перехватываются.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03" marR="619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Перехват чувствительных данных, потенциальное нарушение безопасности данных.</a:t>
                      </a:r>
                      <a:endParaRPr lang="ru-RU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03" marR="61903" marT="0" marB="0" anchor="ctr"/>
                </a:tc>
                <a:extLst>
                  <a:ext uri="{0D108BD9-81ED-4DB2-BD59-A6C34878D82A}">
                    <a16:rowId xmlns:a16="http://schemas.microsoft.com/office/drawing/2014/main" val="12627558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2BA0649-F92B-EB5B-53FC-98CF5410E10A}"/>
              </a:ext>
            </a:extLst>
          </p:cNvPr>
          <p:cNvSpPr txBox="1"/>
          <p:nvPr/>
        </p:nvSpPr>
        <p:spPr>
          <a:xfrm>
            <a:off x="382555" y="742512"/>
            <a:ext cx="1101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Рассмотрим некоторые из них:</a:t>
            </a:r>
          </a:p>
        </p:txBody>
      </p:sp>
    </p:spTree>
    <p:extLst>
      <p:ext uri="{BB962C8B-B14F-4D97-AF65-F5344CB8AC3E}">
        <p14:creationId xmlns:p14="http://schemas.microsoft.com/office/powerpoint/2010/main" val="1277408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8EF244-F31C-1DEF-668C-EEBBE8562B5F}"/>
              </a:ext>
            </a:extLst>
          </p:cNvPr>
          <p:cNvSpPr txBox="1"/>
          <p:nvPr/>
        </p:nvSpPr>
        <p:spPr>
          <a:xfrm>
            <a:off x="0" y="71925"/>
            <a:ext cx="12193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Общие принципы и подходы</a:t>
            </a:r>
            <a:endParaRPr lang="ru-RU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11DF6F-706F-2DCF-4AD2-E63AA34BBB38}"/>
              </a:ext>
            </a:extLst>
          </p:cNvPr>
          <p:cNvSpPr txBox="1"/>
          <p:nvPr/>
        </p:nvSpPr>
        <p:spPr>
          <a:xfrm>
            <a:off x="0" y="1191047"/>
            <a:ext cx="11989836" cy="4475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Принцип превентивной бдительности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Оценка рисков и определение приоритетов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Соблюдение передового опыта в области безопасности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Применение стратегии глубокоэшелонированной защиты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Регулярное управление исправлениями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Планирование реагирования на инциденты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Непрерывное образование и обучение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Взаимодействие с базами данных уязвимостей и консорциумами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3693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655</Words>
  <Application>Microsoft Office PowerPoint</Application>
  <PresentationFormat>Широкоэкранный</PresentationFormat>
  <Paragraphs>99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Symbol</vt:lpstr>
      <vt:lpstr>Times New Roman</vt:lpstr>
      <vt:lpstr>Тема Office</vt:lpstr>
      <vt:lpstr>МЕТОД ПОИСКА И УСТРАНЕНИЯ УЯЗВИМОСТЕЙ В ОТКРЫТОМ ПРОГРАММНОМ ОБЕСПЕЧЕНИИ ДЛЯ МЕДИЦИНСКОЙ СФЕРЫ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ПОИСКА И УСТРАНЕНИЯ УЯЗВИМОСТЕЙ В ОТКРЫТОМ ПРОГРАММНОМ ОБЕСПЕЧЕНИИ ДЛЯ МЕДИЦИНСКОЙ СФЕРЫ</dc:title>
  <dc:creator>Fayzi Abdushukurov</dc:creator>
  <cp:lastModifiedBy>Пользователь</cp:lastModifiedBy>
  <cp:revision>2</cp:revision>
  <dcterms:created xsi:type="dcterms:W3CDTF">2024-02-03T10:56:26Z</dcterms:created>
  <dcterms:modified xsi:type="dcterms:W3CDTF">2024-03-04T22:57:15Z</dcterms:modified>
</cp:coreProperties>
</file>