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5B6F-DC65-4753-8C04-7BC1EA7A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66614-CA6D-409F-ABDB-FBAAEB20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C968-438B-492C-AA95-2AAA9CF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B66-5FE7-43D3-A414-49717C9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40B7-6499-4EF7-A6D6-93F798DA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0B3-DAAF-4560-A973-370D82C6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B256-30FA-440D-84A2-C68579B2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9672-0549-4861-889F-DADCAEE7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55D4-3747-4485-BAB2-94686C50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6FE-754C-4B21-8721-5937694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9C96F-376E-4652-9739-665B7E852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4823-63CB-428C-8BDF-3A7924A2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2F86-77DD-4AC4-BEBC-ABD5BDC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4E40-306A-4C21-A0E0-1A2593C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F0F8-7A49-4438-BC32-4ED847C5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3DF-7D1E-44F4-AFB8-2B82FF23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276D-111B-4123-9554-F5CCAE19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62F-E6B0-47C1-A521-6076D23E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B2E-C498-4B97-B4B1-4F27B85C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95AC-4A31-446D-A15B-7BB9266B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63A-F4EF-4717-BCD7-AD59D833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2E17-4B37-492E-A75C-91064DE9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7770-6FB0-46EE-BB9E-54C38EFA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A067-84B2-4523-BECF-47692EE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8493-7DCF-4989-AF18-D0E119F1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7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E0CC-2591-43D4-8908-1B44620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26D7-6098-43A2-A7DC-8F696F259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9F9B-C4B6-4CC3-BCEF-4027AA8C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B75E-4608-4A2A-A9BE-982CD28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7E6-6DE5-4378-8DF8-485D795D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200E-008E-43E8-A2D5-8A73A160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9C6-8B89-4760-8880-7A6DE01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650B-725B-485F-AFCE-455180A9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AAE5-60D4-494A-A528-35B55355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0751-8806-47C2-827F-D655BF564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982D0-E17A-42E2-B0EE-B8583970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2DC9-6B1F-40D0-AB39-367016C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A66B3-1E04-483A-9EBA-540387B1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54F35-61FE-4D50-A4C9-D171846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5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5E2-F1C7-4773-816A-2515292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E2C05-8E2C-4080-9952-3C2430F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81A5-95E4-4528-B001-25E4DE0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E888-1F7E-4BC8-A545-698803E9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EF74-5059-4C94-85D8-3D3C7902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B5260-1089-45B6-B71B-8A8A77B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ECEF-D943-441F-99D3-98671A0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7D9-E136-4A64-AE64-B5365EBB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88B5-872E-4F0B-878A-B4307C73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1B01-7248-4514-B6CF-AA544772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EDC0-2712-4A67-84E9-4E4A9CD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7DE0-4DEE-4FA2-B02B-64E8116E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1863-4971-4C49-AFBE-3E1C8B1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8E2-3953-4B49-9D83-A9985A28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40DC5-B1CF-4600-BCA1-89FC5063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8E94-E571-49CA-90F5-64885E17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A5FE-9D38-4011-93C6-BC662E4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8129-D529-4BC7-95AD-0819544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39D7-1AB3-441D-AE42-BC81529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34CE-C137-47E4-BD74-BBC6C11D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A7B9-18F8-48EE-8CA1-723006C9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546A-A7BD-4A6C-A964-F5430AA75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22D-D042-49EB-A64A-29E7A38F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F676-34CF-479F-B57D-B7FB3DCA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1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C61-5AE0-40F3-AA83-37FBF83B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7222"/>
          </a:xfrm>
        </p:spPr>
        <p:txBody>
          <a:bodyPr>
            <a:normAutofit fontScale="90000"/>
          </a:bodyPr>
          <a:lstStyle/>
          <a:p>
            <a:r>
              <a:rPr lang="ru-RU" dirty="0"/>
              <a:t>Финальный проект</a:t>
            </a:r>
            <a:br>
              <a:rPr lang="ru-RU" dirty="0"/>
            </a:br>
            <a:r>
              <a:rPr lang="en-US" dirty="0"/>
              <a:t>“</a:t>
            </a:r>
            <a:r>
              <a:rPr lang="en-US" dirty="0" err="1"/>
              <a:t>WeDooN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0986F-A86E-431A-BF52-9D428109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51951"/>
            <a:ext cx="9144000" cy="1684880"/>
          </a:xfrm>
        </p:spPr>
        <p:txBody>
          <a:bodyPr>
            <a:normAutofit/>
          </a:bodyPr>
          <a:lstStyle/>
          <a:p>
            <a:r>
              <a:rPr lang="ru-RU" dirty="0"/>
              <a:t>Предсказание силы ветра для оптимизации работы </a:t>
            </a:r>
          </a:p>
          <a:p>
            <a:r>
              <a:rPr lang="ru-RU" dirty="0"/>
              <a:t>ВЭС</a:t>
            </a:r>
          </a:p>
          <a:p>
            <a:r>
              <a:rPr lang="ru-RU" dirty="0"/>
              <a:t>(ветряных электростанций)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C33A4-F5EC-4A62-BBE9-4FC4C302A420}"/>
              </a:ext>
            </a:extLst>
          </p:cNvPr>
          <p:cNvSpPr txBox="1"/>
          <p:nvPr/>
        </p:nvSpPr>
        <p:spPr>
          <a:xfrm>
            <a:off x="2476150" y="5273972"/>
            <a:ext cx="723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Дезигнед бай Дмитрий Летюк</a:t>
            </a:r>
          </a:p>
          <a:p>
            <a:pPr algn="ctr"/>
            <a:r>
              <a:rPr lang="ru-RU" dirty="0"/>
              <a:t>2021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6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0D0A9-9826-4EF1-8F4B-45772459CD15}"/>
              </a:ext>
            </a:extLst>
          </p:cNvPr>
          <p:cNvSpPr txBox="1"/>
          <p:nvPr/>
        </p:nvSpPr>
        <p:spPr>
          <a:xfrm>
            <a:off x="755009" y="612395"/>
            <a:ext cx="10838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Проблема: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Потеря мощности генерации, при недостаточной скорости ветра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Потрея мощности генерации, при превышеной скорости ветра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местности для ВЭС с точки зрения ветровых ресурсов (анализ исторических данных)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Время накопления энергии (суточное)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Время расхода накопленной энергии (суточное)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Оптимальные условия работы ветрянных генераторов, соответствие мощности генераторов имеющимся ресурсам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Предсказание неблагобриятных условий работы (повышенный ветровой напор) грозящий выходом из строя или разрушением ветрового генератора, частота случаев, сезонность, предельные значения скорости ветра для данной местности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энергетического баланса всей сети (генерации/ потребления)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Снижение выборосов парниковых газов имеющимися электростанциями работающими на ископаемом топливе (газ, нефть, уголь и пр.), полное отсутствие сырья и отходов (привет грете)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Снижение затрат на прокладку газо-/ нефтепроводов, доставку прочих энергоносителей (минус ржд, гп, рн, гпн, транснефть....)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Привлечение дополнительных источников энергии для компенсации потери мощности ВЭС</a:t>
            </a:r>
          </a:p>
        </p:txBody>
      </p:sp>
    </p:spTree>
    <p:extLst>
      <p:ext uri="{BB962C8B-B14F-4D97-AF65-F5344CB8AC3E}">
        <p14:creationId xmlns:p14="http://schemas.microsoft.com/office/powerpoint/2010/main" val="381475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F4F42-C589-4232-9FE8-3521CE84E3A7}"/>
              </a:ext>
            </a:extLst>
          </p:cNvPr>
          <p:cNvSpPr txBox="1"/>
          <p:nvPr/>
        </p:nvSpPr>
        <p:spPr>
          <a:xfrm>
            <a:off x="633047" y="474784"/>
            <a:ext cx="112893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Мощность ветрогенератора зависит от мощности воздушного потока </a:t>
            </a:r>
            <a:r>
              <a:rPr lang="en-US" dirty="0"/>
              <a:t>N</a:t>
            </a:r>
            <a:r>
              <a:rPr lang="ru-RU" dirty="0"/>
              <a:t>, который в свою очередь зависит от скорости ветра </a:t>
            </a:r>
            <a:r>
              <a:rPr lang="en-US" dirty="0"/>
              <a:t>V</a:t>
            </a:r>
            <a:r>
              <a:rPr lang="ru-RU" dirty="0"/>
              <a:t>, площади ометаемой ротором </a:t>
            </a:r>
            <a:r>
              <a:rPr lang="en-US" dirty="0"/>
              <a:t>S</a:t>
            </a:r>
            <a:r>
              <a:rPr lang="ru-RU" dirty="0"/>
              <a:t> и плотности воздуха ρ</a:t>
            </a:r>
          </a:p>
          <a:p>
            <a:endParaRPr lang="ru-RU" dirty="0"/>
          </a:p>
          <a:p>
            <a:pPr algn="ctr"/>
            <a:r>
              <a:rPr lang="en-US" b="1" dirty="0"/>
              <a:t>N = </a:t>
            </a:r>
            <a:r>
              <a:rPr lang="ru-RU" b="1" dirty="0"/>
              <a:t>ρ</a:t>
            </a:r>
            <a:r>
              <a:rPr lang="en-US" b="1" dirty="0"/>
              <a:t> * S * V</a:t>
            </a:r>
            <a:r>
              <a:rPr lang="en-US" b="1" baseline="30000" dirty="0"/>
              <a:t>3</a:t>
            </a:r>
            <a:r>
              <a:rPr lang="en-US" b="1" dirty="0"/>
              <a:t> / 2</a:t>
            </a:r>
          </a:p>
          <a:p>
            <a:endParaRPr lang="en-US" dirty="0"/>
          </a:p>
          <a:p>
            <a:r>
              <a:rPr lang="ru-RU" dirty="0"/>
              <a:t>В реальных условиях учитываются следующие коэффициенты:</a:t>
            </a:r>
          </a:p>
          <a:p>
            <a:r>
              <a:rPr lang="ru-RU" dirty="0"/>
              <a:t>-    коэффициент использования энергии ветра, порядка 40 - 45 %, предельное 59.3%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КПД редуктора, 90 %, предельное 98 %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КПД генератора, 80-90 %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Т.к. зависимость от скорости кубическая, то влияние этого параметра на оптимальную работу ВЭС необходимо оценивать очень аккуратно.</a:t>
            </a:r>
          </a:p>
          <a:p>
            <a:endParaRPr lang="ru-RU" dirty="0"/>
          </a:p>
          <a:p>
            <a:r>
              <a:rPr lang="ru-RU" dirty="0"/>
              <a:t>Недооценка ветрового напора приведет к недополученной мощности, переоценка – к избыточным затрам на установку в завышенными параметрами, которые увеличат сроки окупаемости ВЭС.</a:t>
            </a:r>
          </a:p>
          <a:p>
            <a:endParaRPr lang="ru-RU" dirty="0"/>
          </a:p>
          <a:p>
            <a:r>
              <a:rPr lang="ru-RU" dirty="0"/>
              <a:t>Вторым по значимости параметром, является площать ометаемая ротором, зависимость от линейного размера – квадратичная, которая в свою очередь устанавливается разово и так же зависит от скоростного напора на местности, высоты установки генератора и пр. Имеются разного рода ограничения на максимальную высоту ветрогенератора, из-за наличия аэропортов, несущих свойств грунтов, расслоение ветра по высоте – ведет к резкому уменьшению КПД установки. </a:t>
            </a:r>
          </a:p>
        </p:txBody>
      </p:sp>
    </p:spTree>
    <p:extLst>
      <p:ext uri="{BB962C8B-B14F-4D97-AF65-F5344CB8AC3E}">
        <p14:creationId xmlns:p14="http://schemas.microsoft.com/office/powerpoint/2010/main" val="22922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61886-FEA7-42CB-960C-8A862043D6B7}"/>
              </a:ext>
            </a:extLst>
          </p:cNvPr>
          <p:cNvSpPr txBox="1"/>
          <p:nvPr/>
        </p:nvSpPr>
        <p:spPr>
          <a:xfrm>
            <a:off x="334108" y="228599"/>
            <a:ext cx="11465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КПД электрогенератора зависит от нагрузки.</a:t>
            </a:r>
          </a:p>
          <a:p>
            <a:endParaRPr lang="ru-RU" dirty="0"/>
          </a:p>
          <a:p>
            <a:r>
              <a:rPr lang="ru-RU" dirty="0"/>
              <a:t>Имея предсказанные данные о будущей ветровой мощности, появляется возможность оперативно подстраивать нагрузку электрогенератора, поддерживая таким образом КПД установки максимально возможным.</a:t>
            </a:r>
          </a:p>
          <a:p>
            <a:endParaRPr lang="ru-RU" dirty="0"/>
          </a:p>
          <a:p>
            <a:r>
              <a:rPr lang="ru-RU"/>
              <a:t>Зная преобладающее направление ветра в подопытной местности, по истроическим данным, позволит устанавливать ветрогенераторы т.о., чтобы уменьшить рысканье (подстройку ротора на ветер) – снижение энергозатрат на «собственые нужды» установки.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06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339BB-F0B2-47CB-ABCE-2137AC641834}"/>
              </a:ext>
            </a:extLst>
          </p:cNvPr>
          <p:cNvSpPr txBox="1"/>
          <p:nvPr/>
        </p:nvSpPr>
        <p:spPr>
          <a:xfrm>
            <a:off x="861270" y="394692"/>
            <a:ext cx="104694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Сбор данных с сайтов погоды (OpenWeather</a:t>
            </a:r>
            <a:r>
              <a:rPr lang="en-US" dirty="0"/>
              <a:t>, AccuWeather, Weather, RP5, avia </a:t>
            </a:r>
            <a:r>
              <a:rPr lang="en-US" dirty="0" err="1"/>
              <a:t>meteo</a:t>
            </a:r>
            <a:r>
              <a:rPr lang="ru-RU" dirty="0"/>
              <a:t>, яндекс погода</a:t>
            </a:r>
            <a:r>
              <a:rPr lang="en-US" dirty="0"/>
              <a:t>, METAR, TAF</a:t>
            </a:r>
            <a:r>
              <a:rPr lang="ru-RU" dirty="0"/>
              <a:t>, любой интернет источник исторических погодных данных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Создание «усредненной» погоды на/ для подопытной местности 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Потребные данные: температура, давление, скорость и направление ветра (пока этот пункт под вопросом), для прибрежных районов температура воды водоема (так же под вопросом), влажность (воздух тяжеле/плотнее, кпд генератора выше прямая зависимость от плотности воздуха)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Выходные данные, целевые – скорость ветра (с достоверным временным интервалом)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Выходные данные, «побочные»  - энергетический (ветровой) ресурс местности 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На основе истрических данных слепить «предсказатель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WeDooN</a:t>
            </a:r>
            <a:r>
              <a:rPr lang="ru-RU" dirty="0"/>
              <a:t>», т.к. человеки сами не особо в ветер, необходимо обучение «предсказателя» без учителя, отсюда имеем как минимум пару вариантов, регрессия и нейронка.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«глубины» предсказания вперед, достоверность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Как «побочное» решение, данные для спасателей и пажарных, при тушении пожаров – знание направления и силы ветра позволит определить оптимальные направления борьбы с огнем, планирование ресурсов для тушения; спасение оторванных рыбаков с оторванных льдин, направление и скорость сноса – постоянная, ежегодная головная боль МЧС в прибрежных районах. Так же, всякого рода оптимальное время проведения соревнований или представлений, операющихся, в прямм смысле, на ветер, винд-серфинг, кайтинг, пара- и просто планеризм, парусный спорт.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8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191DC-0F89-4381-AABD-7C41BB54CF03}"/>
              </a:ext>
            </a:extLst>
          </p:cNvPr>
          <p:cNvSpPr txBox="1"/>
          <p:nvPr/>
        </p:nvSpPr>
        <p:spPr>
          <a:xfrm>
            <a:off x="878048" y="620784"/>
            <a:ext cx="10435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обучения модели на исторических данных, необходимо будет организовать систему получения и хранения данных с метеостанций, установленных на генераторах.</a:t>
            </a:r>
          </a:p>
          <a:p>
            <a:r>
              <a:rPr lang="ru-RU" dirty="0"/>
              <a:t>Далее, использовать эти данные по приведенному выше алгоритму (с заменой исторических данных на реальные)</a:t>
            </a:r>
          </a:p>
          <a:p>
            <a:endParaRPr lang="ru-RU" dirty="0"/>
          </a:p>
          <a:p>
            <a:r>
              <a:rPr lang="ru-RU" dirty="0"/>
              <a:t>Здесь возможно расхождение в наблюдаемых в реальном времени результатах, связанное с высотой установки метеостанций для сайтов с погодой и метеостанций, установленных на ветрогенераторах, связанное с расслоением ветра по высоте. </a:t>
            </a:r>
          </a:p>
          <a:p>
            <a:endParaRPr lang="en-US" dirty="0"/>
          </a:p>
          <a:p>
            <a:r>
              <a:rPr lang="ru-RU" dirty="0"/>
              <a:t>Улучшайзинг</a:t>
            </a:r>
          </a:p>
          <a:p>
            <a:r>
              <a:rPr lang="ru-RU" dirty="0"/>
              <a:t>Представление в виде движущихся картинок на фоне карты подопытной местности</a:t>
            </a:r>
          </a:p>
        </p:txBody>
      </p:sp>
    </p:spTree>
    <p:extLst>
      <p:ext uri="{BB962C8B-B14F-4D97-AF65-F5344CB8AC3E}">
        <p14:creationId xmlns:p14="http://schemas.microsoft.com/office/powerpoint/2010/main" val="247236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C76B2-365A-4FB8-9AB3-0FD5E7ECB9F4}"/>
              </a:ext>
            </a:extLst>
          </p:cNvPr>
          <p:cNvSpPr txBox="1"/>
          <p:nvPr/>
        </p:nvSpPr>
        <p:spPr>
          <a:xfrm>
            <a:off x="729843" y="478171"/>
            <a:ext cx="108637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для подражания: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Google </a:t>
            </a:r>
            <a:r>
              <a:rPr lang="ru-RU" dirty="0"/>
              <a:t>(</a:t>
            </a:r>
            <a:r>
              <a:rPr lang="en-US" dirty="0"/>
              <a:t>DeepMind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С помощью алгоритма предсказания скорости ветра, было оптимизировано использование ВЭС мощностью 700 МВт на 20 % (по оценке </a:t>
            </a:r>
            <a:r>
              <a:rPr lang="en-US" dirty="0"/>
              <a:t>Google)</a:t>
            </a:r>
          </a:p>
          <a:p>
            <a:r>
              <a:rPr lang="ru-RU" dirty="0"/>
              <a:t>В качестве подопытного, выступал собственный </a:t>
            </a:r>
            <a:r>
              <a:rPr lang="en-US" dirty="0"/>
              <a:t>wind farm</a:t>
            </a:r>
            <a:r>
              <a:rPr lang="ru-RU" dirty="0"/>
              <a:t> </a:t>
            </a:r>
            <a:r>
              <a:rPr lang="en-US" dirty="0"/>
              <a:t>Google.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Оценка по оценке </a:t>
            </a:r>
            <a:r>
              <a:rPr lang="en-US" dirty="0"/>
              <a:t>Google:</a:t>
            </a:r>
          </a:p>
          <a:p>
            <a:endParaRPr lang="en-US" dirty="0"/>
          </a:p>
          <a:p>
            <a:r>
              <a:rPr lang="ru-RU" dirty="0"/>
              <a:t>Что такое 140 МВт (или 20 % от 700) – при среднесемейном потреблении 140 кВт (упрощенно) -  только оптимизированной мощностью можно обеспечить порядка 1000 семей, другими словами поселение с населением порядка 3000 человек.</a:t>
            </a:r>
            <a:endParaRPr lang="en-US" dirty="0"/>
          </a:p>
          <a:p>
            <a:r>
              <a:rPr lang="ru-RU" dirty="0"/>
              <a:t>Если перевести на персональные настольные компьютеры, допустим очень мощьные с потреблением в 1 кВт, то этой, оптимизированной, мощности хватит на 140 000 штук, в реальности эта цифра будет ближе к 300 000 машин.</a:t>
            </a:r>
          </a:p>
          <a:p>
            <a:endParaRPr lang="ru-RU" dirty="0"/>
          </a:p>
          <a:p>
            <a:r>
              <a:rPr lang="ru-RU" dirty="0"/>
              <a:t>В РФ это порядка 630 круб каждый час</a:t>
            </a:r>
          </a:p>
          <a:p>
            <a:r>
              <a:rPr lang="ru-RU" dirty="0"/>
              <a:t>В америках порядка </a:t>
            </a:r>
            <a:r>
              <a:rPr lang="en-US" dirty="0"/>
              <a:t>$18k </a:t>
            </a:r>
            <a:r>
              <a:rPr lang="ru-RU" dirty="0"/>
              <a:t>за каждый час</a:t>
            </a:r>
          </a:p>
        </p:txBody>
      </p:sp>
    </p:spTree>
    <p:extLst>
      <p:ext uri="{BB962C8B-B14F-4D97-AF65-F5344CB8AC3E}">
        <p14:creationId xmlns:p14="http://schemas.microsoft.com/office/powerpoint/2010/main" val="286521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901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Финальный проект “WeDooN”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dc:creator>ASUS-LDA</dc:creator>
  <cp:lastModifiedBy>ASUS-LDA</cp:lastModifiedBy>
  <cp:revision>58</cp:revision>
  <dcterms:created xsi:type="dcterms:W3CDTF">2021-02-05T10:57:07Z</dcterms:created>
  <dcterms:modified xsi:type="dcterms:W3CDTF">2021-02-07T19:14:37Z</dcterms:modified>
</cp:coreProperties>
</file>