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83F2F-3583-4459-BAA6-C0BF81E63F89}" type="datetimeFigureOut">
              <a:rPr lang="ru-RU" smtClean="0"/>
              <a:t>09.02.2022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1673-777D-4371-A1DD-9254E70B62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42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ADFE-20C6-4B15-B175-922E7DD3C07E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03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DF01-12CB-497B-BB88-3D860C641C34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4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D6662-7397-4CC6-86A6-C1FE38F81945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2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C023-AC09-43FA-B4B7-902252E243AC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83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9D71D-0C05-495A-9674-74331029E161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9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20F69-416E-4F0F-A93A-46EAF52A1616}" type="datetime1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6729E-D1DF-4A3F-82FE-E5A50C1EC76F}" type="datetime1">
              <a:rPr lang="ru-RU" smtClean="0"/>
              <a:t>09.02.2022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0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E474C-3DD0-42A6-A6E2-FB427D6499CD}" type="datetime1">
              <a:rPr lang="ru-RU" smtClean="0"/>
              <a:t>09.02.2022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60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F307C-D318-483D-8A9F-99858A97902D}" type="datetime1">
              <a:rPr lang="ru-RU" smtClean="0"/>
              <a:t>09.02.2022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8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FB30-967D-4AE0-9F4C-DA032EC94D29}" type="datetime1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240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30D8-930C-4139-988A-3B6C718C3147}" type="datetime1">
              <a:rPr lang="ru-RU" smtClean="0"/>
              <a:t>09.02.2022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60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344A-E47D-4614-94FF-6F515A044BED}" type="datetime1">
              <a:rPr lang="ru-RU" smtClean="0"/>
              <a:t>09.02.2022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D53A4-F1B8-43ED-821B-0E27A128FE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373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ll-ht.ru/inf/history/p_4_0.html" TargetMode="External"/><Relationship Id="rId2" Type="http://schemas.openxmlformats.org/officeDocument/2006/relationships/hyperlink" Target="https://gymnasium42.ru/work/lashko/str/2pack.html#:~:text=%D0%AD%D0%92%D0%9C%202%2D%D0%B3%D0%BE%20%D0%BF%D0%BE%D0%BA%D0%BE%D0%BB%D0%B5%D0%BD%D0%B8%D1%8F%20%D0%B1%D1%8B%D0%BB%D0%B8,%D0%B4%D0%B0%D0%BB%D0%B5%D0%BA%D0%B8%D0%B5%20%D0%BF%D1%80%D0%B5%D0%B4%D0%BA%D0%B8%20%D1%81%D0%BE%D0%B2%D1%80%D0%B5%D0%BC%D0%B5%D0%BD%D0%BD%D1%8B%D1%85%20%D0%B6%D0%B5%D1%81%D1%82%D0%BA%D0%B8%D1%85%20%D0%B4%D0%B8%D1%81%D0%BA%D0%BE%D0%B2.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chistory.narod.ru/pokoleniya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848043"/>
            <a:ext cx="9144000" cy="2387600"/>
          </a:xfrm>
        </p:spPr>
        <p:txBody>
          <a:bodyPr>
            <a:normAutofit/>
          </a:bodyPr>
          <a:lstStyle/>
          <a:p>
            <a:r>
              <a:rPr lang="ru-RU" sz="6600" dirty="0" smtClean="0"/>
              <a:t>Второе поколение ЭВМ</a:t>
            </a:r>
            <a:endParaRPr lang="ru-RU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6776" y="3954735"/>
            <a:ext cx="9252857" cy="261588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/>
              <a:t>Подготовил:</a:t>
            </a:r>
          </a:p>
          <a:p>
            <a:pPr algn="r"/>
            <a:r>
              <a:rPr lang="ru-RU" sz="2800" dirty="0" smtClean="0"/>
              <a:t>Студент 2 курса </a:t>
            </a:r>
          </a:p>
          <a:p>
            <a:pPr algn="r"/>
            <a:r>
              <a:rPr lang="ru-RU" sz="2800" dirty="0" smtClean="0"/>
              <a:t>группы П1-20 </a:t>
            </a:r>
          </a:p>
          <a:p>
            <a:pPr algn="r"/>
            <a:r>
              <a:rPr lang="ru-RU" sz="2800" dirty="0" smtClean="0"/>
              <a:t>Булючев Дмитрий</a:t>
            </a:r>
          </a:p>
          <a:p>
            <a:pPr algn="r"/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932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2389" y="0"/>
            <a:ext cx="5810884" cy="1489165"/>
          </a:xfrm>
        </p:spPr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1658983"/>
            <a:ext cx="10415270" cy="4430667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hlinkClick r:id="rId2" action="ppaction://hlinksldjump"/>
              </a:rPr>
              <a:t>История ЭВМ второго поколения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hlinkClick r:id="rId3" action="ppaction://hlinksldjump"/>
              </a:rPr>
              <a:t>Предназначение ЭВМ второго </a:t>
            </a:r>
            <a:r>
              <a:rPr lang="ru-RU" dirty="0" smtClean="0">
                <a:solidFill>
                  <a:schemeClr val="tx1"/>
                </a:solidFill>
                <a:hlinkClick r:id="rId3" action="ppaction://hlinksldjump"/>
              </a:rPr>
              <a:t>поколения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hlinkClick r:id="rId4" action="ppaction://hlinksldjump"/>
              </a:rPr>
              <a:t>Плюсы ЭВМ второго </a:t>
            </a:r>
            <a:r>
              <a:rPr lang="ru-RU" dirty="0" smtClean="0">
                <a:solidFill>
                  <a:schemeClr val="tx1"/>
                </a:solidFill>
                <a:hlinkClick r:id="rId4" action="ppaction://hlinksldjump"/>
              </a:rPr>
              <a:t>поколения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hlinkClick r:id="rId5" action="ppaction://hlinksldjump"/>
              </a:rPr>
              <a:t>Пример ЭВМ второго поколения</a:t>
            </a:r>
            <a:r>
              <a:rPr lang="ru-RU" dirty="0" smtClean="0">
                <a:solidFill>
                  <a:schemeClr val="tx1"/>
                </a:solidFill>
                <a:hlinkClick r:id="rId5" action="ppaction://hlinksldjump"/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hlinkClick r:id="rId6" action="ppaction://hlinksldjump"/>
              </a:rPr>
              <a:t>Языки программирования во время ЭВМ второго поколения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hlinkClick r:id="rId7" action="ppaction://hlinksldjump"/>
              </a:rPr>
              <a:t>Источники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42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7" y="169817"/>
            <a:ext cx="4398418" cy="1600200"/>
          </a:xfrm>
        </p:spPr>
        <p:txBody>
          <a:bodyPr>
            <a:noAutofit/>
          </a:bodyPr>
          <a:lstStyle/>
          <a:p>
            <a:r>
              <a:rPr lang="ru-RU" sz="3800" b="1" dirty="0" smtClean="0"/>
              <a:t>История ЭВМ второго </a:t>
            </a:r>
            <a:r>
              <a:rPr lang="ru-RU" sz="4000" b="1" dirty="0" smtClean="0"/>
              <a:t>поколения</a:t>
            </a:r>
            <a:endParaRPr lang="ru-RU" sz="3800" b="1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7" y="1770018"/>
            <a:ext cx="4502922" cy="4774474"/>
          </a:xfrm>
        </p:spPr>
        <p:txBody>
          <a:bodyPr>
            <a:noAutofit/>
          </a:bodyPr>
          <a:lstStyle/>
          <a:p>
            <a:r>
              <a:rPr lang="ru-RU" sz="2400" dirty="0"/>
              <a:t>Второе поколение ЭВМ создавалось в период </a:t>
            </a:r>
            <a:r>
              <a:rPr lang="ru-RU" sz="2400" i="1" dirty="0"/>
              <a:t>с 1955 по 1964 года. </a:t>
            </a:r>
            <a:endParaRPr lang="ru-RU" sz="2400" i="1" dirty="0" smtClean="0"/>
          </a:p>
          <a:p>
            <a:r>
              <a:rPr lang="ru-RU" sz="2400" i="1" dirty="0"/>
              <a:t>В 1948 </a:t>
            </a:r>
            <a:r>
              <a:rPr lang="ru-RU" sz="2400" dirty="0" smtClean="0"/>
              <a:t>году </a:t>
            </a:r>
            <a:r>
              <a:rPr lang="ru-RU" sz="2400" dirty="0"/>
              <a:t>Джон Бардин, Уильям </a:t>
            </a:r>
            <a:r>
              <a:rPr lang="ru-RU" sz="2400" dirty="0" err="1"/>
              <a:t>Шокли</a:t>
            </a:r>
            <a:r>
              <a:rPr lang="ru-RU" sz="2400" dirty="0"/>
              <a:t>, </a:t>
            </a:r>
            <a:r>
              <a:rPr lang="ru-RU" sz="2400" dirty="0" err="1"/>
              <a:t>Уолтер</a:t>
            </a:r>
            <a:r>
              <a:rPr lang="ru-RU" sz="2400" dirty="0"/>
              <a:t> </a:t>
            </a:r>
            <a:r>
              <a:rPr lang="ru-RU" sz="2400" dirty="0" err="1"/>
              <a:t>Браттейн</a:t>
            </a:r>
            <a:r>
              <a:rPr lang="ru-RU" sz="2400" dirty="0"/>
              <a:t> изобрели </a:t>
            </a:r>
            <a:r>
              <a:rPr lang="ru-RU" sz="2400" u="sng" dirty="0"/>
              <a:t>транзистор</a:t>
            </a:r>
            <a:r>
              <a:rPr lang="ru-RU" sz="2400" dirty="0"/>
              <a:t>, который вместе с </a:t>
            </a:r>
            <a:r>
              <a:rPr lang="ru-RU" sz="2400" u="sng" dirty="0"/>
              <a:t>полупроводниковыми диодами</a:t>
            </a:r>
            <a:r>
              <a:rPr lang="ru-RU" sz="2400" dirty="0"/>
              <a:t>, стали основными элементами ЭВМ второго поколения. </a:t>
            </a:r>
            <a:endParaRPr lang="ru-RU" sz="2400" dirty="0" smtClean="0"/>
          </a:p>
          <a:p>
            <a:r>
              <a:rPr lang="ru-RU" sz="2400" dirty="0" smtClean="0"/>
              <a:t>Они </a:t>
            </a:r>
            <a:r>
              <a:rPr lang="ru-RU" sz="2400" dirty="0"/>
              <a:t>пришли на замену электронным лампам.</a:t>
            </a:r>
          </a:p>
        </p:txBody>
      </p:sp>
      <p:pic>
        <p:nvPicPr>
          <p:cNvPr id="1026" name="Picture 2" descr="Второе поколение ЭВМ (1 янв 1959 г. – 15 апр 1970 г.) (Лента времени)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294" y="552405"/>
            <a:ext cx="5110889" cy="511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78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850" y="91440"/>
            <a:ext cx="9108984" cy="1371599"/>
          </a:xfrm>
        </p:spPr>
        <p:txBody>
          <a:bodyPr>
            <a:normAutofit/>
          </a:bodyPr>
          <a:lstStyle/>
          <a:p>
            <a:r>
              <a:rPr lang="ru-RU" sz="4000" b="1" dirty="0" smtClean="0"/>
              <a:t>Предназначение ЭВМ второго поколения</a:t>
            </a:r>
            <a:endParaRPr lang="ru-RU" sz="4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632857"/>
            <a:ext cx="10515600" cy="4456793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Вычислительные машины этого периода успешно применялись в областях, связанных с обработкой множеств данных и решением задач, обычно требующих выполнения рутинных операций на заводах, в учреждениях и банках. </a:t>
            </a:r>
            <a:r>
              <a:rPr lang="ru-RU" dirty="0">
                <a:solidFill>
                  <a:schemeClr val="tx1"/>
                </a:solidFill>
              </a:rPr>
              <a:t>Эти вычислительные машины работали по принципу пакетной обработки данных.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00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4810" y="116069"/>
            <a:ext cx="9322344" cy="151678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 smtClean="0"/>
              <a:t>Плюсы ЭВМ второго поколения </a:t>
            </a:r>
            <a:endParaRPr lang="ru-RU" sz="48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750423"/>
            <a:ext cx="10515600" cy="433922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Появление полупроводниковых элементов в электронных схемах существенно </a:t>
            </a:r>
            <a:r>
              <a:rPr lang="ru-RU" dirty="0" smtClean="0">
                <a:solidFill>
                  <a:schemeClr val="tx1"/>
                </a:solidFill>
              </a:rPr>
              <a:t>увеличило </a:t>
            </a:r>
            <a:r>
              <a:rPr lang="ru-RU" dirty="0">
                <a:solidFill>
                  <a:schemeClr val="tx1"/>
                </a:solidFill>
              </a:rPr>
              <a:t>емкость оперативной памяти, надежность и быстродействие ЭВМ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Уменьшились размеры, масса и потребляемая мощность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С появлением машин второго поколения значительно расширилась сфера использования электронной вычислительной техники, главным образом за счет развития программного обеспечения.</a:t>
            </a: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3954" y="0"/>
            <a:ext cx="4354286" cy="1404257"/>
          </a:xfrm>
        </p:spPr>
        <p:txBody>
          <a:bodyPr>
            <a:normAutofit/>
          </a:bodyPr>
          <a:lstStyle/>
          <a:p>
            <a:pPr algn="l"/>
            <a:r>
              <a:rPr lang="ru-RU" sz="4000" b="1" dirty="0" smtClean="0"/>
              <a:t>Пример ЭВМ второго поколения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3954" y="1587137"/>
            <a:ext cx="4767943" cy="4905103"/>
          </a:xfrm>
        </p:spPr>
        <p:txBody>
          <a:bodyPr>
            <a:noAutofit/>
          </a:bodyPr>
          <a:lstStyle/>
          <a:p>
            <a:pPr algn="l"/>
            <a:r>
              <a:rPr lang="ru-RU" sz="1700" b="1" dirty="0"/>
              <a:t>Основные </a:t>
            </a:r>
            <a:r>
              <a:rPr lang="ru-RU" sz="1700" b="1" dirty="0" smtClean="0"/>
              <a:t>характеристики </a:t>
            </a:r>
            <a:r>
              <a:rPr lang="ru-RU" sz="1700" b="1" dirty="0"/>
              <a:t>ЭВМ "Урал-16":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/>
              <a:t>1. Структура команд двухадресная.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/>
              <a:t>2. Система счисления двоичная,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/>
              <a:t>3. Способ представления чисел: </a:t>
            </a:r>
            <a:r>
              <a:rPr lang="ru-RU" sz="1700" u="sng" dirty="0"/>
              <a:t>с плавающей запятой</a:t>
            </a:r>
            <a:r>
              <a:rPr lang="ru-RU" sz="1700" dirty="0"/>
              <a:t>.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/>
              <a:t>4. Разрядность: </a:t>
            </a:r>
            <a:r>
              <a:rPr lang="ru-RU" sz="1700" u="sng" dirty="0"/>
              <a:t>36 двоичных </a:t>
            </a:r>
            <a:r>
              <a:rPr lang="ru-RU" sz="1700" dirty="0" smtClean="0"/>
              <a:t>разрядов.</a:t>
            </a:r>
            <a:br>
              <a:rPr lang="ru-RU" sz="1700" dirty="0" smtClean="0"/>
            </a:br>
            <a:r>
              <a:rPr lang="ru-RU" sz="1700" dirty="0"/>
              <a:t>5. Быстродействие 5000 операций/с.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/>
              <a:t>6. Количество команд (основных) 17. Каждая операция имеет 8 модификаций</a:t>
            </a:r>
            <a:r>
              <a:rPr lang="ru-RU" sz="1700" dirty="0" smtClean="0"/>
              <a:t>.</a:t>
            </a:r>
            <a:br>
              <a:rPr lang="ru-RU" sz="1700" dirty="0" smtClean="0"/>
            </a:br>
            <a:r>
              <a:rPr lang="en-US" sz="1700" dirty="0" smtClean="0"/>
              <a:t>7</a:t>
            </a:r>
            <a:r>
              <a:rPr lang="ru-RU" sz="1700" dirty="0" smtClean="0"/>
              <a:t>. </a:t>
            </a:r>
            <a:r>
              <a:rPr lang="ru-RU" sz="1700" dirty="0"/>
              <a:t>Емкость ОЗУ на ферритах 2 К слов; время обращения к ОЗУ 24 </a:t>
            </a:r>
            <a:r>
              <a:rPr lang="ru-RU" sz="1700" dirty="0" err="1"/>
              <a:t>мкс</a:t>
            </a:r>
            <a:r>
              <a:rPr lang="ru-RU" sz="1700" dirty="0"/>
              <a:t>,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en-US" sz="1700" dirty="0" smtClean="0"/>
              <a:t>8</a:t>
            </a:r>
            <a:r>
              <a:rPr lang="ru-RU" sz="1700" dirty="0" smtClean="0"/>
              <a:t>. </a:t>
            </a:r>
            <a:r>
              <a:rPr lang="ru-RU" sz="1700" dirty="0"/>
              <a:t>Емкость внешнего </a:t>
            </a:r>
            <a:r>
              <a:rPr lang="ru-RU" sz="1700" dirty="0" smtClean="0"/>
              <a:t>накопителя на магнитной ленте (НМЛ) </a:t>
            </a:r>
            <a:r>
              <a:rPr lang="ru-RU" sz="1700" dirty="0"/>
              <a:t>120000 </a:t>
            </a:r>
            <a:r>
              <a:rPr lang="ru-RU" sz="1700" dirty="0" smtClean="0"/>
              <a:t>чисел</a:t>
            </a:r>
            <a:r>
              <a:rPr lang="en-US" sz="1700" dirty="0"/>
              <a:t>.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en-US" sz="1700" dirty="0" smtClean="0"/>
              <a:t>9</a:t>
            </a:r>
            <a:r>
              <a:rPr lang="ru-RU" sz="1700" dirty="0" smtClean="0"/>
              <a:t>. </a:t>
            </a:r>
            <a:r>
              <a:rPr lang="ru-RU" sz="1700" dirty="0"/>
              <a:t>Устройства ввода — вывода обеспечивают ввод информации в машину с </a:t>
            </a:r>
            <a:r>
              <a:rPr lang="ru-RU" sz="1700" u="sng" dirty="0"/>
              <a:t>фотосчитывающего устройства на </a:t>
            </a:r>
            <a:r>
              <a:rPr lang="ru-RU" sz="1700" u="sng" dirty="0" smtClean="0"/>
              <a:t>киноленте</a:t>
            </a:r>
            <a:r>
              <a:rPr lang="ru-RU" sz="1700" dirty="0" smtClean="0"/>
              <a:t>.                                                                                         1</a:t>
            </a:r>
            <a:r>
              <a:rPr lang="en-US" sz="1700" dirty="0" smtClean="0"/>
              <a:t>0</a:t>
            </a:r>
            <a:r>
              <a:rPr lang="ru-RU" sz="1700" dirty="0" smtClean="0"/>
              <a:t>. </a:t>
            </a:r>
            <a:r>
              <a:rPr lang="ru-RU" sz="1700" dirty="0"/>
              <a:t>Питание машины от сети переменного тока напряжением 380/220 В, частотой 50 Гц.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en-US" sz="1700" dirty="0" smtClean="0"/>
              <a:t>11</a:t>
            </a:r>
            <a:r>
              <a:rPr lang="ru-RU" sz="1700" dirty="0" smtClean="0"/>
              <a:t>. </a:t>
            </a:r>
            <a:r>
              <a:rPr lang="ru-RU" sz="1700" dirty="0"/>
              <a:t>Потребляемая мощность около 3 кВт.</a:t>
            </a:r>
            <a:r>
              <a:rPr lang="ru-RU" sz="1700" dirty="0" smtClean="0"/>
              <a:t/>
            </a:r>
            <a:br>
              <a:rPr lang="ru-RU" sz="1700" dirty="0" smtClean="0"/>
            </a:br>
            <a:r>
              <a:rPr lang="ru-RU" sz="1700" dirty="0" smtClean="0"/>
              <a:t>1</a:t>
            </a:r>
            <a:r>
              <a:rPr lang="en-US" sz="1700" dirty="0" smtClean="0"/>
              <a:t>2</a:t>
            </a:r>
            <a:r>
              <a:rPr lang="ru-RU" sz="1700" dirty="0" smtClean="0"/>
              <a:t>. </a:t>
            </a:r>
            <a:r>
              <a:rPr lang="ru-RU" sz="1700" dirty="0"/>
              <a:t>Занимаемая площадь 20 кв. м.</a:t>
            </a:r>
          </a:p>
        </p:txBody>
      </p:sp>
      <p:pic>
        <p:nvPicPr>
          <p:cNvPr id="2050" name="Picture 2" descr="Первые полупроводниковые: что умели советские ЭВМ «Урал» - C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554" y="640079"/>
            <a:ext cx="5959643" cy="510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403775" y="5747655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/>
              <a:t>ЭВМ "Урал-16</a:t>
            </a:r>
            <a:r>
              <a:rPr lang="ru-RU" sz="2000" b="1" i="1" dirty="0" smtClean="0"/>
              <a:t>"</a:t>
            </a:r>
            <a:endParaRPr lang="ru-RU" sz="2000" b="1" i="1" dirty="0"/>
          </a:p>
        </p:txBody>
      </p:sp>
    </p:spTree>
    <p:extLst>
      <p:ext uri="{BB962C8B-B14F-4D97-AF65-F5344CB8AC3E}">
        <p14:creationId xmlns:p14="http://schemas.microsoft.com/office/powerpoint/2010/main" val="32248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Языки программирования во время ЭВМ второго поколения</a:t>
            </a:r>
            <a:endParaRPr lang="ru-RU" b="1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48640" y="1967502"/>
            <a:ext cx="10805160" cy="3541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</a:rPr>
              <a:t>К концу 60-х годов стали </a:t>
            </a:r>
            <a:r>
              <a:rPr lang="ru-RU" sz="2400" dirty="0">
                <a:latin typeface="+mn-lt"/>
              </a:rPr>
              <a:t>бурно развиваться алгоритмические языки </a:t>
            </a:r>
            <a:r>
              <a:rPr lang="ru-RU" sz="2400" dirty="0" smtClean="0">
                <a:latin typeface="+mn-lt"/>
              </a:rPr>
              <a:t>программирования и их </a:t>
            </a:r>
            <a:r>
              <a:rPr lang="ru-RU" sz="2400" dirty="0">
                <a:latin typeface="+mn-lt"/>
              </a:rPr>
              <a:t>насчитывалось уже более 1000. Среди них наиболее известными были</a:t>
            </a:r>
            <a:r>
              <a:rPr lang="ru-RU" sz="2400" dirty="0" smtClean="0">
                <a:latin typeface="+mn-lt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+mn-lt"/>
              </a:rPr>
              <a:t>Алгол</a:t>
            </a:r>
            <a:r>
              <a:rPr lang="ru-RU" sz="2400" dirty="0">
                <a:latin typeface="+mn-lt"/>
              </a:rPr>
              <a:t>, разработанный в 1957 году и ориентированный на научно-технические расчеты</a:t>
            </a:r>
            <a:r>
              <a:rPr lang="ru-RU" sz="2400" dirty="0" smtClean="0">
                <a:latin typeface="+mn-lt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+mn-lt"/>
              </a:rPr>
              <a:t>Кобол</a:t>
            </a:r>
            <a:r>
              <a:rPr lang="ru-RU" sz="2400" dirty="0">
                <a:latin typeface="+mn-lt"/>
              </a:rPr>
              <a:t>, разработанный в США в 1958 году, ориентированный на решение экономических задач</a:t>
            </a:r>
            <a:r>
              <a:rPr lang="ru-RU" sz="2400" dirty="0" smtClean="0">
                <a:latin typeface="+mn-lt"/>
              </a:rPr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i="1" dirty="0">
                <a:latin typeface="+mn-lt"/>
              </a:rPr>
              <a:t>Фортран</a:t>
            </a:r>
            <a:r>
              <a:rPr lang="ru-RU" sz="2400" dirty="0">
                <a:latin typeface="+mn-lt"/>
              </a:rPr>
              <a:t>, разработанный специалистами фирмы IBM 1957 году для задач численного анализа. Этот язык программирования широко используется и по сей день;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0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4444" y="625521"/>
            <a:ext cx="7778750" cy="746079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 smtClean="0"/>
              <a:t>Источники</a:t>
            </a:r>
            <a:endParaRPr lang="ru-RU" sz="4000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1658983"/>
            <a:ext cx="10515600" cy="44306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Поколения ЭВМ (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https://gymnasium42.ru/work/lashko/str/2pack.html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</a:rPr>
              <a:t>Второе поколение ЭВМ (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http://all-ht.ru/inf/history/p_4_0.html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</a:rPr>
              <a:t>Поколение ЭВМ: от ламповых “монстров” к интегральным </a:t>
            </a:r>
            <a:r>
              <a:rPr lang="ru-RU" dirty="0" smtClean="0">
                <a:solidFill>
                  <a:schemeClr val="tx1"/>
                </a:solidFill>
              </a:rPr>
              <a:t>микросхемам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http://pchistory.narod.ru/pokoleniya.html</a:t>
            </a:r>
            <a:r>
              <a:rPr lang="ru-RU" dirty="0" smtClean="0">
                <a:solidFill>
                  <a:schemeClr val="tx1"/>
                </a:solidFill>
              </a:rPr>
              <a:t>)</a:t>
            </a:r>
          </a:p>
          <a:p>
            <a:endParaRPr lang="ru-RU" dirty="0" smtClean="0">
              <a:solidFill>
                <a:schemeClr val="tx1"/>
              </a:solidFill>
            </a:endParaRPr>
          </a:p>
          <a:p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00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4143" y="23898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/>
              <a:t>Спасибо за внимание!</a:t>
            </a:r>
            <a:endParaRPr lang="ru-RU" sz="6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53A4-F1B8-43ED-821B-0E27A128FE9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1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319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Второе поколение ЭВМ</vt:lpstr>
      <vt:lpstr>Содержание</vt:lpstr>
      <vt:lpstr>История ЭВМ второго поколения</vt:lpstr>
      <vt:lpstr>Предназначение ЭВМ второго поколения</vt:lpstr>
      <vt:lpstr>Плюсы ЭВМ второго поколения </vt:lpstr>
      <vt:lpstr>Пример ЭВМ второго поколения</vt:lpstr>
      <vt:lpstr>Языки программирования во время ЭВМ второго поколения</vt:lpstr>
      <vt:lpstr>Источники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Второе поколение ЭВМ</dc:title>
  <dc:creator>Дмитрий Булючев</dc:creator>
  <cp:lastModifiedBy>Дмитрий Булючев</cp:lastModifiedBy>
  <cp:revision>14</cp:revision>
  <dcterms:created xsi:type="dcterms:W3CDTF">2022-02-09T15:30:38Z</dcterms:created>
  <dcterms:modified xsi:type="dcterms:W3CDTF">2022-02-09T17:42:02Z</dcterms:modified>
</cp:coreProperties>
</file>