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9" r:id="rId5"/>
    <p:sldId id="260" r:id="rId6"/>
    <p:sldId id="265" r:id="rId7"/>
    <p:sldId id="261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5" r:id="rId16"/>
    <p:sldId id="276" r:id="rId17"/>
    <p:sldId id="277" r:id="rId18"/>
    <p:sldId id="273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27A4-287E-4914-AD89-09114C4F5F6E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CAF5-293A-4B92-8208-98252001D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CAF5-293A-4B92-8208-98252001DDD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2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AFF-6484-4214-864D-96186FD4EB03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0B1-A718-4B04-A7FE-3E530E37E94C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BF0E-3E26-4E9A-8F00-9981082CDE71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F32-C123-44B6-AE56-F07B8EF4DC70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BB20-CDF9-417D-87AB-A3EBE6B09391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5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5AA5-4DF3-4F20-BD99-7F59DE981EDE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8381-08E9-4C8F-83AF-037EE991788D}" type="datetime1">
              <a:rPr lang="ru-RU" smtClean="0"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8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8581-4344-4835-9BF4-D2FD2575D987}" type="datetime1">
              <a:rPr lang="ru-RU" smtClean="0"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AF3-D424-42CF-8FE2-9AC5EEDF7E2E}" type="datetime1">
              <a:rPr lang="ru-RU" smtClean="0"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B912-68EB-4C1B-86E7-3F1CA9968F94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6768-363C-4AB1-8247-D67D483F69BB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86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BE97-D917-4C1A-AC12-F4966D04C12B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62DA-EC44-489D-A7D8-B909CD20E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iNrJx6IDE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372" y="1087655"/>
            <a:ext cx="9144000" cy="1315403"/>
          </a:xfrm>
        </p:spPr>
        <p:txBody>
          <a:bodyPr/>
          <a:lstStyle/>
          <a:p>
            <a:r>
              <a:rPr lang="en-US" dirty="0" smtClean="0"/>
              <a:t>Q-learning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228798" y="4793381"/>
            <a:ext cx="350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Подготовил:</a:t>
            </a:r>
          </a:p>
          <a:p>
            <a:r>
              <a:rPr lang="ru-RU" sz="2400" dirty="0" smtClean="0"/>
              <a:t>Самсонов Степан, 151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64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Научимся достигать поставленной цели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10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0556"/>
            <a:ext cx="6641150" cy="41463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51" y="2553112"/>
            <a:ext cx="5379107" cy="33856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46" y="3542249"/>
            <a:ext cx="138430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0758" y="4860758"/>
            <a:ext cx="57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2" y="1601533"/>
            <a:ext cx="1165941" cy="11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LF </a:t>
            </a:r>
            <a:r>
              <a:rPr lang="ru-RU" dirty="0" smtClean="0"/>
              <a:t>= 1 и </a:t>
            </a:r>
            <a:r>
              <a:rPr lang="en-US" dirty="0" smtClean="0"/>
              <a:t>DF = 0.8</a:t>
            </a:r>
            <a:endParaRPr lang="ru-RU" dirty="0" smtClean="0"/>
          </a:p>
          <a:p>
            <a:r>
              <a:rPr lang="ru-RU" dirty="0" smtClean="0"/>
              <a:t>Тогда </a:t>
            </a:r>
            <a:r>
              <a:rPr lang="pt-BR" dirty="0" smtClean="0"/>
              <a:t>Q[s,a]</a:t>
            </a:r>
            <a:r>
              <a:rPr lang="ru-RU" dirty="0" smtClean="0"/>
              <a:t> </a:t>
            </a:r>
            <a:r>
              <a:rPr lang="pt-BR" dirty="0" smtClean="0"/>
              <a:t>=</a:t>
            </a:r>
            <a:r>
              <a:rPr lang="ru-RU" dirty="0" smtClean="0"/>
              <a:t> </a:t>
            </a:r>
            <a:r>
              <a:rPr lang="pt-BR" dirty="0" smtClean="0"/>
              <a:t>R(s,a)</a:t>
            </a:r>
            <a:r>
              <a:rPr lang="ru-RU" dirty="0" smtClean="0"/>
              <a:t> </a:t>
            </a:r>
            <a:r>
              <a:rPr lang="pt-BR" dirty="0" smtClean="0"/>
              <a:t>+</a:t>
            </a:r>
            <a:r>
              <a:rPr lang="ru-RU" dirty="0" smtClean="0"/>
              <a:t> 0.8 </a:t>
            </a:r>
            <a:r>
              <a:rPr lang="pt-BR" dirty="0" smtClean="0"/>
              <a:t>*</a:t>
            </a:r>
            <a:r>
              <a:rPr lang="ru-RU" dirty="0" smtClean="0"/>
              <a:t> </a:t>
            </a:r>
            <a:r>
              <a:rPr lang="pt-BR" dirty="0" smtClean="0"/>
              <a:t>MAX{for a'}(Q[a, a'])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11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5033"/>
            <a:ext cx="4684248" cy="2741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16" y="2985033"/>
            <a:ext cx="3326532" cy="27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12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мы закинули в </a:t>
            </a:r>
            <a:r>
              <a:rPr lang="en-US" dirty="0" smtClean="0"/>
              <a:t>B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B</a:t>
            </a:r>
            <a:r>
              <a:rPr lang="ru-RU" dirty="0" smtClean="0"/>
              <a:t>: </a:t>
            </a:r>
            <a:r>
              <a:rPr lang="en-US" dirty="0" smtClean="0"/>
              <a:t>D </a:t>
            </a:r>
            <a:r>
              <a:rPr lang="ru-RU" dirty="0" smtClean="0"/>
              <a:t>и </a:t>
            </a:r>
            <a:r>
              <a:rPr lang="en-US" dirty="0" smtClean="0"/>
              <a:t>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Выбираем </a:t>
            </a:r>
            <a:r>
              <a:rPr lang="en-US" dirty="0" smtClean="0"/>
              <a:t>F</a:t>
            </a:r>
            <a:r>
              <a:rPr lang="ru-RU" dirty="0" smtClean="0"/>
              <a:t> случайным образом</a:t>
            </a:r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en-US" dirty="0" smtClean="0"/>
              <a:t>F</a:t>
            </a:r>
            <a:r>
              <a:rPr lang="ru-RU" dirty="0" smtClean="0"/>
              <a:t>: </a:t>
            </a:r>
            <a:r>
              <a:rPr lang="en-US" dirty="0" smtClean="0"/>
              <a:t>B, E </a:t>
            </a:r>
            <a:r>
              <a:rPr lang="ru-RU" dirty="0" smtClean="0"/>
              <a:t>и </a:t>
            </a:r>
            <a:r>
              <a:rPr lang="en-US" dirty="0" smtClean="0"/>
              <a:t>F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70" y="2206959"/>
            <a:ext cx="5485398" cy="3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6509"/>
            <a:ext cx="10515600" cy="4600917"/>
          </a:xfrm>
        </p:spPr>
        <p:txBody>
          <a:bodyPr/>
          <a:lstStyle/>
          <a:p>
            <a:r>
              <a:rPr lang="pt-BR" dirty="0" smtClean="0"/>
              <a:t>Q[s,a]</a:t>
            </a:r>
            <a:r>
              <a:rPr lang="ru-RU" dirty="0" smtClean="0"/>
              <a:t> </a:t>
            </a:r>
            <a:r>
              <a:rPr lang="pt-BR" dirty="0" smtClean="0"/>
              <a:t>=</a:t>
            </a:r>
            <a:r>
              <a:rPr lang="ru-RU" dirty="0" smtClean="0"/>
              <a:t> </a:t>
            </a:r>
            <a:r>
              <a:rPr lang="pt-BR" dirty="0" smtClean="0"/>
              <a:t>R(s,a)</a:t>
            </a:r>
            <a:r>
              <a:rPr lang="ru-RU" dirty="0" smtClean="0"/>
              <a:t> </a:t>
            </a:r>
            <a:r>
              <a:rPr lang="pt-BR" dirty="0" smtClean="0"/>
              <a:t>+</a:t>
            </a:r>
            <a:r>
              <a:rPr lang="ru-RU" dirty="0" smtClean="0"/>
              <a:t> 0.8 </a:t>
            </a:r>
            <a:r>
              <a:rPr lang="pt-BR" dirty="0" smtClean="0"/>
              <a:t>*</a:t>
            </a:r>
            <a:r>
              <a:rPr lang="ru-RU" dirty="0" smtClean="0"/>
              <a:t> </a:t>
            </a:r>
            <a:r>
              <a:rPr lang="pt-BR" dirty="0" smtClean="0"/>
              <a:t>MAX{for a'}(Q[a, a'])</a:t>
            </a:r>
            <a:endParaRPr lang="ru-RU" dirty="0" smtClean="0"/>
          </a:p>
          <a:p>
            <a:r>
              <a:rPr lang="ru-RU" dirty="0" smtClean="0"/>
              <a:t>В нашем случае: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 =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a’ = {B, E, F}</a:t>
            </a:r>
          </a:p>
          <a:p>
            <a:r>
              <a:rPr lang="ru-RU" dirty="0" smtClean="0"/>
              <a:t>Пересчитаем: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Q[B, F] = R[B, F] + </a:t>
            </a:r>
            <a:r>
              <a:rPr lang="ru-RU" dirty="0" smtClean="0"/>
              <a:t>0.8*</a:t>
            </a:r>
            <a:r>
              <a:rPr lang="en-US" dirty="0" smtClean="0"/>
              <a:t>MAX{Q[F, B], Q[F, E],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Q[F, F]} = 100 + 0.8*0 =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13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5" y="1886510"/>
            <a:ext cx="3688692" cy="21592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23" y="4197116"/>
            <a:ext cx="2711894" cy="2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мы закинули в </a:t>
            </a:r>
            <a:r>
              <a:rPr lang="en-US" dirty="0" smtClean="0"/>
              <a:t>D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en-US" dirty="0" smtClean="0"/>
              <a:t>D</a:t>
            </a:r>
            <a:r>
              <a:rPr lang="ru-RU" dirty="0" smtClean="0"/>
              <a:t>: </a:t>
            </a:r>
            <a:r>
              <a:rPr lang="en-US" dirty="0" smtClean="0"/>
              <a:t>B, C </a:t>
            </a:r>
            <a:r>
              <a:rPr lang="ru-RU" dirty="0" smtClean="0"/>
              <a:t>и</a:t>
            </a:r>
            <a:r>
              <a:rPr lang="en-US" dirty="0" smtClean="0"/>
              <a:t> 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Выбираем </a:t>
            </a:r>
            <a:r>
              <a:rPr lang="en-US" dirty="0" smtClean="0"/>
              <a:t>B </a:t>
            </a:r>
            <a:r>
              <a:rPr lang="ru-RU" dirty="0" smtClean="0"/>
              <a:t>случайным образом</a:t>
            </a:r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en-US" dirty="0" smtClean="0"/>
              <a:t>B</a:t>
            </a:r>
            <a:r>
              <a:rPr lang="ru-RU" dirty="0" smtClean="0"/>
              <a:t>: </a:t>
            </a:r>
            <a:r>
              <a:rPr lang="en-US" dirty="0" smtClean="0"/>
              <a:t>D</a:t>
            </a:r>
            <a:r>
              <a:rPr lang="ru-RU" dirty="0" smtClean="0"/>
              <a:t> и </a:t>
            </a:r>
            <a:r>
              <a:rPr lang="en-US" dirty="0" smtClean="0"/>
              <a:t>F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14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70" y="2206959"/>
            <a:ext cx="5485398" cy="3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15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pt-BR" dirty="0" smtClean="0"/>
              <a:t>Q[s,a]</a:t>
            </a:r>
            <a:r>
              <a:rPr lang="ru-RU" dirty="0" smtClean="0"/>
              <a:t> </a:t>
            </a:r>
            <a:r>
              <a:rPr lang="pt-BR" dirty="0" smtClean="0"/>
              <a:t>=</a:t>
            </a:r>
            <a:r>
              <a:rPr lang="ru-RU" dirty="0" smtClean="0"/>
              <a:t> </a:t>
            </a:r>
            <a:r>
              <a:rPr lang="pt-BR" dirty="0" smtClean="0"/>
              <a:t>R(s,a)</a:t>
            </a:r>
            <a:r>
              <a:rPr lang="ru-RU" dirty="0" smtClean="0"/>
              <a:t> </a:t>
            </a:r>
            <a:r>
              <a:rPr lang="pt-BR" dirty="0" smtClean="0"/>
              <a:t>+</a:t>
            </a:r>
            <a:r>
              <a:rPr lang="ru-RU" dirty="0" smtClean="0"/>
              <a:t> 0.8 </a:t>
            </a:r>
            <a:r>
              <a:rPr lang="pt-BR" dirty="0" smtClean="0"/>
              <a:t>*</a:t>
            </a:r>
            <a:r>
              <a:rPr lang="ru-RU" dirty="0" smtClean="0"/>
              <a:t> </a:t>
            </a:r>
            <a:r>
              <a:rPr lang="pt-BR" dirty="0" smtClean="0"/>
              <a:t>MAX{for a'}(Q[a, a'])</a:t>
            </a:r>
            <a:endParaRPr lang="ru-RU" dirty="0" smtClean="0"/>
          </a:p>
          <a:p>
            <a:r>
              <a:rPr lang="ru-RU" dirty="0" smtClean="0"/>
              <a:t>В нашем случае: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 =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a’ = {D, F}</a:t>
            </a:r>
          </a:p>
          <a:p>
            <a:r>
              <a:rPr lang="ru-RU" dirty="0" smtClean="0"/>
              <a:t>Пересчитаем: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Q[D, B] = R[D, B] + 0.8 * MAX{Q[B, D], Q[B, F]}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0 + 0.8*100 = 80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5" y="1886510"/>
            <a:ext cx="3688692" cy="21592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01" y="4197115"/>
            <a:ext cx="2814716" cy="2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Текущее состояние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B</a:t>
            </a:r>
            <a:r>
              <a:rPr lang="ru-RU" dirty="0" smtClean="0"/>
              <a:t>: </a:t>
            </a:r>
            <a:r>
              <a:rPr lang="en-US" dirty="0" smtClean="0"/>
              <a:t>D </a:t>
            </a:r>
            <a:r>
              <a:rPr lang="ru-RU" dirty="0" smtClean="0"/>
              <a:t>и </a:t>
            </a:r>
            <a:r>
              <a:rPr lang="en-US" dirty="0" smtClean="0"/>
              <a:t>F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Выбираем </a:t>
            </a:r>
            <a:r>
              <a:rPr lang="en-US" dirty="0" smtClean="0"/>
              <a:t>F</a:t>
            </a:r>
            <a:r>
              <a:rPr lang="ru-RU" dirty="0" smtClean="0"/>
              <a:t> случайным образом</a:t>
            </a:r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en-US" dirty="0" smtClean="0"/>
              <a:t>F</a:t>
            </a:r>
            <a:r>
              <a:rPr lang="ru-RU" dirty="0" smtClean="0"/>
              <a:t>: </a:t>
            </a:r>
            <a:r>
              <a:rPr lang="en-US" dirty="0" smtClean="0"/>
              <a:t>B, E</a:t>
            </a:r>
            <a:r>
              <a:rPr lang="ru-RU" dirty="0" smtClean="0"/>
              <a:t> и 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16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70" y="2206959"/>
            <a:ext cx="5485398" cy="3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Эпизод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Q[s,a]</a:t>
            </a:r>
            <a:r>
              <a:rPr lang="ru-RU" dirty="0" smtClean="0"/>
              <a:t> </a:t>
            </a:r>
            <a:r>
              <a:rPr lang="pt-BR" dirty="0" smtClean="0"/>
              <a:t>=</a:t>
            </a:r>
            <a:r>
              <a:rPr lang="ru-RU" dirty="0" smtClean="0"/>
              <a:t> </a:t>
            </a:r>
            <a:r>
              <a:rPr lang="pt-BR" dirty="0" smtClean="0"/>
              <a:t>R(s,a)</a:t>
            </a:r>
            <a:r>
              <a:rPr lang="ru-RU" dirty="0" smtClean="0"/>
              <a:t> </a:t>
            </a:r>
            <a:r>
              <a:rPr lang="pt-BR" dirty="0" smtClean="0"/>
              <a:t>+</a:t>
            </a:r>
            <a:r>
              <a:rPr lang="ru-RU" dirty="0" smtClean="0"/>
              <a:t> 0.8 </a:t>
            </a:r>
            <a:r>
              <a:rPr lang="pt-BR" dirty="0" smtClean="0"/>
              <a:t>*</a:t>
            </a:r>
            <a:r>
              <a:rPr lang="ru-RU" dirty="0" smtClean="0"/>
              <a:t> </a:t>
            </a:r>
            <a:r>
              <a:rPr lang="pt-BR" dirty="0" smtClean="0"/>
              <a:t>MAX{for a'}(Q[a, a'])</a:t>
            </a:r>
            <a:endParaRPr lang="ru-RU" dirty="0" smtClean="0"/>
          </a:p>
          <a:p>
            <a:r>
              <a:rPr lang="ru-RU" dirty="0" smtClean="0"/>
              <a:t>В нашем случае: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s =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F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a’ = {B, E, F}</a:t>
            </a:r>
          </a:p>
          <a:p>
            <a:r>
              <a:rPr lang="ru-RU" dirty="0" smtClean="0"/>
              <a:t>Пересчитаем: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 давайте лучше вы?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17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25" y="1886510"/>
            <a:ext cx="3688692" cy="21592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01" y="4197115"/>
            <a:ext cx="2814716" cy="2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18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9" y="1681915"/>
            <a:ext cx="5767931" cy="26842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3777"/>
            <a:ext cx="5485397" cy="34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19</a:t>
            </a:fld>
            <a:r>
              <a:rPr lang="en-US" sz="2000" smtClean="0"/>
              <a:t>/19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4" y="0"/>
            <a:ext cx="684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Какое ещё обучение с подкреплением?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2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13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Среда = </a:t>
            </a:r>
            <a:r>
              <a:rPr lang="en-US" sz="3600" dirty="0" smtClean="0"/>
              <a:t>{</a:t>
            </a:r>
            <a:r>
              <a:rPr lang="ru-RU" sz="3600" dirty="0" smtClean="0"/>
              <a:t>Состояний</a:t>
            </a:r>
            <a:r>
              <a:rPr lang="en-US" sz="3600" dirty="0" smtClean="0"/>
              <a:t>}</a:t>
            </a: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r>
              <a:rPr lang="ru-RU" sz="3600" dirty="0" smtClean="0"/>
              <a:t>Агент</a:t>
            </a:r>
          </a:p>
          <a:p>
            <a:pPr marL="0" indent="0">
              <a:buNone/>
            </a:pPr>
            <a:endParaRPr lang="ru-RU" sz="3600" dirty="0" smtClean="0"/>
          </a:p>
          <a:p>
            <a:r>
              <a:rPr lang="ru-RU" sz="3600" dirty="0" smtClean="0"/>
              <a:t>Награда</a:t>
            </a:r>
            <a:endParaRPr lang="ru-RU" dirty="0"/>
          </a:p>
          <a:p>
            <a:endParaRPr lang="ru-RU" sz="3600" dirty="0" smtClean="0"/>
          </a:p>
          <a:p>
            <a:r>
              <a:rPr lang="ru-RU" sz="3600" dirty="0" smtClean="0"/>
              <a:t>Эпизод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3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43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Многорукий бандит</a:t>
            </a:r>
          </a:p>
          <a:p>
            <a:r>
              <a:rPr lang="ru-RU" sz="3600" dirty="0" smtClean="0"/>
              <a:t>Ханойская башня</a:t>
            </a:r>
          </a:p>
          <a:p>
            <a:r>
              <a:rPr lang="en-US" sz="3600" dirty="0" smtClean="0"/>
              <a:t>Flappy bird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tari breakout</a:t>
            </a:r>
          </a:p>
          <a:p>
            <a:r>
              <a:rPr lang="ru-RU" sz="3600" dirty="0" smtClean="0"/>
              <a:t>Роботы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4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5" y="799801"/>
            <a:ext cx="3810000" cy="1676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80" y="4367090"/>
            <a:ext cx="2501515" cy="19892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73" y="3096076"/>
            <a:ext cx="1666875" cy="1666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79" y="3094849"/>
            <a:ext cx="4379495" cy="24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iNrJx6IDE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9625" y="0"/>
            <a:ext cx="12192000" cy="68580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5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86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err="1" smtClean="0"/>
              <a:t>Гиперпараметры</a:t>
            </a: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r>
              <a:rPr lang="ru-RU" sz="3600" dirty="0" smtClean="0"/>
              <a:t>Конечное состояние</a:t>
            </a:r>
          </a:p>
          <a:p>
            <a:endParaRPr lang="ru-RU" sz="3600" dirty="0"/>
          </a:p>
          <a:p>
            <a:r>
              <a:rPr lang="ru-RU" sz="3600" dirty="0" err="1" smtClean="0"/>
              <a:t>Вознаграждени</a:t>
            </a: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r>
              <a:rPr lang="ru-RU" sz="3600" dirty="0" smtClean="0"/>
              <a:t>Матрица </a:t>
            </a:r>
            <a:r>
              <a:rPr lang="en-US" sz="3600" dirty="0" smtClean="0"/>
              <a:t>Q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smtClean="0"/>
              <a:t>Строки – состояни</a:t>
            </a:r>
            <a:r>
              <a:rPr lang="ru-RU" sz="3600" dirty="0"/>
              <a:t>я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smtClean="0"/>
              <a:t>Столбцы – действия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6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80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79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Инициализируем значения</a:t>
            </a:r>
          </a:p>
          <a:p>
            <a:pPr marL="0" indent="0">
              <a:buNone/>
            </a:pPr>
            <a:r>
              <a:rPr lang="ru-RU" sz="3200" dirty="0" smtClean="0"/>
              <a:t>Для каждого эпизода: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Случайно закидываем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Пока не у цели: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	Случайно выбираем одно из возможных действий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	Переходим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	Обновляем </a:t>
            </a:r>
            <a:r>
              <a:rPr lang="en-US" sz="3200" dirty="0" smtClean="0"/>
              <a:t>Q</a:t>
            </a:r>
            <a:r>
              <a:rPr lang="ru-RU" sz="3200" dirty="0" smtClean="0"/>
              <a:t> по формуле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7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06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8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0"/>
            <a:ext cx="102818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62DA-EC44-489D-A7D8-B909CD20EA75}" type="slidenum">
              <a:rPr lang="ru-RU" sz="2000" smtClean="0"/>
              <a:t>9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"/>
            <a:ext cx="10270156" cy="6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254</Words>
  <Application>Microsoft Office PowerPoint</Application>
  <PresentationFormat>Широкоэкранный</PresentationFormat>
  <Paragraphs>111</Paragraphs>
  <Slides>19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Q-learning</vt:lpstr>
      <vt:lpstr>Какое ещё обучение с подкреплением?</vt:lpstr>
      <vt:lpstr>Обучение с подкреплением</vt:lpstr>
      <vt:lpstr>Примеры</vt:lpstr>
      <vt:lpstr>Презентация PowerPoint</vt:lpstr>
      <vt:lpstr>Q-learning?</vt:lpstr>
      <vt:lpstr>Алгоритм</vt:lpstr>
      <vt:lpstr>Презентация PowerPoint</vt:lpstr>
      <vt:lpstr>Презентация PowerPoint</vt:lpstr>
      <vt:lpstr>Научимся достигать поставленной цели</vt:lpstr>
      <vt:lpstr>Инициализация</vt:lpstr>
      <vt:lpstr>Эпизод 1</vt:lpstr>
      <vt:lpstr>Эпизод 1</vt:lpstr>
      <vt:lpstr>Эпизод 2</vt:lpstr>
      <vt:lpstr>Эпизод 2</vt:lpstr>
      <vt:lpstr>Эпизод 2</vt:lpstr>
      <vt:lpstr>Эпизод 2</vt:lpstr>
      <vt:lpstr>Итог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</dc:title>
  <dc:creator>RePack by Diakov</dc:creator>
  <cp:lastModifiedBy>RePack by Diakov</cp:lastModifiedBy>
  <cp:revision>37</cp:revision>
  <dcterms:created xsi:type="dcterms:W3CDTF">2017-12-09T14:03:20Z</dcterms:created>
  <dcterms:modified xsi:type="dcterms:W3CDTF">2017-12-11T16:53:40Z</dcterms:modified>
</cp:coreProperties>
</file>