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70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3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09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37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8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478C-6AFE-4521-817F-500892956A73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F4F5-988C-4516-B731-5A75DD9A3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ndex.php?title=%D0%92%D1%80%D0%B5%D0%BC%D0%B5%D0%BD%D0%BD%D0%BE%D0%B9_%D1%80%D1%8F%D0%B4" TargetMode="External"/><Relationship Id="rId2" Type="http://schemas.openxmlformats.org/officeDocument/2006/relationships/hyperlink" Target="http://statsoft.ru/home/textbook/modules/sttims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ahabr.ru/post/207160/" TargetMode="External"/><Relationship Id="rId5" Type="http://schemas.openxmlformats.org/officeDocument/2006/relationships/hyperlink" Target="http://www.machinelearning.ru/wiki/index.php?title=ARMA" TargetMode="External"/><Relationship Id="rId4" Type="http://schemas.openxmlformats.org/officeDocument/2006/relationships/hyperlink" Target="https://ru.wikipedia.org/wiki/%D0%90%D0%B2%D1%82%D0%BE%D1%80%D0%B5%D0%B3%D1%80%D0%B5%D1%81%D1%81%D0%B8%D0%BE%D0%BD%D0%BD%D0%B0%D1%8F_%D0%BC%D0%BE%D0%B4%D0%B5%D0%BB%D1%8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87292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временных рядов</a:t>
            </a:r>
            <a:br>
              <a:rPr lang="ru-RU" dirty="0" smtClean="0"/>
            </a:br>
            <a:r>
              <a:rPr lang="ru-RU" dirty="0" smtClean="0"/>
              <a:t>Авторегрессионные модели</a:t>
            </a:r>
            <a:br>
              <a:rPr lang="ru-RU" dirty="0" smtClean="0"/>
            </a:br>
            <a:r>
              <a:rPr lang="en-US" dirty="0" smtClean="0"/>
              <a:t>ARMA\ARIMA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728" y="6307281"/>
            <a:ext cx="9144000" cy="238991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100" dirty="0" err="1" smtClean="0"/>
              <a:t>Капранов</a:t>
            </a:r>
            <a:r>
              <a:rPr lang="ru-RU" sz="1100" dirty="0" smtClean="0"/>
              <a:t> Иван 151</a:t>
            </a:r>
            <a:endParaRPr lang="ru-RU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1513128" y="6307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Интегрированная </a:t>
            </a:r>
            <a:r>
              <a:rPr lang="en-US" dirty="0" smtClean="0"/>
              <a:t>AR </a:t>
            </a:r>
            <a:r>
              <a:rPr lang="ru-RU" dirty="0" smtClean="0"/>
              <a:t>скользящего среднего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Скользящее среднее – семейство функций</a:t>
            </a:r>
            <a:r>
              <a:rPr lang="ru-RU" dirty="0"/>
              <a:t>, значения которых в каждой </a:t>
            </a:r>
            <a:r>
              <a:rPr lang="ru-RU" dirty="0" smtClean="0"/>
              <a:t>точке </a:t>
            </a:r>
            <a:r>
              <a:rPr lang="ru-RU" dirty="0"/>
              <a:t>равны среднему значению исходной функции за предыдущий период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85864" y="6047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ARMA(p, q)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286000" lvl="5" indent="0">
              <a:buNone/>
            </a:pPr>
            <a:r>
              <a:rPr lang="en-US" sz="4000" dirty="0" smtClean="0"/>
              <a:t> - </a:t>
            </a:r>
            <a:r>
              <a:rPr lang="ru-RU" sz="4000" dirty="0" smtClean="0"/>
              <a:t>параметры скользящего среднего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51" y="1825625"/>
            <a:ext cx="6929662" cy="13955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9516"/>
            <a:ext cx="2289077" cy="783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61173" y="6176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Нестац</a:t>
            </a:r>
            <a:r>
              <a:rPr lang="ru-RU" dirty="0"/>
              <a:t>и</a:t>
            </a:r>
            <a:r>
              <a:rPr lang="ru-RU" dirty="0" smtClean="0"/>
              <a:t>онарные </a:t>
            </a:r>
            <a:r>
              <a:rPr lang="en-US" dirty="0" smtClean="0"/>
              <a:t>ARMA = ARIMA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3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Модель: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оператор </a:t>
            </a:r>
            <a:r>
              <a:rPr lang="ru-RU" dirty="0"/>
              <a:t>разности временного ряда порядка d (последовательное взятие d раз разностей первого порядка - сначала от временного ряда, затем от полученных разностей первого порядка, затем от второго порядка и т.д</a:t>
            </a:r>
            <a:r>
              <a:rPr lang="ru-RU" dirty="0" smtClean="0"/>
              <a:t>.)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02" y="2295454"/>
            <a:ext cx="6533960" cy="12070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3267075"/>
            <a:ext cx="438150" cy="323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47" y="3698110"/>
            <a:ext cx="699655" cy="606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93186" y="6176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2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Позволяет моделировать интегрированные ряды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\Пример – случайное блуждание </a:t>
            </a:r>
            <a:r>
              <a:rPr lang="ru-RU" dirty="0"/>
              <a:t>в</a:t>
            </a:r>
            <a:r>
              <a:rPr lang="ru-RU" dirty="0" smtClean="0"/>
              <a:t> финансово-экономических процессах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 smtClean="0"/>
              <a:t>	Особенностью этих процессов является то, что они не имеют «взрывного» характера и изменения реально просчитать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40391" y="6176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http://statsoft.ru/home/textbook/modules/sttimser.html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http://www.machinelearning.ru/wiki/index.php?title=%D0%92%D1%80%D0%B5%D0%BC%D0%B5%D0%BD%D0%BD%D0%BE%D0%B9_%D1%80%D1%8F%D0%B4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https://ru.wikipedia.org/wiki/%D0%90%D0%B2%D1%82%D0%BE%D1%80%D0%B5%D0%B3%D1%80%D0%B5%D1%81%D1%81%D0%B8%D0%BE%D0%BD%D0%BD%D0%B0%D1%8F_%D0%BC%D0%BE%D0%B4%D0%B5%D0%BB%D1%8C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http://www.machinelearning.ru/wiki/index.php?title=ARMA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https://habrahabr.ru/post/207160/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9213" y="6176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5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69027"/>
            <a:ext cx="11353800" cy="46079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\ Дана какая-либо информация зависящая от времени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\ Требуется выявлять закономерности и делать прогнозы</a:t>
            </a:r>
            <a:endParaRPr lang="ru-RU" dirty="0"/>
          </a:p>
        </p:txBody>
      </p:sp>
      <p:pic>
        <p:nvPicPr>
          <p:cNvPr id="2050" name="Picture 2" descr="Изображение:Random-data-plus-trend-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24" y="2600325"/>
            <a:ext cx="8309552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37818" y="6307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3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определений и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37855"/>
            <a:ext cx="11353800" cy="512271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\ Временной ряд – Последовательность значений функции от времени</a:t>
            </a:r>
          </a:p>
          <a:p>
            <a:pPr marL="0" indent="0">
              <a:buNone/>
            </a:pPr>
            <a:r>
              <a:rPr lang="ru-RU" dirty="0" smtClean="0"/>
              <a:t>	\ Стационарный ряд – среднее и дисперсия ряда постоянны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\ Нестационарный ряд – ряд имеющий Тренд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\ Тренд – долгосрочная, стабильная динамика ряда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ru-RU" sz="2000" dirty="0" smtClean="0"/>
              <a:t>\ Линейный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\ Экспоненциальный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\</a:t>
            </a:r>
            <a:r>
              <a:rPr lang="en-US" sz="2000" dirty="0" smtClean="0"/>
              <a:t> &lt;</a:t>
            </a:r>
            <a:r>
              <a:rPr lang="ru-RU" sz="2000" dirty="0" smtClean="0"/>
              <a:t>вставьте свою функцию != С</a:t>
            </a:r>
            <a:r>
              <a:rPr lang="en-US" sz="2000" dirty="0" smtClean="0"/>
              <a:t>&gt;</a:t>
            </a:r>
            <a:endParaRPr lang="ru-RU" sz="2000" dirty="0"/>
          </a:p>
        </p:txBody>
      </p:sp>
      <p:pic>
        <p:nvPicPr>
          <p:cNvPr id="1030" name="Picture 6" descr="Image:i0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45" y="3844637"/>
            <a:ext cx="6757555" cy="26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20945" y="6291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примеров реальных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i0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4" y="1624952"/>
            <a:ext cx="4697979" cy="233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0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93" y="1518696"/>
            <a:ext cx="6754668" cy="26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0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" y="4145684"/>
            <a:ext cx="6351675" cy="22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1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48" y="4242594"/>
            <a:ext cx="5113538" cy="211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94175" y="6358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9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Авторегрессионные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AR-model – </a:t>
            </a:r>
            <a:r>
              <a:rPr lang="ru-RU" dirty="0" smtClean="0"/>
              <a:t>Модель, в которой значения временного ряда линейно зависят от предыдущих значений этого же ряда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- </a:t>
            </a:r>
            <a:r>
              <a:rPr lang="ru-RU" dirty="0" smtClean="0"/>
              <a:t>коэффициенты регрессии</a:t>
            </a:r>
          </a:p>
          <a:p>
            <a:pPr marL="0" indent="0">
              <a:buNone/>
            </a:pPr>
            <a:r>
              <a:rPr lang="ru-RU" dirty="0" smtClean="0"/>
              <a:t>с – константа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- белый шум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AutoShape 6" descr="X_{t}=c+\sum _{{i=1}}^{p}a_{i}X_{{t-i}}+\varepsilon _{t},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20" y="2716356"/>
            <a:ext cx="2905006" cy="8685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3257550"/>
            <a:ext cx="704850" cy="342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8" y="3693990"/>
            <a:ext cx="1263361" cy="6146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9400"/>
            <a:ext cx="513393" cy="4033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89773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8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AR </a:t>
            </a:r>
            <a:r>
              <a:rPr lang="ru-RU" dirty="0" smtClean="0"/>
              <a:t>хорошо моделирует сезонные процессы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Или даже так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Такие модели называют </a:t>
            </a:r>
            <a:r>
              <a:rPr lang="en-US" dirty="0" smtClean="0"/>
              <a:t>SAR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61" y="2628900"/>
            <a:ext cx="5214007" cy="729961"/>
          </a:xfrm>
          <a:prstGeom prst="rect">
            <a:avLst/>
          </a:prstGeom>
        </p:spPr>
      </p:pic>
      <p:pic>
        <p:nvPicPr>
          <p:cNvPr id="5122" name="Picture 2" descr="Картинки по запросу анализ временных ряд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68" y="2429885"/>
            <a:ext cx="4790497" cy="19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22965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32" y="2628900"/>
            <a:ext cx="5387236" cy="7021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461" y="4524548"/>
            <a:ext cx="3216794" cy="5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учить?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\ </a:t>
            </a:r>
            <a:r>
              <a:rPr lang="en-US" dirty="0" smtClean="0"/>
              <a:t>MSE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 MLE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r">
              <a:buNone/>
            </a:pPr>
            <a:r>
              <a:rPr lang="ru-RU" dirty="0"/>
              <a:t>	</a:t>
            </a:r>
            <a:r>
              <a:rPr lang="ru-RU" dirty="0" smtClean="0"/>
              <a:t>					</a:t>
            </a:r>
            <a:r>
              <a:rPr lang="ru-RU" sz="1600" dirty="0" smtClean="0"/>
              <a:t>Удивительно, не правда ли?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92345" y="586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при обучении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Кросс </a:t>
            </a:r>
            <a:r>
              <a:rPr lang="ru-RU" dirty="0" err="1" smtClean="0"/>
              <a:t>валидацию</a:t>
            </a:r>
            <a:r>
              <a:rPr lang="ru-RU" dirty="0" smtClean="0"/>
              <a:t> просто так не сделать. Нельзя </a:t>
            </a:r>
            <a:r>
              <a:rPr lang="ru-RU" dirty="0" err="1" smtClean="0"/>
              <a:t>шафлить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146" name="Picture 2" descr="https://habrastorage.org/files/f5c/7cd/b39/f5c7cdb39ccd4ba68378ca232d20d8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01027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68991" y="6099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4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при обучении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7845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Данные в чистом виде очень зашумлены.</a:t>
            </a:r>
            <a:endParaRPr lang="ru-RU" dirty="0"/>
          </a:p>
        </p:txBody>
      </p:sp>
      <p:pic>
        <p:nvPicPr>
          <p:cNvPr id="7170" name="Picture 2" descr="https://habrastorage.org/getpro/habr/post_images/df0/23f/343/df023f343f1c2b413ba740906282a0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4" y="1773400"/>
            <a:ext cx="4994499" cy="256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habrastorage.org/getpro/habr/post_images/a7f/d0e/3ee/a7fd0e3eedfd70241188a15d9eb9e0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45" y="1773400"/>
            <a:ext cx="4567382" cy="2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habrastorage.org/getpro/habr/post_images/bab/891/d7d/bab891d7d73a02c1772bb5270d3fd81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31" y="4173638"/>
            <a:ext cx="5157356" cy="26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31336" y="6005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2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87</Words>
  <Application>Microsoft Office PowerPoint</Application>
  <PresentationFormat>Широкоэкранный</PresentationFormat>
  <Paragraphs>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Анализ временных рядов Авторегрессионные модели ARMA\ARIMA</vt:lpstr>
      <vt:lpstr>Постановка задачи</vt:lpstr>
      <vt:lpstr>Немного определений и классификации</vt:lpstr>
      <vt:lpstr>Немного примеров реальных данных</vt:lpstr>
      <vt:lpstr>Авторегрессионные модели</vt:lpstr>
      <vt:lpstr>Зачем?</vt:lpstr>
      <vt:lpstr>Как учить?</vt:lpstr>
      <vt:lpstr>Проблемы при обучении 1</vt:lpstr>
      <vt:lpstr>Проблемы при обучении 2</vt:lpstr>
      <vt:lpstr>ARMA</vt:lpstr>
      <vt:lpstr>ARMA(p, q)</vt:lpstr>
      <vt:lpstr>Нестационарные ARMA = ARIMA</vt:lpstr>
      <vt:lpstr>Зачем?</vt:lpstr>
      <vt:lpstr>Список литературы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Аналз</dc:title>
  <dc:creator>RePack by Diakov</dc:creator>
  <cp:lastModifiedBy>RePack by Diakov</cp:lastModifiedBy>
  <cp:revision>22</cp:revision>
  <dcterms:created xsi:type="dcterms:W3CDTF">2017-11-04T14:06:16Z</dcterms:created>
  <dcterms:modified xsi:type="dcterms:W3CDTF">2017-11-06T13:21:20Z</dcterms:modified>
</cp:coreProperties>
</file>