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Владимиров" initials="ДВ" lastIdx="2" clrIdx="0">
    <p:extLst>
      <p:ext uri="{19B8F6BF-5375-455C-9EA6-DF929625EA0E}">
        <p15:presenceInfo xmlns:p15="http://schemas.microsoft.com/office/powerpoint/2012/main" userId="26301b639898e3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1338" autoAdjust="0"/>
  </p:normalViewPr>
  <p:slideViewPr>
    <p:cSldViewPr snapToGrid="0">
      <p:cViewPr varScale="1">
        <p:scale>
          <a:sx n="132" d="100"/>
          <a:sy n="132" d="100"/>
        </p:scale>
        <p:origin x="1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3FBFD-A703-42DD-AEE5-57F4366049CF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B363B-F98D-4D60-B125-027B2D33B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76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формуле прироста информации:</a:t>
            </a:r>
          </a:p>
          <a:p>
            <a:r>
              <a:rPr lang="en-US" dirty="0"/>
              <a:t>MAE0 – </a:t>
            </a:r>
            <a:r>
              <a:rPr lang="ru-RU" dirty="0"/>
              <a:t>значение МАЕ в узле дерева</a:t>
            </a:r>
          </a:p>
          <a:p>
            <a:r>
              <a:rPr lang="en-US" dirty="0" err="1"/>
              <a:t>MAEi</a:t>
            </a:r>
            <a:r>
              <a:rPr lang="en-US" dirty="0"/>
              <a:t> – </a:t>
            </a:r>
            <a:r>
              <a:rPr lang="ru-RU" dirty="0"/>
              <a:t>значения </a:t>
            </a:r>
            <a:r>
              <a:rPr lang="en-US" dirty="0"/>
              <a:t>MAE </a:t>
            </a:r>
            <a:r>
              <a:rPr lang="ru-RU" dirty="0"/>
              <a:t>в группах после разбиения по признаку </a:t>
            </a:r>
            <a:r>
              <a:rPr lang="en-US" dirty="0"/>
              <a:t>Q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 – </a:t>
            </a:r>
            <a:r>
              <a:rPr lang="ru-RU" dirty="0"/>
              <a:t>кол-во элементов в каждой из двух групп после разбиения по признаку </a:t>
            </a:r>
            <a:r>
              <a:rPr lang="en-US" dirty="0"/>
              <a:t>Q</a:t>
            </a:r>
            <a:endParaRPr lang="ru-RU" dirty="0"/>
          </a:p>
          <a:p>
            <a:r>
              <a:rPr lang="en-US" dirty="0"/>
              <a:t>N</a:t>
            </a:r>
            <a:r>
              <a:rPr lang="ru-RU" dirty="0"/>
              <a:t>общ – кол-во элементов в выборке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363B-F98D-4D60-B125-027B2D33B6F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43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363B-F98D-4D60-B125-027B2D33B6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27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6B363B-F98D-4D60-B125-027B2D33B6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6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182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3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8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9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55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6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72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17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60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ap.readthedocs.io/en/stable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2BC30-B9AA-4E9F-8483-F910F943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599" y="1848363"/>
            <a:ext cx="8791575" cy="2387600"/>
          </a:xfrm>
        </p:spPr>
        <p:txBody>
          <a:bodyPr>
            <a:noAutofit/>
          </a:bodyPr>
          <a:lstStyle/>
          <a:p>
            <a:r>
              <a:rPr lang="ru-RU" sz="4800" dirty="0"/>
              <a:t>Использование </a:t>
            </a:r>
            <a:r>
              <a:rPr lang="en-US" sz="4800" dirty="0"/>
              <a:t>SHAP </a:t>
            </a:r>
            <a:r>
              <a:rPr lang="ru-RU" sz="4800" dirty="0"/>
              <a:t>для интерпретации прогнозов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239805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6D4FA-C9DF-4BB0-A022-C15516407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0625" y="856343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В результате  расчетов для семпла с признаками </a:t>
                </a:r>
                <a:r>
                  <a:rPr lang="en-US" dirty="0" err="1"/>
                  <a:t>PctKidsBornNeverMar</a:t>
                </a:r>
                <a:r>
                  <a:rPr lang="en-US" dirty="0"/>
                  <a:t>=15.07  </a:t>
                </a:r>
                <a:r>
                  <a:rPr lang="en-US" dirty="0" err="1"/>
                  <a:t>Racepctblack</a:t>
                </a:r>
                <a:r>
                  <a:rPr lang="en-US" dirty="0"/>
                  <a:t>=36.14 </a:t>
                </a:r>
                <a:r>
                  <a:rPr lang="ru-RU" dirty="0"/>
                  <a:t>получаем следующие значения Шепли:</a:t>
                </a:r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PctKidsBornNeverMar</a:t>
                </a:r>
                <a:r>
                  <a:rPr lang="ru-RU" dirty="0">
                    <a:solidFill>
                      <a:srgbClr val="00B050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00B050"/>
                    </a:solidFill>
                  </a:rPr>
                  <a:t>racepctblack</a:t>
                </a:r>
                <a:r>
                  <a:rPr lang="en-US" dirty="0"/>
                  <a:t>)</a:t>
                </a:r>
                <a:r>
                  <a:rPr lang="ru-RU" dirty="0"/>
                  <a:t> =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508.4</m:t>
                    </m:r>
                  </m:oMath>
                </a14:m>
                <a:r>
                  <a:rPr lang="ru-RU" dirty="0"/>
                  <a:t>2,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1115.</m:t>
                    </m:r>
                  </m:oMath>
                </a14:m>
                <a:r>
                  <a:rPr lang="ru-RU" dirty="0"/>
                  <a:t>5)</a:t>
                </a:r>
              </a:p>
              <a:p>
                <a:pPr marL="0" indent="0">
                  <a:buNone/>
                </a:pPr>
                <a:r>
                  <a:rPr lang="en-US" dirty="0" err="1"/>
                  <a:t>Base_value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461.</m:t>
                    </m:r>
                  </m:oMath>
                </a14:m>
                <a:r>
                  <a:rPr lang="en-US" dirty="0"/>
                  <a:t>6 – </a:t>
                </a:r>
                <a:r>
                  <a:rPr lang="ru-RU" dirty="0"/>
                  <a:t>прогноз модели, если бы не было известно никакой информации о семпле данных</a:t>
                </a:r>
              </a:p>
              <a:p>
                <a:pPr marL="0" indent="0">
                  <a:buNone/>
                </a:pPr>
                <a:r>
                  <a:rPr lang="ru-RU" dirty="0"/>
                  <a:t>Согласно </a:t>
                </a:r>
                <a:r>
                  <a:rPr lang="en-US" dirty="0" err="1"/>
                  <a:t>shap</a:t>
                </a:r>
                <a:r>
                  <a:rPr lang="en-US" dirty="0"/>
                  <a:t>-</a:t>
                </a:r>
                <a:r>
                  <a:rPr lang="ru-RU" dirty="0"/>
                  <a:t>значениям признак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PctKidsBornNeverMar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равный </a:t>
                </a:r>
                <a:r>
                  <a:rPr lang="en-US" dirty="0"/>
                  <a:t>15.07</a:t>
                </a:r>
                <a:r>
                  <a:rPr lang="ru-RU" dirty="0"/>
                  <a:t> увеличил значение прогноза на 508.42, а признак </a:t>
                </a:r>
                <a:r>
                  <a:rPr lang="en-US" dirty="0" err="1"/>
                  <a:t>Racepctblack</a:t>
                </a:r>
                <a:r>
                  <a:rPr lang="en-US" dirty="0"/>
                  <a:t>=36.14 </a:t>
                </a:r>
                <a:r>
                  <a:rPr lang="ru-RU" dirty="0"/>
                  <a:t>увеличил значение еще на 1115.5 единиц относительно «базового значения».</a:t>
                </a: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Сложив все значения вектора Шепли и добавив  «базовое значение» как раз получим прогноз модели на выбранном семпле: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B6D4FA-C9DF-4BB0-A022-C15516407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0625" y="856343"/>
                <a:ext cx="9601200" cy="3581400"/>
              </a:xfrm>
              <a:blipFill>
                <a:blip r:embed="rId2"/>
                <a:stretch>
                  <a:fillRect l="-635" t="-1361" b="-2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BB50A45-BF35-4BC8-A372-85586596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90488"/>
            <a:ext cx="9601200" cy="729569"/>
          </a:xfrm>
        </p:spPr>
        <p:txBody>
          <a:bodyPr>
            <a:normAutofit/>
          </a:bodyPr>
          <a:lstStyle/>
          <a:p>
            <a:r>
              <a:rPr lang="ru-RU" sz="2800" dirty="0"/>
              <a:t>Пример расчета значений Шепли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D00EDA-4E8E-43FF-A5E7-1D6FCEEC454F}"/>
                  </a:ext>
                </a:extLst>
              </p:cNvPr>
              <p:cNvSpPr txBox="1"/>
              <p:nvPr/>
            </p:nvSpPr>
            <p:spPr>
              <a:xfrm>
                <a:off x="3882571" y="4564742"/>
                <a:ext cx="3667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508.42+1115.5+461.6=2085.52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D00EDA-4E8E-43FF-A5E7-1D6FCEEC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571" y="4564742"/>
                <a:ext cx="3667671" cy="276999"/>
              </a:xfrm>
              <a:prstGeom prst="rect">
                <a:avLst/>
              </a:prstGeom>
              <a:blipFill>
                <a:blip r:embed="rId3"/>
                <a:stretch>
                  <a:fillRect l="-997" r="-1163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6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3427-10A0-4330-9DF5-F7133650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3286"/>
            <a:ext cx="9601200" cy="14859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4467C-7CF8-4970-81AE-C932BCEF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45029"/>
            <a:ext cx="9601200" cy="3581400"/>
          </a:xfrm>
        </p:spPr>
        <p:txBody>
          <a:bodyPr/>
          <a:lstStyle/>
          <a:p>
            <a:r>
              <a:rPr lang="ru-RU" dirty="0"/>
              <a:t>Расчет вектора Шепли позволяет получить локальную интерпретацию модели, те получить объяснение прогноза для каждого семпла данных.</a:t>
            </a:r>
          </a:p>
          <a:p>
            <a:r>
              <a:rPr lang="ru-RU" dirty="0"/>
              <a:t>Из-за большого числа сочетаний признаков точный расчет значений Шепли дорог с точки зрения вычислений, поэтому «под капотом» используются различные алгоритмы оптимизации вычислений. </a:t>
            </a:r>
          </a:p>
          <a:p>
            <a:r>
              <a:rPr lang="ru-RU" dirty="0"/>
              <a:t>Для расчета значений </a:t>
            </a:r>
            <a:r>
              <a:rPr lang="ru-RU" dirty="0" err="1"/>
              <a:t>Шапли</a:t>
            </a:r>
            <a:r>
              <a:rPr lang="ru-RU" dirty="0"/>
              <a:t> есть хорошая </a:t>
            </a:r>
            <a:r>
              <a:rPr lang="en-US" dirty="0"/>
              <a:t>python-</a:t>
            </a:r>
            <a:r>
              <a:rPr lang="ru-RU" dirty="0"/>
              <a:t>библиотека </a:t>
            </a:r>
            <a:r>
              <a:rPr lang="en-US" dirty="0" err="1"/>
              <a:t>Shap</a:t>
            </a:r>
            <a:r>
              <a:rPr lang="en-US" dirty="0"/>
              <a:t>. </a:t>
            </a:r>
            <a:r>
              <a:rPr lang="ru-RU" dirty="0"/>
              <a:t>Которая позволяет вычислять значения не только на табличных</a:t>
            </a:r>
            <a:r>
              <a:rPr lang="en-US" dirty="0"/>
              <a:t> </a:t>
            </a:r>
            <a:r>
              <a:rPr lang="ru-RU" dirty="0"/>
              <a:t>данных, но и для изображений и текстов. </a:t>
            </a:r>
            <a:r>
              <a:rPr lang="en-US" dirty="0">
                <a:hlinkClick r:id="rId2"/>
              </a:rPr>
              <a:t>https://shap.readthedocs.io/en/stable/index.html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18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D8B8A-3DEA-4F4A-9885-8E7DC4C9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325100" cy="1485900"/>
          </a:xfrm>
        </p:spPr>
        <p:txBody>
          <a:bodyPr>
            <a:normAutofit/>
          </a:bodyPr>
          <a:lstStyle/>
          <a:p>
            <a:r>
              <a:rPr lang="ru-RU" sz="3600" dirty="0"/>
              <a:t>Для чего и когда нужна интерпретируемость?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541EC-6C28-43A9-98C7-E7E03C9E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66874"/>
            <a:ext cx="10239375" cy="4410075"/>
          </a:xfrm>
        </p:spPr>
        <p:txBody>
          <a:bodyPr/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получения каких-либо знаний с помощью изучения построенной модели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п</a:t>
            </a:r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оиска ошибок в выводе модели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я повышения доверия и вовлеченности пользователей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Для тестирования и улучшения модели</a:t>
            </a:r>
          </a:p>
          <a:p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</a:rPr>
              <a:t>Для соблюдение юридических аспектов</a:t>
            </a:r>
            <a:endParaRPr lang="ru-R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7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0320E-8A9B-4623-A8C6-40A69FFA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Стандартные методы оценки важности признаков для «деревянных моделей»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C9620-1643-448B-9794-F51F1024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620375" cy="3581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Gain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 (используется по умолчани</a:t>
            </a:r>
            <a:r>
              <a:rPr lang="ru-RU" b="1" dirty="0">
                <a:solidFill>
                  <a:srgbClr val="111111"/>
                </a:solidFill>
                <a:latin typeface="-apple-system"/>
              </a:rPr>
              <a:t>ю в </a:t>
            </a:r>
            <a:r>
              <a:rPr lang="en-US" b="1" dirty="0" err="1">
                <a:solidFill>
                  <a:srgbClr val="111111"/>
                </a:solidFill>
                <a:latin typeface="-apple-system"/>
              </a:rPr>
              <a:t>sklearn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Эта мера показывает относительный вклад каждого признака в модель. Для расчета мы идем по каждому дереву, смотрим в каждом узле дерева какая фича приводит к разбиению узла и насколько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снижаетcя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неопределенность модели согласно метрике.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Cover</a:t>
            </a: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Показывает количество наблюдений для каждой фичи.</a:t>
            </a:r>
            <a:endParaRPr lang="ru-RU" dirty="0">
              <a:solidFill>
                <a:srgbClr val="111111"/>
              </a:solidFill>
              <a:latin typeface="-apple-system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Frequency</a:t>
            </a:r>
            <a:b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Показывает, как часто данная фича встречается в узлах дерева, то есть считается суммарное количество разбиений дерева на узлы для каждой фичи в каждом дереве.</a:t>
            </a:r>
          </a:p>
          <a:p>
            <a:pPr marL="0" indent="0">
              <a:buNone/>
            </a:pPr>
            <a:endParaRPr lang="ru-RU" dirty="0">
              <a:solidFill>
                <a:srgbClr val="111111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25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07F11-63EF-4D73-8969-0B7ABC8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225" y="85754"/>
            <a:ext cx="9658350" cy="64767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расчета по методы </a:t>
            </a:r>
            <a:r>
              <a:rPr lang="en-US" dirty="0"/>
              <a:t>Gain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F0CB97-5A60-4D78-8EF0-46AEFA08E9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949" y="485775"/>
            <a:ext cx="8452162" cy="620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D7283-0AE6-4F03-AEA4-C574BBB1DB7D}"/>
                  </a:ext>
                </a:extLst>
              </p:cNvPr>
              <p:cNvSpPr txBox="1"/>
              <p:nvPr/>
            </p:nvSpPr>
            <p:spPr>
              <a:xfrm>
                <a:off x="933450" y="1062023"/>
                <a:ext cx="4048126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𝑀𝐴𝐸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  <m:t>общ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9D7283-0AE6-4F03-AEA4-C574BBB1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062023"/>
                <a:ext cx="4048126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036E29-041F-4296-AF02-465B1D03E36A}"/>
              </a:ext>
            </a:extLst>
          </p:cNvPr>
          <p:cNvSpPr txBox="1"/>
          <p:nvPr/>
        </p:nvSpPr>
        <p:spPr>
          <a:xfrm>
            <a:off x="933450" y="2146854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Расчет вклада признака «</a:t>
            </a:r>
            <a:r>
              <a:rPr lang="en-US" u="sng" dirty="0" err="1"/>
              <a:t>recepctblack</a:t>
            </a:r>
            <a:r>
              <a:rPr lang="en-US" u="sng" dirty="0"/>
              <a:t>”:</a:t>
            </a:r>
            <a:endParaRPr lang="ru-RU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59613-0BDE-4357-8B3D-9CDC031913F7}"/>
              </a:ext>
            </a:extLst>
          </p:cNvPr>
          <p:cNvSpPr txBox="1"/>
          <p:nvPr/>
        </p:nvSpPr>
        <p:spPr>
          <a:xfrm>
            <a:off x="4895851" y="1255473"/>
            <a:ext cx="627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- прирост информации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A484F-B7AC-4C7C-A9FB-B9408276D88B}"/>
              </a:ext>
            </a:extLst>
          </p:cNvPr>
          <p:cNvSpPr txBox="1"/>
          <p:nvPr/>
        </p:nvSpPr>
        <p:spPr>
          <a:xfrm>
            <a:off x="8810625" y="141227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DCB51-427A-4694-BC9D-B3EC3DB4CF5E}"/>
              </a:ext>
            </a:extLst>
          </p:cNvPr>
          <p:cNvSpPr txBox="1"/>
          <p:nvPr/>
        </p:nvSpPr>
        <p:spPr>
          <a:xfrm>
            <a:off x="6715125" y="345288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5FE21-9832-4A30-A0B4-76F7878A0B0C}"/>
              </a:ext>
            </a:extLst>
          </p:cNvPr>
          <p:cNvSpPr txBox="1"/>
          <p:nvPr/>
        </p:nvSpPr>
        <p:spPr>
          <a:xfrm>
            <a:off x="11163300" y="346617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29906-6D01-48A3-ABCB-585D916A232B}"/>
              </a:ext>
            </a:extLst>
          </p:cNvPr>
          <p:cNvSpPr txBox="1"/>
          <p:nvPr/>
        </p:nvSpPr>
        <p:spPr>
          <a:xfrm>
            <a:off x="619125" y="2622210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377FF3-34D6-4880-A459-CAD7FC60251C}"/>
                  </a:ext>
                </a:extLst>
              </p:cNvPr>
              <p:cNvSpPr txBox="1"/>
              <p:nvPr/>
            </p:nvSpPr>
            <p:spPr>
              <a:xfrm>
                <a:off x="933450" y="2631059"/>
                <a:ext cx="5578450" cy="3604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=(412−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285 −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626)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1644+350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67.14</a:t>
                </a:r>
                <a:endParaRPr lang="ru-RU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377FF3-34D6-4880-A459-CAD7FC60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631059"/>
                <a:ext cx="5578450" cy="360483"/>
              </a:xfrm>
              <a:prstGeom prst="rect">
                <a:avLst/>
              </a:prstGeom>
              <a:blipFill>
                <a:blip r:embed="rId5"/>
                <a:stretch>
                  <a:fillRect l="-1202" t="-5085" b="-15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3E3FFB-247A-4842-8FC3-F3DD83622833}"/>
                  </a:ext>
                </a:extLst>
              </p:cNvPr>
              <p:cNvSpPr txBox="1"/>
              <p:nvPr/>
            </p:nvSpPr>
            <p:spPr>
              <a:xfrm>
                <a:off x="1141415" y="3167438"/>
                <a:ext cx="4657724" cy="7289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285− 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1526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1644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264 −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118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1644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388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                                                           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1526+118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994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9.98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3E3FFB-247A-4842-8FC3-F3DD8362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5" y="3167438"/>
                <a:ext cx="4657724" cy="728982"/>
              </a:xfrm>
              <a:prstGeom prst="rect">
                <a:avLst/>
              </a:prstGeom>
              <a:blipFill>
                <a:blip r:embed="rId6"/>
                <a:stretch>
                  <a:fillRect l="-1440" b="-75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9ED7143-75FC-4876-AFF9-6BD12822E0AF}"/>
              </a:ext>
            </a:extLst>
          </p:cNvPr>
          <p:cNvSpPr txBox="1"/>
          <p:nvPr/>
        </p:nvSpPr>
        <p:spPr>
          <a:xfrm>
            <a:off x="619125" y="321681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359A8-9B09-42F3-8C79-748738EF344A}"/>
                  </a:ext>
                </a:extLst>
              </p:cNvPr>
              <p:cNvSpPr txBox="1"/>
              <p:nvPr/>
            </p:nvSpPr>
            <p:spPr>
              <a:xfrm>
                <a:off x="738187" y="3997796"/>
                <a:ext cx="425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𝑟𝑎𝑐𝑒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b="1" dirty="0">
                    <a:solidFill>
                      <a:srgbClr val="0070C0"/>
                    </a:solidFill>
                  </a:rPr>
                  <a:t>77.12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2359A8-9B09-42F3-8C79-748738EF3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3997796"/>
                <a:ext cx="4253280" cy="276999"/>
              </a:xfrm>
              <a:prstGeom prst="rect">
                <a:avLst/>
              </a:prstGeom>
              <a:blipFill>
                <a:blip r:embed="rId7"/>
                <a:stretch>
                  <a:fillRect l="-1862" t="-28889" r="-3009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CB1CDA5-FDF0-45D0-B703-7A096E0E4D98}"/>
              </a:ext>
            </a:extLst>
          </p:cNvPr>
          <p:cNvSpPr txBox="1"/>
          <p:nvPr/>
        </p:nvSpPr>
        <p:spPr>
          <a:xfrm>
            <a:off x="665165" y="453589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Расчет вклада признака «</a:t>
            </a:r>
            <a:r>
              <a:rPr lang="en-US" u="sng" dirty="0" err="1"/>
              <a:t>PctKids</a:t>
            </a:r>
            <a:r>
              <a:rPr lang="en-US" u="sng" dirty="0"/>
              <a:t>”:</a:t>
            </a:r>
            <a:endParaRPr lang="ru-RU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E86F97-00FC-4304-AD82-9655E2805147}"/>
              </a:ext>
            </a:extLst>
          </p:cNvPr>
          <p:cNvSpPr txBox="1"/>
          <p:nvPr/>
        </p:nvSpPr>
        <p:spPr>
          <a:xfrm>
            <a:off x="665165" y="489544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5624A-8BD0-4228-9BB2-E7ABD460C2AA}"/>
                  </a:ext>
                </a:extLst>
              </p:cNvPr>
              <p:cNvSpPr txBox="1"/>
              <p:nvPr/>
            </p:nvSpPr>
            <p:spPr>
              <a:xfrm>
                <a:off x="1064914" y="4920566"/>
                <a:ext cx="4402436" cy="721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626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316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350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561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350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830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                           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316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)= </m:t>
                    </m:r>
                  </m:oMath>
                </a14:m>
                <a:r>
                  <a:rPr lang="en-US" sz="1600" dirty="0"/>
                  <a:t>6.82</a:t>
                </a:r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5624A-8BD0-4228-9BB2-E7ABD460C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14" y="4920566"/>
                <a:ext cx="4402436" cy="721544"/>
              </a:xfrm>
              <a:prstGeom prst="rect">
                <a:avLst/>
              </a:prstGeom>
              <a:blipFill>
                <a:blip r:embed="rId8"/>
                <a:stretch>
                  <a:fillRect l="-1662" b="-84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2EBB61-AF38-437C-A0BB-F40D0BA9E94B}"/>
                  </a:ext>
                </a:extLst>
              </p:cNvPr>
              <p:cNvSpPr txBox="1"/>
              <p:nvPr/>
            </p:nvSpPr>
            <p:spPr>
              <a:xfrm>
                <a:off x="738187" y="5753701"/>
                <a:ext cx="34647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𝑘𝑖𝑑𝑠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6.82</a:t>
                </a:r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2EBB61-AF38-437C-A0BB-F40D0BA9E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87" y="5753701"/>
                <a:ext cx="3464719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8C3900-61F5-43A5-BF22-83860AB2F75C}"/>
                  </a:ext>
                </a:extLst>
              </p:cNvPr>
              <p:cNvSpPr txBox="1"/>
              <p:nvPr/>
            </p:nvSpPr>
            <p:spPr>
              <a:xfrm>
                <a:off x="3822636" y="6177353"/>
                <a:ext cx="734066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b="0" dirty="0"/>
                  <a:t>Важность после нормировки: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77.12+6.82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6.82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77.12+6.82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=(0.919, 0.081)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8C3900-61F5-43A5-BF22-83860AB2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36" y="6177353"/>
                <a:ext cx="7340664" cy="414537"/>
              </a:xfrm>
              <a:prstGeom prst="rect">
                <a:avLst/>
              </a:prstGeom>
              <a:blipFill>
                <a:blip r:embed="rId10"/>
                <a:stretch>
                  <a:fillRect l="-1910" t="-2941" r="-664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1B6029-710B-4DBE-89C7-63C53A6DDF60}"/>
              </a:ext>
            </a:extLst>
          </p:cNvPr>
          <p:cNvSpPr txBox="1"/>
          <p:nvPr/>
        </p:nvSpPr>
        <p:spPr>
          <a:xfrm>
            <a:off x="7438172" y="2377686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16D4B-4C75-4304-89C4-0F7949A10233}"/>
              </a:ext>
            </a:extLst>
          </p:cNvPr>
          <p:cNvSpPr txBox="1"/>
          <p:nvPr/>
        </p:nvSpPr>
        <p:spPr>
          <a:xfrm>
            <a:off x="8734405" y="2382212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9000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52D89-ED27-4126-98C8-DA7293EE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47650"/>
            <a:ext cx="9601200" cy="1028700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Какие минусы у стандартного подхода расчета важности?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3531FE-B164-464A-B619-614C63B0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24050"/>
            <a:ext cx="9601200" cy="3581400"/>
          </a:xfrm>
        </p:spPr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Непонятно, как именно данная фича влияет на предсказание модели.  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Например, мы узнали, что доля чернокожего населения в регионе влияет на количество тяжелых преступлений. Но как именно? Насколько сильно увеличени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е доли чернокожего населения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смещает предсказания модели?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1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DD342-7F39-4EE8-B79E-FB7FE0CD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7650"/>
            <a:ext cx="9601200" cy="1485900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Использование </a:t>
            </a:r>
            <a:r>
              <a:rPr lang="en-US" sz="4000" dirty="0"/>
              <a:t>SHAP</a:t>
            </a:r>
            <a:r>
              <a:rPr lang="ru-RU" sz="4000" dirty="0"/>
              <a:t> для оценки вклада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A9E32-923E-4698-A7E0-DD5D5D66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62100"/>
            <a:ext cx="10363201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Решение из теории игр: разделить выигрыш между игроками пропорционально их вкладу можно с помощью вектора Шепли.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 представляет собой распределение, в котором выигрыш каждого игрока равен его среднему вкладу в общее благосостояние при определенном механизме формирования коалиции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 algn="l"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Применяя положения теории игр к интерпретации ML-моделей, можно сделать следующие выводы: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результат обучения с учителем (на основе заданного примера) – это игра;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выигрыш – это разница между матожиданием результата на всех имеющихся примерах и результатом, полученном на заданном примере;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вклады игроков в игру – влияние каждого значения признака на выигрыш, т.е. </a:t>
            </a:r>
            <a:r>
              <a:rPr lang="ru-RU" sz="1800" dirty="0">
                <a:solidFill>
                  <a:srgbClr val="000000"/>
                </a:solidFill>
                <a:latin typeface="Roboto" panose="02000000000000000000" pitchFamily="2" charset="0"/>
              </a:rPr>
              <a:t>на прогноз модели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2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3F30B-89B2-4224-8D46-769A8218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66675"/>
            <a:ext cx="9601200" cy="1485900"/>
          </a:xfrm>
        </p:spPr>
        <p:txBody>
          <a:bodyPr/>
          <a:lstStyle/>
          <a:p>
            <a:r>
              <a:rPr lang="ru-RU" dirty="0"/>
              <a:t>Расчет </a:t>
            </a:r>
            <a:r>
              <a:rPr lang="ru-RU"/>
              <a:t>значений Шепли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24BA8-78CB-4081-8046-EB69DCBB5C0D}"/>
                  </a:ext>
                </a:extLst>
              </p:cNvPr>
              <p:cNvSpPr txBox="1"/>
              <p:nvPr/>
            </p:nvSpPr>
            <p:spPr>
              <a:xfrm>
                <a:off x="3674457" y="1455511"/>
                <a:ext cx="6096000" cy="2185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это предсказание модели с i-той фичей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ru-RU" dirty="0"/>
                  <a:t>— это предсказание модели без i-той фичи</a:t>
                </a:r>
              </a:p>
              <a:p>
                <a:pPr marL="0" indent="0">
                  <a:buNone/>
                </a:pPr>
                <a:r>
                  <a:rPr lang="en-US" dirty="0"/>
                  <a:t>n – </a:t>
                </a:r>
                <a:r>
                  <a:rPr lang="ru-RU" dirty="0"/>
                  <a:t>кол-во фичей</a:t>
                </a:r>
              </a:p>
              <a:p>
                <a:pPr marL="0" indent="0">
                  <a:buNone/>
                </a:pPr>
                <a:r>
                  <a:rPr lang="en-US" dirty="0"/>
                  <a:t>S - </a:t>
                </a:r>
                <a:r>
                  <a:rPr lang="ru-RU" b="0" i="0" dirty="0">
                    <a:solidFill>
                      <a:srgbClr val="111111"/>
                    </a:solidFill>
                    <a:effectLst/>
                    <a:latin typeface="-apple-system"/>
                  </a:rPr>
                  <a:t>произвольный набор фичей без i-той фичи</a:t>
                </a:r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24BA8-78CB-4081-8046-EB69DCBB5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7" y="1455511"/>
                <a:ext cx="6096000" cy="2185022"/>
              </a:xfrm>
              <a:prstGeom prst="rect">
                <a:avLst/>
              </a:prstGeom>
              <a:blipFill>
                <a:blip r:embed="rId2"/>
                <a:stretch>
                  <a:fillRect l="-900" b="-36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305657" y="4018523"/>
            <a:ext cx="1039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Значение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Шэпли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для i-той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рассчитывается для каждого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сэмпла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данных (например, для каждого клиента в выборке) на всех возможных комбинациях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фичей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(включая отсутствие всех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фичей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), затем полученные значения суммируются по модулю и получается итоговая важность i-той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фичи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93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8168954" y="4290230"/>
            <a:ext cx="3694982" cy="239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55200"/>
          </a:xfrm>
        </p:spPr>
        <p:txBody>
          <a:bodyPr>
            <a:normAutofit/>
          </a:bodyPr>
          <a:lstStyle/>
          <a:p>
            <a:r>
              <a:rPr lang="ru-RU" sz="2800" dirty="0"/>
              <a:t>Пример расчета значений Шепли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F0CB97-5A60-4D78-8EF0-46AEFA08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57" y="-311859"/>
            <a:ext cx="6041111" cy="44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984" y="875416"/>
            <a:ext cx="541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Важность признака </a:t>
            </a:r>
            <a:r>
              <a:rPr lang="en-US" sz="1600" dirty="0" err="1">
                <a:solidFill>
                  <a:srgbClr val="00B050"/>
                </a:solidFill>
              </a:rPr>
              <a:t>racepctblack</a:t>
            </a:r>
            <a:r>
              <a:rPr lang="en-US" sz="1600" dirty="0"/>
              <a:t> </a:t>
            </a:r>
            <a:r>
              <a:rPr lang="ru-RU" sz="1600" dirty="0"/>
              <a:t>«</a:t>
            </a:r>
            <a:r>
              <a:rPr lang="en-US" sz="1600" dirty="0"/>
              <a:t>race</a:t>
            </a:r>
            <a:r>
              <a:rPr lang="ru-RU" sz="1600" dirty="0"/>
              <a:t>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817" y="1194888"/>
            <a:ext cx="367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</a:t>
            </a:r>
            <a:r>
              <a:rPr lang="ru-RU" sz="1600" dirty="0"/>
              <a:t> Случай отсутствия </a:t>
            </a:r>
            <a:r>
              <a:rPr lang="ru-RU" sz="1600" dirty="0" err="1"/>
              <a:t>фичей</a:t>
            </a:r>
            <a:r>
              <a:rPr lang="en-US" sz="1600" dirty="0"/>
              <a:t> S={ }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90984" y="1492550"/>
                <a:ext cx="6694200" cy="401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P(S) = </a:t>
                </a:r>
                <a:r>
                  <a:rPr lang="en-US" sz="1400" dirty="0" err="1">
                    <a:solidFill>
                      <a:srgbClr val="0070C0"/>
                    </a:solidFill>
                  </a:rPr>
                  <a:t>base_value</a:t>
                </a:r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1526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272.5+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118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656.3+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316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1127.4+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2085.51=461.6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" y="1492550"/>
                <a:ext cx="6694200" cy="401200"/>
              </a:xfrm>
              <a:prstGeom prst="rect">
                <a:avLst/>
              </a:prstGeom>
              <a:blipFill>
                <a:blip r:embed="rId4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69817" y="2101932"/>
            <a:ext cx="54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 прогноза при добавлении </a:t>
            </a:r>
            <a:r>
              <a:rPr lang="ru-RU" sz="1400" dirty="0" err="1"/>
              <a:t>фичи</a:t>
            </a:r>
            <a:r>
              <a:rPr lang="ru-RU" sz="1400" dirty="0"/>
              <a:t> </a:t>
            </a:r>
            <a:r>
              <a:rPr lang="en-US" sz="1400" dirty="0"/>
              <a:t>race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81695" y="2411921"/>
                <a:ext cx="6442200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dirty="0"/>
                          <m:t>race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316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1127.4+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2085.51=1220.52</m:t>
                    </m:r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95" y="2411921"/>
                <a:ext cx="6442200" cy="398314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280000" y="866054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59600" y="2441232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33335" y="2447976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9700" y="2441230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84400" y="866053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35500" y="2446730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790984" y="2760360"/>
                <a:ext cx="5884511" cy="94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𝑟𝑎𝑐𝑒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𝑟𝑎𝑐𝑒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	</a:t>
                </a:r>
              </a:p>
              <a:p>
                <a:r>
                  <a:rPr lang="en-US" sz="1400" dirty="0"/>
                  <a:t>		</a:t>
                </a:r>
              </a:p>
              <a:p>
                <a:r>
                  <a:rPr lang="en-US" sz="1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0!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2−0−1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1220.52−461.6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=379.46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" y="2760360"/>
                <a:ext cx="5884511" cy="948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59232" y="3625337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ru-RU" sz="1600" dirty="0"/>
              <a:t>Наличие</a:t>
            </a:r>
            <a:r>
              <a:rPr lang="ru-RU" dirty="0"/>
              <a:t> </a:t>
            </a:r>
            <a:r>
              <a:rPr lang="ru-RU" dirty="0" err="1"/>
              <a:t>фичи</a:t>
            </a:r>
            <a:r>
              <a:rPr lang="ru-RU" dirty="0"/>
              <a:t> </a:t>
            </a:r>
            <a:r>
              <a:rPr lang="en-US" dirty="0"/>
              <a:t>kids S={kids}</a:t>
            </a:r>
            <a:endParaRPr lang="ru-RU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90984" y="416623"/>
            <a:ext cx="682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проведен для семпла, имеющего следующие значения признаков: </a:t>
            </a:r>
            <a:r>
              <a:rPr lang="ru-RU" altLang="ru-RU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PctKidsBornNeverMar</a:t>
            </a:r>
            <a:r>
              <a:rPr lang="en-US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15.07  </a:t>
            </a:r>
            <a:r>
              <a:rPr lang="en-US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acepctblack</a:t>
            </a:r>
            <a:r>
              <a:rPr lang="en-US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36.14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/>
              <p:cNvSpPr/>
              <p:nvPr/>
            </p:nvSpPr>
            <p:spPr>
              <a:xfrm>
                <a:off x="1012372" y="4089630"/>
                <a:ext cx="9193800" cy="401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ru-RU" sz="1400" b="0" i="1" smtClean="0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𝑙𝑒𝑓𝑡𝑛𝑜𝑑𝑒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𝑟𝑖𝑔h𝑡𝑛𝑜𝑑𝑒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1644</m:t>
                        </m:r>
                      </m:num>
                      <m:den>
                        <m:r>
                          <a:rPr lang="ru-RU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1994</m:t>
                        </m:r>
                      </m:den>
                    </m:f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2085.5</m:t>
                    </m:r>
                  </m:oMath>
                </a14:m>
                <a:r>
                  <a:rPr lang="ru-RU" sz="1400" b="0" dirty="0"/>
                  <a:t> </a:t>
                </a:r>
                <a:r>
                  <a:rPr lang="ru-RU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613.4</a:t>
                </a:r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2" y="4089630"/>
                <a:ext cx="9193800" cy="401200"/>
              </a:xfrm>
              <a:prstGeom prst="rect">
                <a:avLst/>
              </a:prstGeom>
              <a:blipFill>
                <a:blip r:embed="rId7"/>
                <a:stretch>
                  <a:fillRect l="-1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012372" y="4569687"/>
                <a:ext cx="3608616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𝑙𝑒𝑓𝑡𝑛𝑜𝑑𝑒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1526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1644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∗272.5+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118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1644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656.3=300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372" y="4569687"/>
                <a:ext cx="3608616" cy="409086"/>
              </a:xfrm>
              <a:prstGeom prst="rect">
                <a:avLst/>
              </a:prstGeom>
              <a:blipFill>
                <a:blip r:embed="rId8"/>
                <a:stretch>
                  <a:fillRect l="-1014" t="-1493" r="-338" b="-13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940372" y="5089422"/>
                <a:ext cx="192507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𝑟𝑖𝑔h𝑡𝑛𝑜𝑑𝑒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=2085.51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72" y="5089422"/>
                <a:ext cx="1925078" cy="30777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940372" y="5511200"/>
            <a:ext cx="4095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Результат прогноза при добавлении </a:t>
            </a:r>
            <a:r>
              <a:rPr lang="ru-RU" sz="1400" dirty="0" err="1"/>
              <a:t>фичи</a:t>
            </a:r>
            <a:r>
              <a:rPr lang="ru-RU" sz="1400" dirty="0"/>
              <a:t> </a:t>
            </a:r>
            <a:r>
              <a:rPr lang="en-US" sz="1400" dirty="0"/>
              <a:t>race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Прямоугольник 27"/>
              <p:cNvSpPr/>
              <p:nvPr/>
            </p:nvSpPr>
            <p:spPr>
              <a:xfrm>
                <a:off x="940372" y="5818977"/>
                <a:ext cx="7563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dirty="0"/>
                          <m:t>race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2085.51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−тк имея обе фичи мы точно знаем в каком листе лежит семпл</m:t>
                    </m:r>
                  </m:oMath>
                </a14:m>
                <a:endParaRPr lang="ru-RU" sz="1400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72" y="5818977"/>
                <a:ext cx="7563000" cy="523220"/>
              </a:xfrm>
              <a:prstGeom prst="rect">
                <a:avLst/>
              </a:prstGeom>
              <a:blipFill>
                <a:blip r:embed="rId10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940372" y="6232903"/>
                <a:ext cx="4564070" cy="72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𝑟𝑎𝑐𝑒</m:t>
                          </m:r>
                          <m:r>
                            <a:rPr lang="ru-RU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2085.51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613.4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736.04</m:t>
                      </m:r>
                    </m:oMath>
                  </m:oMathPara>
                </a14:m>
                <a:endParaRPr lang="en-US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72" y="6232903"/>
                <a:ext cx="4564070" cy="7244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/>
              <p:cNvSpPr/>
              <p:nvPr/>
            </p:nvSpPr>
            <p:spPr>
              <a:xfrm>
                <a:off x="8037605" y="5432702"/>
                <a:ext cx="408753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𝑟𝑎𝑐𝑒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𝑟𝑎𝑐𝑒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𝑟𝑎𝑐𝑒</m:t>
                              </m:r>
                            </m:sub>
                          </m:sSub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379.46+736.04=1115.5</m:t>
                      </m:r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05" y="5432702"/>
                <a:ext cx="4087534" cy="8549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03D2A7-C95D-4E0D-A9F0-3CE82776C30A}"/>
              </a:ext>
            </a:extLst>
          </p:cNvPr>
          <p:cNvSpPr txBox="1"/>
          <p:nvPr/>
        </p:nvSpPr>
        <p:spPr>
          <a:xfrm>
            <a:off x="8358681" y="4508572"/>
            <a:ext cx="369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Shap</a:t>
            </a:r>
            <a:r>
              <a:rPr lang="en-US" dirty="0"/>
              <a:t> </a:t>
            </a:r>
            <a:r>
              <a:rPr lang="ru-RU" dirty="0"/>
              <a:t>значение для </a:t>
            </a:r>
            <a:r>
              <a:rPr lang="en-US" sz="1800" dirty="0" err="1"/>
              <a:t>racepctblack</a:t>
            </a:r>
            <a:r>
              <a:rPr lang="ru-RU" sz="1800" dirty="0"/>
              <a:t> для выбранного семпла: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31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8147182" y="4129385"/>
            <a:ext cx="3694982" cy="239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55200"/>
          </a:xfrm>
        </p:spPr>
        <p:txBody>
          <a:bodyPr>
            <a:normAutofit/>
          </a:bodyPr>
          <a:lstStyle/>
          <a:p>
            <a:r>
              <a:rPr lang="ru-RU" sz="2800" dirty="0"/>
              <a:t>Пример расчета значений Шепли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3F0CB97-5A60-4D78-8EF0-46AEFA08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57" y="-311859"/>
            <a:ext cx="6041111" cy="44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90984" y="875416"/>
            <a:ext cx="5410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Важность признака </a:t>
            </a:r>
            <a:r>
              <a:rPr lang="en-US" sz="1600" dirty="0" err="1">
                <a:solidFill>
                  <a:srgbClr val="00B050"/>
                </a:solidFill>
              </a:rPr>
              <a:t>PctKidsBornNeverMar</a:t>
            </a:r>
            <a:r>
              <a:rPr lang="en-US" sz="1600" dirty="0"/>
              <a:t> </a:t>
            </a:r>
            <a:r>
              <a:rPr lang="ru-RU" sz="1600" dirty="0"/>
              <a:t>«</a:t>
            </a:r>
            <a:r>
              <a:rPr lang="en-US" sz="1600" dirty="0"/>
              <a:t>kids</a:t>
            </a:r>
            <a:r>
              <a:rPr lang="ru-RU" sz="1600" dirty="0"/>
              <a:t>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817" y="1194888"/>
            <a:ext cx="3674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</a:t>
            </a:r>
            <a:r>
              <a:rPr lang="ru-RU" sz="1600" dirty="0"/>
              <a:t> Случай отсутствия </a:t>
            </a:r>
            <a:r>
              <a:rPr lang="ru-RU" sz="1600" dirty="0" err="1"/>
              <a:t>фичей</a:t>
            </a:r>
            <a:r>
              <a:rPr lang="en-US" sz="1600" dirty="0"/>
              <a:t> S={ }</a:t>
            </a:r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90984" y="1492550"/>
                <a:ext cx="6694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P(S) = </a:t>
                </a:r>
                <a:r>
                  <a:rPr lang="en-US" sz="1400" dirty="0" err="1"/>
                  <a:t>base_value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=461.6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84" y="1492550"/>
                <a:ext cx="6694200" cy="307777"/>
              </a:xfrm>
              <a:prstGeom prst="rect">
                <a:avLst/>
              </a:prstGeom>
              <a:blipFill>
                <a:blip r:embed="rId4"/>
                <a:stretch>
                  <a:fillRect l="-273" t="-6000" b="-18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0984" y="1828232"/>
            <a:ext cx="54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Результат прогноза при добавлении фичи </a:t>
            </a:r>
            <a:r>
              <a:rPr lang="en-US" sz="1400" dirty="0"/>
              <a:t>kids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02862" y="2138221"/>
                <a:ext cx="6442200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b="0" i="0" dirty="0" smtClean="0"/>
                          <m:t>kids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316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1127.4+</m:t>
                    </m:r>
                    <m:f>
                      <m:f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2085.51=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613.4 (</m:t>
                    </m:r>
                    <m:r>
                      <a:rPr lang="ru-RU" sz="1400" b="0" i="1" dirty="0" smtClean="0">
                        <a:latin typeface="Cambria Math" panose="02040503050406030204" pitchFamily="18" charset="0"/>
                      </a:rPr>
                      <m:t>значение уже рассчитывали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62" y="2138221"/>
                <a:ext cx="6442200" cy="398314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280000" y="866054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59600" y="2441232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33335" y="2447976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  <a:endParaRPr lang="ru-RU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9700" y="2441230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184400" y="866053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35500" y="2446730"/>
            <a:ext cx="81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  <a:endParaRPr lang="ru-RU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812151" y="2486660"/>
                <a:ext cx="5884511" cy="94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𝑘𝑖𝑑𝑠</m:t>
                        </m:r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𝑘𝑖𝑑𝑠</m:t>
                            </m:r>
                          </m:e>
                        </m:d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=	</a:t>
                </a:r>
              </a:p>
              <a:p>
                <a:r>
                  <a:rPr lang="en-US" sz="1400" dirty="0"/>
                  <a:t>		</a:t>
                </a:r>
              </a:p>
              <a:p>
                <a:r>
                  <a:rPr lang="en-US" sz="1400" dirty="0"/>
                  <a:t>			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0!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2−0−1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613.4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−461.6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75.92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1" y="2486660"/>
                <a:ext cx="5884511" cy="9485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угольник 18"/>
          <p:cNvSpPr/>
          <p:nvPr/>
        </p:nvSpPr>
        <p:spPr>
          <a:xfrm>
            <a:off x="737460" y="3464492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</a:t>
            </a:r>
            <a:r>
              <a:rPr lang="ru-RU" dirty="0"/>
              <a:t> </a:t>
            </a:r>
            <a:r>
              <a:rPr lang="ru-RU" sz="1600" dirty="0"/>
              <a:t>Наличие</a:t>
            </a:r>
            <a:r>
              <a:rPr lang="ru-RU" dirty="0"/>
              <a:t> фичи </a:t>
            </a:r>
            <a:r>
              <a:rPr lang="en-US" dirty="0"/>
              <a:t>race S={race}</a:t>
            </a:r>
            <a:endParaRPr lang="ru-RU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790984" y="416623"/>
            <a:ext cx="68275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Расчет проведен для семпла, имеющего следующие значения признаков: </a:t>
            </a:r>
            <a:r>
              <a:rPr lang="ru-RU" altLang="ru-RU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PctKidsBornNeverMar</a:t>
            </a:r>
            <a:r>
              <a:rPr lang="en-US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15.07  </a:t>
            </a:r>
            <a:r>
              <a:rPr lang="en-US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ru-RU" altLang="ru-RU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acepctblack</a:t>
            </a:r>
            <a:r>
              <a:rPr lang="en-US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altLang="ru-RU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36.14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Прямоугольник 22"/>
              <p:cNvSpPr/>
              <p:nvPr/>
            </p:nvSpPr>
            <p:spPr>
              <a:xfrm>
                <a:off x="990600" y="3928785"/>
                <a:ext cx="9193800" cy="401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P(S)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316</m:t>
                        </m:r>
                      </m:num>
                      <m:den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i="1" dirty="0">
                        <a:latin typeface="Cambria Math" panose="02040503050406030204" pitchFamily="18" charset="0"/>
                      </a:rPr>
                      <m:t>1127.4+</m:t>
                    </m:r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34</m:t>
                        </m:r>
                      </m:num>
                      <m:den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i="1" dirty="0">
                        <a:latin typeface="Cambria Math" panose="02040503050406030204" pitchFamily="18" charset="0"/>
                      </a:rPr>
                      <m:t>2085.51=1220.52</m:t>
                    </m:r>
                  </m:oMath>
                </a14:m>
                <a:r>
                  <a:rPr lang="en-US" sz="1400" dirty="0"/>
                  <a:t> </a:t>
                </a:r>
                <a:endParaRPr lang="en-US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28785"/>
                <a:ext cx="9193800" cy="401200"/>
              </a:xfrm>
              <a:prstGeom prst="rect">
                <a:avLst/>
              </a:prstGeom>
              <a:blipFill>
                <a:blip r:embed="rId7"/>
                <a:stretch>
                  <a:fillRect l="-199"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/>
          <p:cNvSpPr/>
          <p:nvPr/>
        </p:nvSpPr>
        <p:spPr>
          <a:xfrm>
            <a:off x="769817" y="4313696"/>
            <a:ext cx="3743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/>
              <a:t>Результат прогноза при добавлении фичи </a:t>
            </a:r>
            <a:r>
              <a:rPr lang="en-US" sz="1400" dirty="0"/>
              <a:t>kids</a:t>
            </a:r>
            <a:endParaRPr lang="ru-RU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Прямоугольник 27"/>
              <p:cNvSpPr/>
              <p:nvPr/>
            </p:nvSpPr>
            <p:spPr>
              <a:xfrm>
                <a:off x="769817" y="4685675"/>
                <a:ext cx="7563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400" b="0" i="0" dirty="0" smtClean="0"/>
                          <m:t>kids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2085.51</m:t>
                    </m:r>
                    <m:r>
                      <a:rPr lang="ru-RU" sz="1400" b="0" i="1" smtClean="0">
                        <a:latin typeface="Cambria Math" panose="02040503050406030204" pitchFamily="18" charset="0"/>
                      </a:rPr>
                      <m:t> −тк имея обе фичи мы точно знаем в каком листе лежит семпл</m:t>
                    </m:r>
                  </m:oMath>
                </a14:m>
                <a:endParaRPr lang="ru-RU" sz="1400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17" y="4685675"/>
                <a:ext cx="7563000" cy="523220"/>
              </a:xfrm>
              <a:prstGeom prst="rect">
                <a:avLst/>
              </a:prstGeom>
              <a:blipFill>
                <a:blip r:embed="rId8"/>
                <a:stretch>
                  <a:fillRect t="-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Прямоугольник 28"/>
              <p:cNvSpPr/>
              <p:nvPr/>
            </p:nvSpPr>
            <p:spPr>
              <a:xfrm>
                <a:off x="737460" y="5040380"/>
                <a:ext cx="4734758" cy="724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𝑘𝑖𝑑𝑠</m:t>
                          </m:r>
                          <m:r>
                            <a:rPr lang="ru-RU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ru-RU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b="0" i="1" smtClean="0">
                              <a:latin typeface="Cambria Math" panose="02040503050406030204" pitchFamily="18" charset="0"/>
                            </a:rPr>
                            <m:t>2085.51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1220.52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432.5</m:t>
                      </m:r>
                    </m:oMath>
                  </m:oMathPara>
                </a14:m>
                <a:endParaRPr lang="en-US" dirty="0"/>
              </a:p>
              <a:p>
                <a:endParaRPr lang="ru-RU" sz="1400" dirty="0"/>
              </a:p>
            </p:txBody>
          </p:sp>
        </mc:Choice>
        <mc:Fallback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60" y="5040380"/>
                <a:ext cx="4734758" cy="7244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/>
              <p:cNvSpPr/>
              <p:nvPr/>
            </p:nvSpPr>
            <p:spPr>
              <a:xfrm>
                <a:off x="8015833" y="5271857"/>
                <a:ext cx="408753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𝑘𝑖𝑑𝑠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</a:rPr>
                            <m:t>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𝑘𝑖𝑑𝑠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𝑘𝑖𝑑𝑠</m:t>
                              </m:r>
                            </m:sub>
                          </m:sSub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75.92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432.5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508.42</m:t>
                      </m:r>
                    </m:oMath>
                  </m:oMathPara>
                </a14:m>
                <a:endParaRPr lang="ru-RU" sz="1600" dirty="0"/>
              </a:p>
              <a:p>
                <a:endParaRPr lang="ru-RU" sz="1600" dirty="0"/>
              </a:p>
            </p:txBody>
          </p:sp>
        </mc:Choice>
        <mc:Fallback>
          <p:sp>
            <p:nvSpPr>
              <p:cNvPr id="31" name="Прямоугольник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833" y="5271857"/>
                <a:ext cx="4087534" cy="8549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503D2A7-C95D-4E0D-A9F0-3CE82776C30A}"/>
              </a:ext>
            </a:extLst>
          </p:cNvPr>
          <p:cNvSpPr txBox="1"/>
          <p:nvPr/>
        </p:nvSpPr>
        <p:spPr>
          <a:xfrm>
            <a:off x="8274406" y="4146310"/>
            <a:ext cx="381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Shap</a:t>
            </a:r>
            <a:r>
              <a:rPr lang="en-US" dirty="0"/>
              <a:t> </a:t>
            </a:r>
            <a:r>
              <a:rPr lang="ru-RU" dirty="0"/>
              <a:t>значение для </a:t>
            </a:r>
            <a:r>
              <a:rPr lang="en-US" sz="1800" dirty="0" err="1"/>
              <a:t>PctKidsBornNeverMar</a:t>
            </a:r>
            <a:r>
              <a:rPr lang="ru-RU" sz="1800" dirty="0"/>
              <a:t> для выбранного семпла: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0356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408</TotalTime>
  <Words>1079</Words>
  <Application>Microsoft Office PowerPoint</Application>
  <PresentationFormat>Широкоэкранный</PresentationFormat>
  <Paragraphs>115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Cambria Math</vt:lpstr>
      <vt:lpstr>Franklin Gothic Book</vt:lpstr>
      <vt:lpstr>Roboto</vt:lpstr>
      <vt:lpstr>Уголки</vt:lpstr>
      <vt:lpstr>Использование SHAP для интерпретации прогнозов моделей</vt:lpstr>
      <vt:lpstr>Для чего и когда нужна интерпретируемость?</vt:lpstr>
      <vt:lpstr>Стандартные методы оценки важности признаков для «деревянных моделей»</vt:lpstr>
      <vt:lpstr>Пример расчета по методы Gain</vt:lpstr>
      <vt:lpstr>Какие минусы у стандартного подхода расчета важности?</vt:lpstr>
      <vt:lpstr>Использование SHAP для оценки вклада признаков</vt:lpstr>
      <vt:lpstr>Расчет значений Шепли</vt:lpstr>
      <vt:lpstr>Пример расчета значений Шепли</vt:lpstr>
      <vt:lpstr>Пример расчета значений Шепли</vt:lpstr>
      <vt:lpstr>Пример расчета значений Шепли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SHAP для интерпретации прогнозов моделей</dc:title>
  <dc:creator>Дмитрий Владимиров</dc:creator>
  <cp:lastModifiedBy>Дмитрий Владимиров</cp:lastModifiedBy>
  <cp:revision>22</cp:revision>
  <dcterms:created xsi:type="dcterms:W3CDTF">2021-12-07T15:46:20Z</dcterms:created>
  <dcterms:modified xsi:type="dcterms:W3CDTF">2021-12-09T18:24:13Z</dcterms:modified>
</cp:coreProperties>
</file>