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Владимиров" initials="ДВ" lastIdx="2" clrIdx="0">
    <p:extLst>
      <p:ext uri="{19B8F6BF-5375-455C-9EA6-DF929625EA0E}">
        <p15:presenceInfo xmlns:p15="http://schemas.microsoft.com/office/powerpoint/2012/main" userId="26301b639898e3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338" autoAdjust="0"/>
  </p:normalViewPr>
  <p:slideViewPr>
    <p:cSldViewPr snapToGrid="0">
      <p:cViewPr varScale="1">
        <p:scale>
          <a:sx n="131" d="100"/>
          <a:sy n="131" d="100"/>
        </p:scale>
        <p:origin x="7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3FBFD-A703-42DD-AEE5-57F4366049C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B363B-F98D-4D60-B125-027B2D33B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6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формуле прироста информации:</a:t>
            </a:r>
          </a:p>
          <a:p>
            <a:r>
              <a:rPr lang="en-US" dirty="0"/>
              <a:t>MAE0 – </a:t>
            </a:r>
            <a:r>
              <a:rPr lang="ru-RU" dirty="0"/>
              <a:t>значение МАЕ в узле дерева</a:t>
            </a:r>
          </a:p>
          <a:p>
            <a:r>
              <a:rPr lang="en-US" dirty="0" err="1"/>
              <a:t>MAEi</a:t>
            </a:r>
            <a:r>
              <a:rPr lang="en-US" dirty="0"/>
              <a:t> – </a:t>
            </a:r>
            <a:r>
              <a:rPr lang="ru-RU" dirty="0"/>
              <a:t>значения </a:t>
            </a:r>
            <a:r>
              <a:rPr lang="en-US" dirty="0"/>
              <a:t>MAE </a:t>
            </a:r>
            <a:r>
              <a:rPr lang="ru-RU" dirty="0"/>
              <a:t>в группах после разбиения по признаку </a:t>
            </a:r>
            <a:r>
              <a:rPr lang="en-US" dirty="0"/>
              <a:t>Q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 – </a:t>
            </a:r>
            <a:r>
              <a:rPr lang="ru-RU" dirty="0"/>
              <a:t>кол-во элементов в каждой из двух групп после разбиения по признаку </a:t>
            </a:r>
            <a:r>
              <a:rPr lang="en-US" dirty="0"/>
              <a:t>Q</a:t>
            </a:r>
            <a:endParaRPr lang="ru-RU" dirty="0"/>
          </a:p>
          <a:p>
            <a:r>
              <a:rPr lang="en-US" dirty="0"/>
              <a:t>N</a:t>
            </a:r>
            <a:r>
              <a:rPr lang="ru-RU" dirty="0"/>
              <a:t>общ – кол-во элементов в выборке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363B-F98D-4D60-B125-027B2D33B6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82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55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2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17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60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BC30-B9AA-4E9F-8483-F910F943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599" y="1848363"/>
            <a:ext cx="8791575" cy="2387600"/>
          </a:xfrm>
        </p:spPr>
        <p:txBody>
          <a:bodyPr>
            <a:noAutofit/>
          </a:bodyPr>
          <a:lstStyle/>
          <a:p>
            <a:r>
              <a:rPr lang="ru-RU" sz="4800" dirty="0"/>
              <a:t>Использование </a:t>
            </a:r>
            <a:r>
              <a:rPr lang="en-US" sz="4800" dirty="0"/>
              <a:t>SHAP </a:t>
            </a:r>
            <a:r>
              <a:rPr lang="ru-RU" sz="4800" dirty="0"/>
              <a:t>для интерпретации прогнозов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2398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D8B8A-3DEA-4F4A-9885-8E7DC4C9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25100" cy="1485900"/>
          </a:xfrm>
        </p:spPr>
        <p:txBody>
          <a:bodyPr>
            <a:normAutofit/>
          </a:bodyPr>
          <a:lstStyle/>
          <a:p>
            <a:r>
              <a:rPr lang="ru-RU" sz="3600" dirty="0"/>
              <a:t>Для чего и когда нужна интерпретируемость?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541EC-6C28-43A9-98C7-E7E03C9E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666874"/>
            <a:ext cx="10239375" cy="4410075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получения каких-либо знаний с помощью изучения построенной модели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п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оиска ошибок в выводе модели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я повышения доверия и вовлеченности пользователей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тестирования и улучшения модели</a:t>
            </a:r>
          </a:p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Для соблюдение юридических аспектов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0320E-8A9B-4623-A8C6-40A69FFA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Стандартные методы оценки важности признаков для «деревянных моделей»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C9620-1643-448B-9794-F51F1024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20375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Gain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(используется по умолчани</a:t>
            </a:r>
            <a:r>
              <a:rPr lang="ru-RU" b="1" dirty="0">
                <a:solidFill>
                  <a:srgbClr val="111111"/>
                </a:solidFill>
                <a:latin typeface="-apple-system"/>
              </a:rPr>
              <a:t>ю в </a:t>
            </a:r>
            <a:r>
              <a:rPr lang="en-US" b="1" dirty="0" err="1">
                <a:solidFill>
                  <a:srgbClr val="111111"/>
                </a:solidFill>
                <a:latin typeface="-apple-system"/>
              </a:rPr>
              <a:t>sklearn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Эта мера показывает относительный вклад каждого признака в модель. Для расчета мы идем по каждому дереву, смотрим в каждом узле дерева какая фича приводит к разбиению узла и насколько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снижаетcя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неопределенность модели согласно метрике.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Cover</a:t>
            </a:r>
            <a:r>
              <a:rPr lang="ru-RU" dirty="0"/>
              <a:t/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Показывает количество наблюдений для каждой фичи.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Frequency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/>
            </a:r>
            <a:b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Показывает, как часто данная фича встречается в узлах дерева, то есть считается суммарное количество разбиений дерева на узлы для каждой фичи в каждом дереве.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25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07F11-63EF-4D73-8969-0B7ABC88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85754"/>
            <a:ext cx="9658350" cy="6476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расчета по методы </a:t>
            </a:r>
            <a:r>
              <a:rPr lang="en-US" dirty="0"/>
              <a:t>Gain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0CB97-5A60-4D78-8EF0-46AEFA08E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49" y="485775"/>
            <a:ext cx="8452162" cy="620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D7283-0AE6-4F03-AEA4-C574BBB1DB7D}"/>
                  </a:ext>
                </a:extLst>
              </p:cNvPr>
              <p:cNvSpPr txBox="1"/>
              <p:nvPr/>
            </p:nvSpPr>
            <p:spPr>
              <a:xfrm>
                <a:off x="933450" y="1062023"/>
                <a:ext cx="404812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общ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D7283-0AE6-4F03-AEA4-C574BBB1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062023"/>
                <a:ext cx="4048126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036E29-041F-4296-AF02-465B1D03E36A}"/>
              </a:ext>
            </a:extLst>
          </p:cNvPr>
          <p:cNvSpPr txBox="1"/>
          <p:nvPr/>
        </p:nvSpPr>
        <p:spPr>
          <a:xfrm>
            <a:off x="933450" y="2146854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Расчет вклада признака «</a:t>
            </a:r>
            <a:r>
              <a:rPr lang="en-US" u="sng" dirty="0" err="1"/>
              <a:t>recepctblack</a:t>
            </a:r>
            <a:r>
              <a:rPr lang="en-US" u="sng" dirty="0"/>
              <a:t>”:</a:t>
            </a:r>
            <a:endParaRPr lang="ru-RU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59613-0BDE-4357-8B3D-9CDC031913F7}"/>
              </a:ext>
            </a:extLst>
          </p:cNvPr>
          <p:cNvSpPr txBox="1"/>
          <p:nvPr/>
        </p:nvSpPr>
        <p:spPr>
          <a:xfrm>
            <a:off x="4895851" y="1255473"/>
            <a:ext cx="6276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прирост информации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A484F-B7AC-4C7C-A9FB-B9408276D88B}"/>
              </a:ext>
            </a:extLst>
          </p:cNvPr>
          <p:cNvSpPr txBox="1"/>
          <p:nvPr/>
        </p:nvSpPr>
        <p:spPr>
          <a:xfrm>
            <a:off x="8810625" y="141227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DCB51-427A-4694-BC9D-B3EC3DB4CF5E}"/>
              </a:ext>
            </a:extLst>
          </p:cNvPr>
          <p:cNvSpPr txBox="1"/>
          <p:nvPr/>
        </p:nvSpPr>
        <p:spPr>
          <a:xfrm>
            <a:off x="6715125" y="345288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5FE21-9832-4A30-A0B4-76F7878A0B0C}"/>
              </a:ext>
            </a:extLst>
          </p:cNvPr>
          <p:cNvSpPr txBox="1"/>
          <p:nvPr/>
        </p:nvSpPr>
        <p:spPr>
          <a:xfrm>
            <a:off x="11163300" y="346617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29906-6D01-48A3-ABCB-585D916A232B}"/>
              </a:ext>
            </a:extLst>
          </p:cNvPr>
          <p:cNvSpPr txBox="1"/>
          <p:nvPr/>
        </p:nvSpPr>
        <p:spPr>
          <a:xfrm>
            <a:off x="619125" y="262221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377FF3-34D6-4880-A459-CAD7FC60251C}"/>
                  </a:ext>
                </a:extLst>
              </p:cNvPr>
              <p:cNvSpPr txBox="1"/>
              <p:nvPr/>
            </p:nvSpPr>
            <p:spPr>
              <a:xfrm>
                <a:off x="933450" y="2631059"/>
                <a:ext cx="5578450" cy="360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=(412−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1644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285 −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626)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1644+350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67.14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377FF3-34D6-4880-A459-CAD7FC60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631059"/>
                <a:ext cx="5578450" cy="360483"/>
              </a:xfrm>
              <a:prstGeom prst="rect">
                <a:avLst/>
              </a:prstGeom>
              <a:blipFill>
                <a:blip r:embed="rId5"/>
                <a:stretch>
                  <a:fillRect l="-1202" t="-5085" b="-15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3E3FFB-247A-4842-8FC3-F3DD83622833}"/>
                  </a:ext>
                </a:extLst>
              </p:cNvPr>
              <p:cNvSpPr txBox="1"/>
              <p:nvPr/>
            </p:nvSpPr>
            <p:spPr>
              <a:xfrm>
                <a:off x="1141415" y="3167438"/>
                <a:ext cx="4657724" cy="728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285−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1526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1644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264 −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118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1644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388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                                                           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1526+118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994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9.98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3E3FFB-247A-4842-8FC3-F3DD8362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5" y="3167438"/>
                <a:ext cx="4657724" cy="728982"/>
              </a:xfrm>
              <a:prstGeom prst="rect">
                <a:avLst/>
              </a:prstGeom>
              <a:blipFill>
                <a:blip r:embed="rId6"/>
                <a:stretch>
                  <a:fillRect l="-1440" b="-7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9ED7143-75FC-4876-AFF9-6BD12822E0AF}"/>
              </a:ext>
            </a:extLst>
          </p:cNvPr>
          <p:cNvSpPr txBox="1"/>
          <p:nvPr/>
        </p:nvSpPr>
        <p:spPr>
          <a:xfrm>
            <a:off x="619125" y="321681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359A8-9B09-42F3-8C79-748738EF344A}"/>
                  </a:ext>
                </a:extLst>
              </p:cNvPr>
              <p:cNvSpPr txBox="1"/>
              <p:nvPr/>
            </p:nvSpPr>
            <p:spPr>
              <a:xfrm>
                <a:off x="738187" y="3997796"/>
                <a:ext cx="425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b="1" dirty="0">
                    <a:solidFill>
                      <a:srgbClr val="0070C0"/>
                    </a:solidFill>
                  </a:rPr>
                  <a:t>77.12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359A8-9B09-42F3-8C79-748738EF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3997796"/>
                <a:ext cx="4253280" cy="276999"/>
              </a:xfrm>
              <a:prstGeom prst="rect">
                <a:avLst/>
              </a:prstGeom>
              <a:blipFill>
                <a:blip r:embed="rId7"/>
                <a:stretch>
                  <a:fillRect l="-1862" t="-28889" r="-3009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CB1CDA5-FDF0-45D0-B703-7A096E0E4D98}"/>
              </a:ext>
            </a:extLst>
          </p:cNvPr>
          <p:cNvSpPr txBox="1"/>
          <p:nvPr/>
        </p:nvSpPr>
        <p:spPr>
          <a:xfrm>
            <a:off x="665165" y="453589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Расчет вклада признака «</a:t>
            </a:r>
            <a:r>
              <a:rPr lang="en-US" u="sng" dirty="0" err="1"/>
              <a:t>PctKids</a:t>
            </a:r>
            <a:r>
              <a:rPr lang="en-US" u="sng" dirty="0"/>
              <a:t>”:</a:t>
            </a:r>
            <a:endParaRPr lang="ru-RU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86F97-00FC-4304-AD82-9655E2805147}"/>
              </a:ext>
            </a:extLst>
          </p:cNvPr>
          <p:cNvSpPr txBox="1"/>
          <p:nvPr/>
        </p:nvSpPr>
        <p:spPr>
          <a:xfrm>
            <a:off x="665165" y="489544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5624A-8BD0-4228-9BB2-E7ABD460C2AA}"/>
                  </a:ext>
                </a:extLst>
              </p:cNvPr>
              <p:cNvSpPr txBox="1"/>
              <p:nvPr/>
            </p:nvSpPr>
            <p:spPr>
              <a:xfrm>
                <a:off x="1064914" y="4920566"/>
                <a:ext cx="4402436" cy="721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𝑘𝑖𝑑𝑠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626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316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350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561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350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830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                           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316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6.82</a:t>
                </a:r>
                <a:endParaRPr lang="ru-RU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5624A-8BD0-4228-9BB2-E7ABD460C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14" y="4920566"/>
                <a:ext cx="4402436" cy="721544"/>
              </a:xfrm>
              <a:prstGeom prst="rect">
                <a:avLst/>
              </a:prstGeom>
              <a:blipFill>
                <a:blip r:embed="rId8"/>
                <a:stretch>
                  <a:fillRect l="-1662" b="-8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2EBB61-AF38-437C-A0BB-F40D0BA9E94B}"/>
                  </a:ext>
                </a:extLst>
              </p:cNvPr>
              <p:cNvSpPr txBox="1"/>
              <p:nvPr/>
            </p:nvSpPr>
            <p:spPr>
              <a:xfrm>
                <a:off x="738187" y="5753701"/>
                <a:ext cx="34647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𝑘𝑖𝑑𝑠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𝑘𝑖𝑑𝑠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6.82</a:t>
                </a:r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2EBB61-AF38-437C-A0BB-F40D0BA9E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5753701"/>
                <a:ext cx="3464719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8C3900-61F5-43A5-BF22-83860AB2F75C}"/>
                  </a:ext>
                </a:extLst>
              </p:cNvPr>
              <p:cNvSpPr txBox="1"/>
              <p:nvPr/>
            </p:nvSpPr>
            <p:spPr>
              <a:xfrm>
                <a:off x="3822636" y="6177353"/>
                <a:ext cx="734066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b="0" dirty="0"/>
                  <a:t>Важность после нормировки: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77.12+6.82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6.82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77.12+6.82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=(0.919, 0.081)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8C3900-61F5-43A5-BF22-83860AB2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36" y="6177353"/>
                <a:ext cx="7340664" cy="414537"/>
              </a:xfrm>
              <a:prstGeom prst="rect">
                <a:avLst/>
              </a:prstGeom>
              <a:blipFill>
                <a:blip r:embed="rId10"/>
                <a:stretch>
                  <a:fillRect l="-1910" t="-2941" r="-664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52D89-ED27-4126-98C8-DA7293EE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028700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Какие минусы у стандартного подхода расчета важности?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531FE-B164-464A-B619-614C63B0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24050"/>
            <a:ext cx="9601200" cy="3581400"/>
          </a:xfrm>
        </p:spPr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Непонятно, как именно данная фича влияет на предсказание модели.  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Например, мы узнали, что доля чернокожего населения в регионе влияет на количество тяжелых преступлений. Но как именно? Насколько сильно увеличени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е доли чернокожего населения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смещает предсказания модели?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DD342-7F39-4EE8-B79E-FB7FE0CD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</a:t>
            </a:r>
            <a:r>
              <a:rPr lang="en-US" sz="4000" dirty="0"/>
              <a:t>SHAP</a:t>
            </a:r>
            <a:r>
              <a:rPr lang="ru-RU" sz="4000" dirty="0"/>
              <a:t> для оценки вклада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A9E32-923E-4698-A7E0-DD5D5D66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62100"/>
            <a:ext cx="10363201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Решение из теории игр: разделить выигрыш между игроками пропорционально их вкладу можно с помощью вектора Шепли.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Он представляет собой распределение, в котором выигрыш каждого игрока равен его среднему вкладу в общее благосостояние при определенном механизме формирования коалиции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 algn="l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Применяя положения теории игр к интерпретации ML-моделей, можно сделать следующие выводы: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результат обучения с учителем (на основе заданного примера) – это игра;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выигрыш – это разница между матожиданием результата на всех имеющихся примерах и результатом, полученном на заданном примере;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вклады игроков в игру – влияние каждого значения признака на выигрыш, т.е. </a:t>
            </a:r>
            <a:r>
              <a:rPr lang="ru-RU" sz="1800" dirty="0" smtClean="0">
                <a:solidFill>
                  <a:srgbClr val="000000"/>
                </a:solidFill>
                <a:latin typeface="Roboto" panose="02000000000000000000" pitchFamily="2" charset="0"/>
              </a:rPr>
              <a:t>на прогноз модели</a:t>
            </a:r>
            <a:r>
              <a:rPr lang="ru-RU" sz="1800" b="0" i="0" dirty="0" smtClean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2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3F30B-89B2-4224-8D46-769A8218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66675"/>
            <a:ext cx="9601200" cy="1485900"/>
          </a:xfrm>
        </p:spPr>
        <p:txBody>
          <a:bodyPr/>
          <a:lstStyle/>
          <a:p>
            <a:r>
              <a:rPr lang="ru-RU" dirty="0"/>
              <a:t>Расчет </a:t>
            </a:r>
            <a:r>
              <a:rPr lang="ru-RU"/>
              <a:t>значений Шепли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24BA8-78CB-4081-8046-EB69DCBB5C0D}"/>
                  </a:ext>
                </a:extLst>
              </p:cNvPr>
              <p:cNvSpPr txBox="1"/>
              <p:nvPr/>
            </p:nvSpPr>
            <p:spPr>
              <a:xfrm>
                <a:off x="3667200" y="809625"/>
                <a:ext cx="6096000" cy="2185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— это предсказание модели с i-той фичей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— это предсказание модели без i-той фичи</a:t>
                </a:r>
              </a:p>
              <a:p>
                <a:pPr marL="0" indent="0">
                  <a:buNone/>
                </a:pPr>
                <a:r>
                  <a:rPr lang="en-US" dirty="0"/>
                  <a:t>n – </a:t>
                </a:r>
                <a:r>
                  <a:rPr lang="ru-RU" dirty="0"/>
                  <a:t>кол-во фичей</a:t>
                </a:r>
              </a:p>
              <a:p>
                <a:pPr marL="0" indent="0">
                  <a:buNone/>
                </a:pPr>
                <a:r>
                  <a:rPr lang="en-US" dirty="0"/>
                  <a:t>S - </a:t>
                </a:r>
                <a:r>
                  <a:rPr lang="ru-RU" b="0" i="0" dirty="0">
                    <a:solidFill>
                      <a:srgbClr val="111111"/>
                    </a:solidFill>
                    <a:effectLst/>
                    <a:latin typeface="-apple-system"/>
                  </a:rPr>
                  <a:t>произвольный набор фичей без i-той фичи</a:t>
                </a:r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24BA8-78CB-4081-8046-EB69DCBB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00" y="809625"/>
                <a:ext cx="6096000" cy="2185022"/>
              </a:xfrm>
              <a:prstGeom prst="rect">
                <a:avLst/>
              </a:prstGeom>
              <a:blipFill>
                <a:blip r:embed="rId2"/>
                <a:stretch>
                  <a:fillRect l="-900" b="-3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298400" y="3372637"/>
            <a:ext cx="1039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Значение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Шэпли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для i-той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рассчитывается для каждого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сэмпла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данных (например, для каждого клиента в выборке) на всех возможных комбинациях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фичей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(включая отсутствие всех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фичей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), затем полученные значения суммируются по модулю и получается итоговая важность i-той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9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8280000" y="4293690"/>
            <a:ext cx="3694982" cy="239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552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 расчета значений Шепли</a:t>
            </a:r>
            <a:endParaRPr lang="ru-RU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F0CB97-5A60-4D78-8EF0-46AEFA08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00" y="-333630"/>
            <a:ext cx="6041111" cy="44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11489" y="515803"/>
            <a:ext cx="541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Важность признака </a:t>
            </a:r>
            <a:r>
              <a:rPr lang="en-US" sz="1600" dirty="0" err="1" smtClean="0"/>
              <a:t>racepctblack</a:t>
            </a:r>
            <a:r>
              <a:rPr lang="en-US" sz="1600" dirty="0" smtClean="0"/>
              <a:t> </a:t>
            </a:r>
            <a:r>
              <a:rPr lang="ru-RU" sz="1600" dirty="0" smtClean="0"/>
              <a:t>«</a:t>
            </a:r>
            <a:r>
              <a:rPr lang="en-US" sz="1600" dirty="0" smtClean="0"/>
              <a:t>race</a:t>
            </a:r>
            <a:r>
              <a:rPr lang="ru-RU" sz="1600" dirty="0" smtClean="0"/>
              <a:t>»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90322" y="835275"/>
            <a:ext cx="367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</a:t>
            </a:r>
            <a:r>
              <a:rPr lang="ru-RU" sz="1600" dirty="0" smtClean="0"/>
              <a:t> Случай отсутствия </a:t>
            </a:r>
            <a:r>
              <a:rPr lang="ru-RU" sz="1600" dirty="0" err="1" smtClean="0"/>
              <a:t>фичей</a:t>
            </a:r>
            <a:r>
              <a:rPr lang="en-US" sz="1600" dirty="0" smtClean="0"/>
              <a:t> S={ }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11489" y="1132937"/>
                <a:ext cx="6694200" cy="40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P(S) = </a:t>
                </a:r>
                <a:r>
                  <a:rPr lang="en-US" sz="1400" dirty="0" err="1" smtClean="0"/>
                  <a:t>base_value</a:t>
                </a:r>
                <a:r>
                  <a:rPr lang="en-US" sz="1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1526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272.5+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118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656.3+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316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1127.4+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2085.51=461.6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9" y="1132937"/>
                <a:ext cx="6694200" cy="401200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0322" y="1742319"/>
            <a:ext cx="54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Результат прогноза при добавлении </a:t>
            </a:r>
            <a:r>
              <a:rPr lang="ru-RU" sz="1400" dirty="0" err="1" smtClean="0"/>
              <a:t>фичи</a:t>
            </a:r>
            <a:r>
              <a:rPr lang="ru-RU" sz="1400" dirty="0" smtClean="0"/>
              <a:t> </a:t>
            </a:r>
            <a:r>
              <a:rPr lang="en-US" sz="1400" dirty="0"/>
              <a:t>race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02200" y="2052308"/>
                <a:ext cx="6442200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dirty="0"/>
                          <m:t>race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316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1127.4+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2085.51=1220.52</m:t>
                    </m:r>
                  </m:oMath>
                </a14:m>
                <a:r>
                  <a:rPr lang="en-US" sz="1400" dirty="0" smtClean="0"/>
                  <a:t> </a:t>
                </a:r>
                <a:endParaRPr lang="ru-RU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0" y="2052308"/>
                <a:ext cx="6442200" cy="398314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280000" y="866054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59600" y="2441232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2441231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9700" y="2441230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84400" y="866053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35500" y="2446730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ru-RU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811489" y="2400747"/>
                <a:ext cx="5884511" cy="94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𝑟𝑎𝑐𝑒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</a:t>
                </a:r>
                <a:r>
                  <a:rPr lang="en-US" sz="1400" dirty="0"/>
                  <a:t>	</a:t>
                </a:r>
                <a:endParaRPr lang="en-US" sz="1400" dirty="0"/>
              </a:p>
              <a:p>
                <a:r>
                  <a:rPr lang="en-US" sz="1400" dirty="0"/>
                  <a:t>	</a:t>
                </a:r>
                <a:r>
                  <a:rPr lang="en-US" sz="1400" dirty="0"/>
                  <a:t>	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/>
                  <a:t>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0!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2−0−1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1220.52−461.6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=379.46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9" y="2400747"/>
                <a:ext cx="5884511" cy="948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737460" y="3428197"/>
            <a:ext cx="3421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 Наличие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kids </a:t>
            </a:r>
            <a:r>
              <a:rPr lang="en-US" dirty="0"/>
              <a:t>S</a:t>
            </a:r>
            <a:r>
              <a:rPr lang="en-US" dirty="0" smtClean="0"/>
              <a:t>={kids}</a:t>
            </a:r>
            <a:endParaRPr lang="ru-RU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114689" y="466795"/>
            <a:ext cx="22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PctKidsBornNeverMar</a:t>
            </a:r>
            <a:r>
              <a:rPr lang="en-US" altLang="ru-RU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altLang="ru-RU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15.07 </a:t>
            </a:r>
            <a:endParaRPr lang="en-US" altLang="ru-RU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altLang="ru-RU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acepctblack</a:t>
            </a:r>
            <a:r>
              <a:rPr lang="en-US" altLang="ru-R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altLang="ru-RU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36.14</a:t>
            </a:r>
            <a:r>
              <a:rPr lang="ru-RU" alt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/>
              <p:cNvSpPr/>
              <p:nvPr/>
            </p:nvSpPr>
            <p:spPr>
              <a:xfrm>
                <a:off x="990600" y="3892490"/>
                <a:ext cx="9193800" cy="401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P(S)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1644</m:t>
                        </m:r>
                      </m:num>
                      <m:den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𝑙𝑒𝑓𝑡𝑛𝑜𝑑𝑒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𝑟𝑖𝑔h𝑡𝑛𝑜𝑑𝑒</m:t>
                    </m:r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1644</m:t>
                        </m:r>
                      </m:num>
                      <m:den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2085.5</m:t>
                    </m:r>
                  </m:oMath>
                </a14:m>
                <a:r>
                  <a:rPr lang="ru-RU" sz="1400" b="0" dirty="0" smtClean="0"/>
                  <a:t> </a:t>
                </a:r>
                <a:r>
                  <a:rPr lang="ru-RU" sz="1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613.4</a:t>
                </a:r>
                <a:endParaRPr lang="en-US" sz="1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92490"/>
                <a:ext cx="9193800" cy="401200"/>
              </a:xfrm>
              <a:prstGeom prst="rect">
                <a:avLst/>
              </a:prstGeom>
              <a:blipFill>
                <a:blip r:embed="rId6"/>
                <a:stretch>
                  <a:fillRect l="-199"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990600" y="4372547"/>
                <a:ext cx="3608616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𝑙𝑒𝑓𝑡𝑛𝑜𝑑𝑒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1526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1644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∗272.5+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118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1644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656.3=300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372547"/>
                <a:ext cx="3608616" cy="409086"/>
              </a:xfrm>
              <a:prstGeom prst="rect">
                <a:avLst/>
              </a:prstGeom>
              <a:blipFill>
                <a:blip r:embed="rId7"/>
                <a:stretch>
                  <a:fillRect l="-1184" r="-338" b="-13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918600" y="4892282"/>
                <a:ext cx="1925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𝑟𝑖𝑔h𝑡𝑛𝑜𝑑𝑒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=2085.51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0" y="4892282"/>
                <a:ext cx="1925078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918600" y="5314060"/>
            <a:ext cx="4095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Результат прогноза при добавлении </a:t>
            </a:r>
            <a:r>
              <a:rPr lang="ru-RU" sz="1400" dirty="0" err="1"/>
              <a:t>фичи</a:t>
            </a:r>
            <a:r>
              <a:rPr lang="ru-RU" sz="1400" dirty="0"/>
              <a:t> </a:t>
            </a:r>
            <a:r>
              <a:rPr lang="en-US" sz="1400" dirty="0"/>
              <a:t>race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Прямоугольник 27"/>
              <p:cNvSpPr/>
              <p:nvPr/>
            </p:nvSpPr>
            <p:spPr>
              <a:xfrm>
                <a:off x="918600" y="5621837"/>
                <a:ext cx="7563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dirty="0"/>
                          <m:t>race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2085.51</m:t>
                    </m:r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−тк имея обе фичи мы точно знаем в каком листе лежит семпл</m:t>
                    </m:r>
                  </m:oMath>
                </a14:m>
                <a:endParaRPr lang="ru-RU" sz="1400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0" y="5621837"/>
                <a:ext cx="7563000" cy="523220"/>
              </a:xfrm>
              <a:prstGeom prst="rect">
                <a:avLst/>
              </a:prstGeom>
              <a:blipFill>
                <a:blip r:embed="rId9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918600" y="6035763"/>
                <a:ext cx="4564070" cy="72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𝑟𝑎𝑐𝑒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2085.51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613.4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736.04</m:t>
                      </m:r>
                    </m:oMath>
                  </m:oMathPara>
                </a14:m>
                <a:endParaRPr lang="en-US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0" y="6035763"/>
                <a:ext cx="4564070" cy="72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/>
              <p:cNvSpPr/>
              <p:nvPr/>
            </p:nvSpPr>
            <p:spPr>
              <a:xfrm>
                <a:off x="8015833" y="5407556"/>
                <a:ext cx="408753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𝑟𝑎𝑐𝑒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𝑟𝑎𝑐𝑒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𝑟𝑎𝑐𝑒</m:t>
                              </m:r>
                            </m:sub>
                          </m:sSub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379.46+736.04=1115.5</m:t>
                      </m:r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833" y="5407556"/>
                <a:ext cx="4087534" cy="8549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31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351</TotalTime>
  <Words>400</Words>
  <Application>Microsoft Office PowerPoint</Application>
  <PresentationFormat>Широкоэкранный</PresentationFormat>
  <Paragraphs>77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Cambria Math</vt:lpstr>
      <vt:lpstr>Franklin Gothic Book</vt:lpstr>
      <vt:lpstr>Roboto</vt:lpstr>
      <vt:lpstr>Уголки</vt:lpstr>
      <vt:lpstr>Использование SHAP для интерпретации прогнозов моделей</vt:lpstr>
      <vt:lpstr>Для чего и когда нужна интерпретируемость?</vt:lpstr>
      <vt:lpstr>Стандартные методы оценки важности признаков для «деревянных моделей»</vt:lpstr>
      <vt:lpstr>Пример расчета по методы Gain</vt:lpstr>
      <vt:lpstr>Какие минусы у стандартного подхода расчета важности?</vt:lpstr>
      <vt:lpstr>Использование SHAP для оценки вклада признаков</vt:lpstr>
      <vt:lpstr>Расчет значений Шепли</vt:lpstr>
      <vt:lpstr>Пример расчета значений Шепли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SHAP для интерпретации прогнозов моделей</dc:title>
  <dc:creator>Дмитрий Владимиров</dc:creator>
  <cp:lastModifiedBy>User</cp:lastModifiedBy>
  <cp:revision>18</cp:revision>
  <dcterms:created xsi:type="dcterms:W3CDTF">2021-12-07T15:46:20Z</dcterms:created>
  <dcterms:modified xsi:type="dcterms:W3CDTF">2021-12-09T15:04:45Z</dcterms:modified>
</cp:coreProperties>
</file>