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228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457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914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1430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1600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1828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"/>
          <p:cNvSpPr/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21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Type a quote here."/>
          <p:cNvSpPr txBox="1"/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03" name="-Johnny Appleseed"/>
          <p:cNvSpPr txBox="1"/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i="1" sz="4800">
                <a:solidFill>
                  <a:srgbClr val="6B6D6D"/>
                </a:solidFill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Rectangle"/>
          <p:cNvSpPr/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3" name="Line"/>
          <p:cNvSpPr/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mage"/>
          <p:cNvSpPr/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Line"/>
          <p:cNvSpPr/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Image"/>
          <p:cNvSpPr/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Line"/>
          <p:cNvSpPr/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Image"/>
          <p:cNvSpPr/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Image"/>
          <p:cNvSpPr/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Image"/>
          <p:cNvSpPr/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i="1" spc="28" sz="2800"/>
            </a:lvl1pPr>
            <a:lvl2pPr marL="0" indent="228600">
              <a:spcBef>
                <a:spcPts val="1400"/>
              </a:spcBef>
              <a:buSzTx/>
              <a:buFontTx/>
              <a:buNone/>
              <a:defRPr i="1" spc="28" sz="2800"/>
            </a:lvl2pPr>
            <a:lvl3pPr marL="0" indent="457200">
              <a:spcBef>
                <a:spcPts val="1400"/>
              </a:spcBef>
              <a:buSzTx/>
              <a:buFontTx/>
              <a:buNone/>
              <a:defRPr i="1" spc="28" sz="2800"/>
            </a:lvl3pPr>
            <a:lvl4pPr marL="0" indent="685800">
              <a:spcBef>
                <a:spcPts val="1400"/>
              </a:spcBef>
              <a:buSzTx/>
              <a:buFontTx/>
              <a:buNone/>
              <a:defRPr i="1" spc="28" sz="2800"/>
            </a:lvl4pPr>
            <a:lvl5pPr marL="0" indent="914400">
              <a:spcBef>
                <a:spcPts val="1400"/>
              </a:spcBef>
              <a:buSzTx/>
              <a:buFontTx/>
              <a:buNone/>
              <a:defRPr i="1" spc="28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16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367109" marR="0" indent="-367109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2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837009" marR="0" indent="-367109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2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306909" marR="0" indent="-367109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2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1776809" marR="0" indent="-367109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2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2246709" marR="0" indent="-367109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2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2716609" marR="0" indent="-367109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2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3186509" marR="0" indent="-367109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2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3656409" marR="0" indent="-367109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2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4126309" marR="0" indent="-367109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25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www.uar.net/info/faq/common-smtp-imap-pop3/" TargetMode="External"/><Relationship Id="rId3" Type="http://schemas.openxmlformats.org/officeDocument/2006/relationships/hyperlink" Target="http://www.uar.net/" TargetMode="External"/><Relationship Id="rId4" Type="http://schemas.openxmlformats.org/officeDocument/2006/relationships/hyperlink" Target="http://www.uar.net/info/support/" TargetMode="External"/><Relationship Id="rId5" Type="http://schemas.openxmlformats.org/officeDocument/2006/relationships/hyperlink" Target="http://www.uar.net/info/faq/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www.uar.net/contacts/" TargetMode="External"/><Relationship Id="rId3" Type="http://schemas.openxmlformats.org/officeDocument/2006/relationships/hyperlink" Target="mailto:test@test.com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4155" t="129" r="9870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9" name="Line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0" name="Test web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website</a:t>
            </a:r>
          </a:p>
        </p:txBody>
      </p:sp>
      <p:sp>
        <p:nvSpPr>
          <p:cNvPr id="131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Інтернет провайде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Інтернет провайдер</a:t>
            </a:r>
          </a:p>
          <a:p>
            <a:pPr/>
            <a:r>
              <a:t>Хостинг сайтів</a:t>
            </a:r>
          </a:p>
          <a:p>
            <a:pPr/>
            <a:r>
              <a:t>Реєстрація доменів</a:t>
            </a:r>
          </a:p>
          <a:p>
            <a:pPr/>
            <a:r>
              <a:t>Колокація серверів</a:t>
            </a:r>
          </a:p>
          <a:p>
            <a:pPr/>
            <a:r>
              <a:t>Продаж поштових скриньок</a:t>
            </a:r>
          </a:p>
          <a:p>
            <a:pPr/>
            <a:r>
              <a:t>Видача PA адрес </a:t>
            </a:r>
          </a:p>
        </p:txBody>
      </p:sp>
      <p:sp>
        <p:nvSpPr>
          <p:cNvPr id="134" name="uar.net"/>
          <p:cNvSpPr txBox="1"/>
          <p:nvPr>
            <p:ph type="title" idx="4294967295"/>
          </p:nvPr>
        </p:nvSpPr>
        <p:spPr>
          <a:xfrm>
            <a:off x="4991100" y="762000"/>
            <a:ext cx="11861800" cy="723900"/>
          </a:xfrm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uar.net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7" name="Gherkin"/>
          <p:cNvSpPr txBox="1"/>
          <p:nvPr>
            <p:ph type="title"/>
          </p:nvPr>
        </p:nvSpPr>
        <p:spPr>
          <a:xfrm>
            <a:off x="4940300" y="825500"/>
            <a:ext cx="11861800" cy="723900"/>
          </a:xfrm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Gherkin</a:t>
            </a:r>
          </a:p>
        </p:txBody>
      </p:sp>
      <p:sp>
        <p:nvSpPr>
          <p:cNvPr id="138" name="@importa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@important</a:t>
            </a:r>
          </a:p>
          <a:p>
            <a:pPr marL="0" indent="0">
              <a:buSzTx/>
              <a:buFontTx/>
              <a:buNone/>
            </a:pPr>
            <a:r>
              <a:rPr b="1"/>
              <a:t>Feature:</a:t>
            </a:r>
            <a:r>
              <a:t> </a:t>
            </a:r>
            <a:r>
              <a:rPr sz="1800"/>
              <a:t>Check domain name is free</a:t>
            </a:r>
          </a:p>
          <a:p>
            <a:pPr marL="0" indent="0">
              <a:buSzTx/>
              <a:buFontTx/>
              <a:buNone/>
              <a:defRPr b="1"/>
            </a:pPr>
            <a:r>
              <a:t>Scenario: </a:t>
            </a:r>
            <a:r>
              <a:rPr b="0" sz="2000"/>
              <a:t>User can check if a domain is free or token</a:t>
            </a:r>
          </a:p>
          <a:p>
            <a:pPr marL="0" indent="0">
              <a:buSzTx/>
              <a:buFontTx/>
              <a:buNone/>
            </a:pPr>
            <a:r>
              <a:rPr b="1" sz="2000"/>
              <a:t>Given</a:t>
            </a:r>
            <a:r>
              <a:t> </a:t>
            </a:r>
            <a:r>
              <a:rPr sz="2000"/>
              <a:t>User is on http://www.uar.net/services/domains/</a:t>
            </a:r>
          </a:p>
          <a:p>
            <a:pPr marL="0" indent="0">
              <a:buSzTx/>
              <a:buFontTx/>
              <a:buNone/>
            </a:pPr>
            <a:r>
              <a:rPr b="1" sz="2000"/>
              <a:t>When</a:t>
            </a:r>
            <a:r>
              <a:t> </a:t>
            </a:r>
            <a:r>
              <a:rPr sz="2000"/>
              <a:t>User enters “tester.ua” in the domain name field</a:t>
            </a:r>
            <a:endParaRPr sz="2000"/>
          </a:p>
          <a:p>
            <a:pPr marL="0" indent="0">
              <a:buSzTx/>
              <a:buFontTx/>
              <a:buNone/>
            </a:pPr>
            <a:r>
              <a:rPr b="1" sz="2000"/>
              <a:t>And</a:t>
            </a:r>
            <a:r>
              <a:rPr b="1"/>
              <a:t> </a:t>
            </a:r>
            <a:r>
              <a:rPr sz="2000"/>
              <a:t> Click on the button “Check”</a:t>
            </a:r>
          </a:p>
          <a:p>
            <a:pPr marL="0" indent="0">
              <a:buSzTx/>
              <a:buFontTx/>
              <a:buNone/>
            </a:pPr>
            <a:r>
              <a:rPr b="1" sz="2000"/>
              <a:t>Then</a:t>
            </a:r>
            <a:r>
              <a:t> </a:t>
            </a:r>
            <a:r>
              <a:rPr sz="2000"/>
              <a:t>User should see the list of free and token domains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eature: Check links for protocols…"/>
          <p:cNvSpPr txBox="1"/>
          <p:nvPr>
            <p:ph type="body" idx="1"/>
          </p:nvPr>
        </p:nvSpPr>
        <p:spPr>
          <a:xfrm>
            <a:off x="254000" y="196850"/>
            <a:ext cx="11861800" cy="7226300"/>
          </a:xfrm>
          <a:prstGeom prst="rect">
            <a:avLst/>
          </a:prstGeom>
        </p:spPr>
        <p:txBody>
          <a:bodyPr/>
          <a:lstStyle/>
          <a:p>
            <a:pPr marL="0" indent="0" defTabSz="461518">
              <a:spcBef>
                <a:spcPts val="1400"/>
              </a:spcBef>
              <a:buSzTx/>
              <a:buFontTx/>
              <a:buNone/>
              <a:defRPr sz="1975"/>
            </a:pPr>
            <a:r>
              <a:rPr b="1"/>
              <a:t>Feature:</a:t>
            </a:r>
            <a:r>
              <a:t> Check links for protocols</a:t>
            </a:r>
          </a:p>
          <a:p>
            <a:pPr marL="0" indent="0" defTabSz="461518">
              <a:spcBef>
                <a:spcPts val="1400"/>
              </a:spcBef>
              <a:buSzTx/>
              <a:buFontTx/>
              <a:buNone/>
              <a:defRPr b="1" sz="1975"/>
            </a:pPr>
            <a:r>
              <a:t>Background:</a:t>
            </a:r>
          </a:p>
          <a:p>
            <a:pPr marL="0" indent="0" defTabSz="461518">
              <a:spcBef>
                <a:spcPts val="1400"/>
              </a:spcBef>
              <a:buSzTx/>
              <a:buFontTx/>
              <a:buNone/>
              <a:defRPr sz="1975"/>
            </a:pPr>
            <a:r>
              <a:rPr b="1" sz="1580"/>
              <a:t>Given</a:t>
            </a:r>
            <a:r>
              <a:t> </a:t>
            </a:r>
            <a:r>
              <a:rPr sz="1580"/>
              <a:t>User is on /home page</a:t>
            </a:r>
            <a:endParaRPr sz="1580"/>
          </a:p>
          <a:p>
            <a:pPr marL="0" indent="0" defTabSz="461518">
              <a:spcBef>
                <a:spcPts val="1400"/>
              </a:spcBef>
              <a:buSzTx/>
              <a:buFontTx/>
              <a:buNone/>
              <a:defRPr sz="1975"/>
            </a:pPr>
            <a:r>
              <a:rPr b="1" sz="1580"/>
              <a:t>And</a:t>
            </a:r>
            <a:r>
              <a:t> </a:t>
            </a:r>
            <a:r>
              <a:rPr sz="1580"/>
              <a:t>moves the mouse “Послуги і тарифи”</a:t>
            </a:r>
            <a:endParaRPr sz="1580"/>
          </a:p>
          <a:p>
            <a:pPr marL="0" indent="0" defTabSz="461518">
              <a:spcBef>
                <a:spcPts val="1400"/>
              </a:spcBef>
              <a:buSzTx/>
              <a:buFontTx/>
              <a:buNone/>
              <a:defRPr sz="1975"/>
            </a:pPr>
            <a:r>
              <a:rPr b="1" sz="1580"/>
              <a:t>And</a:t>
            </a:r>
            <a:r>
              <a:t> </a:t>
            </a:r>
            <a:r>
              <a:rPr sz="1580"/>
              <a:t>clicks on “Поштові скриньки”</a:t>
            </a:r>
            <a:endParaRPr sz="1580"/>
          </a:p>
          <a:p>
            <a:pPr marL="0" indent="0" defTabSz="461518">
              <a:spcBef>
                <a:spcPts val="1400"/>
              </a:spcBef>
              <a:buSzTx/>
              <a:buFontTx/>
              <a:buNone/>
              <a:defRPr sz="1975"/>
            </a:pPr>
            <a:r>
              <a:rPr sz="1580"/>
              <a:t>    </a:t>
            </a:r>
            <a:r>
              <a:rPr b="1" sz="1580"/>
              <a:t>Scenario:</a:t>
            </a:r>
            <a:r>
              <a:t> </a:t>
            </a:r>
            <a:r>
              <a:rPr sz="1580"/>
              <a:t>check that </a:t>
            </a:r>
            <a:r>
              <a:rPr sz="1580"/>
              <a:t>link for </a:t>
            </a:r>
            <a:r>
              <a:rPr sz="1580" u="sng">
                <a:hlinkClick r:id="rId2" invalidUrl="" action="" tgtFrame="" tooltip="" history="1" highlightClick="0" endSnd="0"/>
              </a:rPr>
              <a:t>IMAP/IMAPs</a:t>
            </a:r>
            <a:r>
              <a:t> </a:t>
            </a:r>
            <a:r>
              <a:rPr sz="1580"/>
              <a:t>works</a:t>
            </a:r>
          </a:p>
          <a:p>
            <a:pPr marL="0" indent="0" defTabSz="461518">
              <a:spcBef>
                <a:spcPts val="1400"/>
              </a:spcBef>
              <a:buSzTx/>
              <a:buFontTx/>
              <a:buNone/>
              <a:defRPr b="1" sz="1580"/>
            </a:pPr>
            <a:r>
              <a:t>    Given </a:t>
            </a:r>
            <a:r>
              <a:rPr b="0"/>
              <a:t>link for </a:t>
            </a:r>
            <a:r>
              <a:rPr b="0" u="sng">
                <a:hlinkClick r:id="rId2" invalidUrl="" action="" tgtFrame="" tooltip="" history="1" highlightClick="0" endSnd="0"/>
              </a:rPr>
              <a:t>IMAP/IMAPs</a:t>
            </a:r>
            <a:r>
              <a:t> </a:t>
            </a:r>
            <a:r>
              <a:rPr b="0"/>
              <a:t>is available</a:t>
            </a:r>
          </a:p>
          <a:p>
            <a:pPr marL="0" indent="0" defTabSz="461518">
              <a:spcBef>
                <a:spcPts val="1400"/>
              </a:spcBef>
              <a:buSzTx/>
              <a:buFontTx/>
              <a:buNone/>
              <a:defRPr b="1" sz="1580"/>
            </a:pPr>
            <a:r>
              <a:t>    When </a:t>
            </a:r>
            <a:r>
              <a:rPr b="0"/>
              <a:t>user click on the link</a:t>
            </a:r>
          </a:p>
          <a:p>
            <a:pPr marL="0" indent="0" defTabSz="461518">
              <a:spcBef>
                <a:spcPts val="1400"/>
              </a:spcBef>
              <a:buSzTx/>
              <a:buFontTx/>
              <a:buNone/>
              <a:defRPr b="1" sz="1580"/>
            </a:pPr>
            <a:r>
              <a:t>    Then </a:t>
            </a:r>
            <a:r>
              <a:rPr b="0"/>
              <a:t>user is redirected to </a:t>
            </a:r>
            <a:r>
              <a:rPr b="0" u="sng">
                <a:solidFill>
                  <a:srgbClr val="545454"/>
                </a:solidFill>
                <a:hlinkClick r:id="rId3" invalidUrl="" action="" tgtFrame="" tooltip="" history="1" highlightClick="0" endSnd="0"/>
              </a:rPr>
              <a:t>Уарнет</a:t>
            </a:r>
            <a:r>
              <a:rPr b="0">
                <a:solidFill>
                  <a:srgbClr val="545454"/>
                </a:solidFill>
              </a:rPr>
              <a:t> / </a:t>
            </a:r>
            <a:r>
              <a:rPr b="0" u="sng">
                <a:solidFill>
                  <a:srgbClr val="545454"/>
                </a:solidFill>
                <a:hlinkClick r:id="rId4" invalidUrl="" action="" tgtFrame="" tooltip="" history="1" highlightClick="0" endSnd="0"/>
              </a:rPr>
              <a:t>Користувачам</a:t>
            </a:r>
            <a:r>
              <a:rPr b="0">
                <a:solidFill>
                  <a:srgbClr val="545454"/>
                </a:solidFill>
              </a:rPr>
              <a:t> / </a:t>
            </a:r>
            <a:r>
              <a:rPr b="0" u="sng">
                <a:solidFill>
                  <a:srgbClr val="545454"/>
                </a:solidFill>
                <a:hlinkClick r:id="rId5" invalidUrl="" action="" tgtFrame="" tooltip="" history="1" highlightClick="0" endSnd="0"/>
              </a:rPr>
              <a:t>корисна інформація</a:t>
            </a:r>
            <a:r>
              <a:rPr b="0">
                <a:solidFill>
                  <a:srgbClr val="545454"/>
                </a:solidFill>
              </a:rPr>
              <a:t> / Загальні налаштування пошти: SMTP, IMAP, POP3</a:t>
            </a:r>
            <a:endParaRPr b="0">
              <a:solidFill>
                <a:srgbClr val="545454"/>
              </a:solidFill>
            </a:endParaRPr>
          </a:p>
          <a:p>
            <a:pPr marL="0" indent="0" defTabSz="461518">
              <a:spcBef>
                <a:spcPts val="1400"/>
              </a:spcBef>
              <a:buSzTx/>
              <a:buFontTx/>
              <a:buNone/>
              <a:defRPr b="1" sz="1580"/>
            </a:pPr>
            <a:endParaRPr b="0">
              <a:solidFill>
                <a:srgbClr val="545454"/>
              </a:solidFill>
            </a:endParaRPr>
          </a:p>
          <a:p>
            <a:pPr marL="0" indent="0" defTabSz="461518">
              <a:spcBef>
                <a:spcPts val="1400"/>
              </a:spcBef>
              <a:buSzTx/>
              <a:buFontTx/>
              <a:buNone/>
              <a:defRPr b="1" sz="1580"/>
            </a:pPr>
            <a:r>
              <a:rPr b="0">
                <a:solidFill>
                  <a:srgbClr val="545454"/>
                </a:solidFill>
              </a:rPr>
              <a:t>   </a:t>
            </a:r>
            <a:r>
              <a:t>Scenario: </a:t>
            </a:r>
            <a:r>
              <a:rPr b="0"/>
              <a:t>check that</a:t>
            </a:r>
            <a:r>
              <a:t> </a:t>
            </a:r>
            <a:r>
              <a:rPr b="0"/>
              <a:t>link for </a:t>
            </a:r>
            <a:r>
              <a:rPr b="0" u="sng">
                <a:hlinkClick r:id="rId2" invalidUrl="" action="" tgtFrame="" tooltip="" history="1" highlightClick="0" endSnd="0"/>
              </a:rPr>
              <a:t>POP3/POP3s</a:t>
            </a:r>
            <a:r>
              <a:rPr b="0"/>
              <a:t> works</a:t>
            </a:r>
          </a:p>
          <a:p>
            <a:pPr marL="0" indent="0" defTabSz="461518">
              <a:spcBef>
                <a:spcPts val="1400"/>
              </a:spcBef>
              <a:buSzTx/>
              <a:buFontTx/>
              <a:buNone/>
              <a:defRPr b="1" sz="1580"/>
            </a:pPr>
            <a:r>
              <a:t>   Given </a:t>
            </a:r>
            <a:r>
              <a:rPr b="0"/>
              <a:t>link for </a:t>
            </a:r>
            <a:r>
              <a:rPr b="0" u="sng">
                <a:hlinkClick r:id="rId2" invalidUrl="" action="" tgtFrame="" tooltip="" history="1" highlightClick="0" endSnd="0"/>
              </a:rPr>
              <a:t>POP3/POP3s</a:t>
            </a:r>
            <a:r>
              <a:t> </a:t>
            </a:r>
            <a:r>
              <a:rPr b="0"/>
              <a:t>is available</a:t>
            </a:r>
            <a:endParaRPr b="0"/>
          </a:p>
          <a:p>
            <a:pPr marL="0" indent="0" defTabSz="461518">
              <a:spcBef>
                <a:spcPts val="1400"/>
              </a:spcBef>
              <a:buSzTx/>
              <a:buFontTx/>
              <a:buNone/>
              <a:defRPr b="1" sz="1580"/>
            </a:pPr>
            <a:r>
              <a:rPr b="0"/>
              <a:t>    </a:t>
            </a:r>
            <a:r>
              <a:t>When </a:t>
            </a:r>
            <a:r>
              <a:rPr b="0"/>
              <a:t>user click on the link </a:t>
            </a:r>
          </a:p>
          <a:p>
            <a:pPr marL="0" indent="0" defTabSz="461518">
              <a:spcBef>
                <a:spcPts val="1400"/>
              </a:spcBef>
              <a:buSzTx/>
              <a:buFontTx/>
              <a:buNone/>
              <a:defRPr b="1" sz="1580"/>
            </a:pPr>
            <a:r>
              <a:t>    Then </a:t>
            </a:r>
            <a:r>
              <a:rPr b="0"/>
              <a:t>user is redirected to </a:t>
            </a:r>
            <a:r>
              <a:rPr b="0" u="sng">
                <a:solidFill>
                  <a:srgbClr val="4C4C4C"/>
                </a:solidFill>
                <a:hlinkClick r:id="rId3" invalidUrl="" action="" tgtFrame="" tooltip="" history="1" highlightClick="0" endSnd="0"/>
              </a:rPr>
              <a:t>Уарнет</a:t>
            </a:r>
            <a:r>
              <a:rPr b="0">
                <a:solidFill>
                  <a:srgbClr val="4C4C4C"/>
                </a:solidFill>
              </a:rPr>
              <a:t> / </a:t>
            </a:r>
            <a:r>
              <a:rPr b="0" u="sng">
                <a:solidFill>
                  <a:srgbClr val="4C4C4C"/>
                </a:solidFill>
                <a:hlinkClick r:id="rId4" invalidUrl="" action="" tgtFrame="" tooltip="" history="1" highlightClick="0" endSnd="0"/>
              </a:rPr>
              <a:t>Користувачам</a:t>
            </a:r>
            <a:r>
              <a:rPr b="0">
                <a:solidFill>
                  <a:srgbClr val="4C4C4C"/>
                </a:solidFill>
              </a:rPr>
              <a:t> / </a:t>
            </a:r>
            <a:r>
              <a:rPr b="0" u="sng">
                <a:solidFill>
                  <a:srgbClr val="4C4C4C"/>
                </a:solidFill>
                <a:hlinkClick r:id="rId5" invalidUrl="" action="" tgtFrame="" tooltip="" history="1" highlightClick="0" endSnd="0"/>
              </a:rPr>
              <a:t>корисна інформація</a:t>
            </a:r>
            <a:r>
              <a:rPr b="0">
                <a:solidFill>
                  <a:srgbClr val="4C4C4C"/>
                </a:solidFill>
              </a:rPr>
              <a:t> / Загальні налаштування пошти: SMTP, IMAP, POP3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eature: Check field “Введіть слово, що зображено на малюнку” is requir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84886">
              <a:spcBef>
                <a:spcPts val="1400"/>
              </a:spcBef>
              <a:buSzTx/>
              <a:buFontTx/>
              <a:buNone/>
              <a:defRPr sz="2075"/>
            </a:pPr>
            <a:r>
              <a:rPr b="1"/>
              <a:t>Feature: </a:t>
            </a:r>
            <a:r>
              <a:rPr sz="1660"/>
              <a:t>Check field “Введіть слово, що зображено на малюнку” is required</a:t>
            </a:r>
            <a:endParaRPr sz="1660"/>
          </a:p>
          <a:p>
            <a:pPr marL="0" indent="0" defTabSz="484886">
              <a:spcBef>
                <a:spcPts val="1400"/>
              </a:spcBef>
              <a:buSzTx/>
              <a:buFontTx/>
              <a:buNone/>
              <a:defRPr sz="2075"/>
            </a:pPr>
            <a:r>
              <a:rPr b="1"/>
              <a:t>Scenario:</a:t>
            </a:r>
            <a:r>
              <a:t> </a:t>
            </a:r>
            <a:r>
              <a:rPr sz="1660"/>
              <a:t>check that field “Введіть слово, що зображено на малюнку” can’t be blank</a:t>
            </a:r>
            <a:endParaRPr sz="1660"/>
          </a:p>
          <a:p>
            <a:pPr marL="0" indent="0" defTabSz="484886">
              <a:spcBef>
                <a:spcPts val="1400"/>
              </a:spcBef>
              <a:buSzTx/>
              <a:buFontTx/>
              <a:buNone/>
              <a:defRPr b="1" sz="2075"/>
            </a:pPr>
            <a:r>
              <a:rPr sz="1660"/>
              <a:t>Given </a:t>
            </a:r>
            <a:r>
              <a:rPr b="0" sz="1660"/>
              <a:t>user is on </a:t>
            </a:r>
            <a:r>
              <a:rPr b="0" sz="1660" u="sng">
                <a:hlinkClick r:id="rId2" invalidUrl="" action="" tgtFrame="" tooltip="" history="1" highlightClick="0" endSnd="0"/>
              </a:rPr>
              <a:t>http://www.uar.net/contacts/</a:t>
            </a:r>
            <a:endParaRPr b="0" sz="1660"/>
          </a:p>
          <a:p>
            <a:pPr marL="0" indent="0" defTabSz="484886">
              <a:spcBef>
                <a:spcPts val="1400"/>
              </a:spcBef>
              <a:buSzTx/>
              <a:buFontTx/>
              <a:buNone/>
              <a:defRPr b="1" sz="2075"/>
            </a:pPr>
            <a:r>
              <a:rPr sz="1660"/>
              <a:t>When</a:t>
            </a:r>
            <a:r>
              <a:rPr b="0" sz="1660"/>
              <a:t> user fills “Ім’я" with Tester</a:t>
            </a:r>
            <a:endParaRPr b="0" sz="1660"/>
          </a:p>
          <a:p>
            <a:pPr marL="0" indent="0" defTabSz="484886">
              <a:spcBef>
                <a:spcPts val="1400"/>
              </a:spcBef>
              <a:buSzTx/>
              <a:buFontTx/>
              <a:buNone/>
              <a:defRPr b="1" sz="2075"/>
            </a:pPr>
            <a:r>
              <a:rPr sz="1660"/>
              <a:t>And</a:t>
            </a:r>
            <a:r>
              <a:rPr b="0" sz="1660"/>
              <a:t> fills “E-mail” with </a:t>
            </a:r>
            <a:r>
              <a:rPr b="0" sz="1660">
                <a:hlinkClick r:id="rId3" invalidUrl="" action="" tgtFrame="" tooltip="" history="1" highlightClick="0" endSnd="0"/>
              </a:rPr>
              <a:t>test@test.com</a:t>
            </a:r>
            <a:endParaRPr b="0" sz="1660"/>
          </a:p>
          <a:p>
            <a:pPr marL="0" indent="0" defTabSz="484886">
              <a:spcBef>
                <a:spcPts val="1400"/>
              </a:spcBef>
              <a:buSzTx/>
              <a:buFontTx/>
              <a:buNone/>
              <a:defRPr b="1" sz="2075"/>
            </a:pPr>
            <a:r>
              <a:rPr sz="1660"/>
              <a:t>And </a:t>
            </a:r>
            <a:r>
              <a:rPr b="0" sz="1660"/>
              <a:t>enters “Ваше запитання” with Test?</a:t>
            </a:r>
            <a:endParaRPr b="0" sz="1660"/>
          </a:p>
          <a:p>
            <a:pPr marL="0" indent="0" defTabSz="484886">
              <a:spcBef>
                <a:spcPts val="1400"/>
              </a:spcBef>
              <a:buSzTx/>
              <a:buFontTx/>
              <a:buNone/>
              <a:defRPr b="1" sz="2075"/>
            </a:pPr>
            <a:r>
              <a:rPr sz="1660"/>
              <a:t>But</a:t>
            </a:r>
            <a:r>
              <a:rPr b="0" sz="1660"/>
              <a:t> leaves field “Введіть слово, що зображено на малюнку” blank</a:t>
            </a:r>
            <a:endParaRPr b="0" sz="1660"/>
          </a:p>
          <a:p>
            <a:pPr marL="0" indent="0" defTabSz="484886">
              <a:spcBef>
                <a:spcPts val="1400"/>
              </a:spcBef>
              <a:buSzTx/>
              <a:buFontTx/>
              <a:buNone/>
              <a:defRPr b="1" sz="2075"/>
            </a:pPr>
            <a:r>
              <a:rPr sz="1660"/>
              <a:t>And</a:t>
            </a:r>
            <a:r>
              <a:rPr b="0" sz="1660"/>
              <a:t> clicks on “Відправити”</a:t>
            </a:r>
            <a:endParaRPr b="0" sz="1660"/>
          </a:p>
          <a:p>
            <a:pPr marL="0" indent="0" defTabSz="484886">
              <a:spcBef>
                <a:spcPts val="1400"/>
              </a:spcBef>
              <a:buSzTx/>
              <a:buFontTx/>
              <a:buNone/>
              <a:defRPr b="1" sz="2075"/>
            </a:pPr>
            <a:r>
              <a:rPr sz="1660"/>
              <a:t>Then </a:t>
            </a:r>
            <a:r>
              <a:rPr b="0" sz="1660"/>
              <a:t>field “Введіть слово, що зображено на малюнку” becomes red</a:t>
            </a:r>
            <a:endParaRPr b="0" sz="1660"/>
          </a:p>
          <a:p>
            <a:pPr marL="0" indent="0" defTabSz="484886">
              <a:spcBef>
                <a:spcPts val="1400"/>
              </a:spcBef>
              <a:buSzTx/>
              <a:buFontTx/>
              <a:buNone/>
              <a:defRPr b="1" sz="2075"/>
            </a:pPr>
            <a:r>
              <a:rPr sz="1660"/>
              <a:t>And</a:t>
            </a:r>
            <a:r>
              <a:rPr b="0" sz="1660"/>
              <a:t> error “Виділені поля є обов'язковими для заповнення. Перевірте Ваше повідомлення ще раз.” is shown</a:t>
            </a:r>
            <a:endParaRPr b="0"/>
          </a:p>
          <a:p>
            <a:pPr marL="0" indent="0" defTabSz="379475">
              <a:lnSpc>
                <a:spcPts val="3000"/>
              </a:lnSpc>
              <a:spcBef>
                <a:spcPts val="0"/>
              </a:spcBef>
              <a:buSzTx/>
              <a:buFontTx/>
              <a:buNone/>
              <a:defRPr b="1" sz="913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 algn="ctr" defTabSz="379475">
              <a:lnSpc>
                <a:spcPts val="2000"/>
              </a:lnSpc>
              <a:spcBef>
                <a:spcPts val="0"/>
              </a:spcBef>
              <a:buSzTx/>
              <a:buFontTx/>
              <a:buNone/>
              <a:defRPr b="1" sz="913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 algn="ctr" defTabSz="379475">
              <a:lnSpc>
                <a:spcPts val="2000"/>
              </a:lnSpc>
              <a:spcBef>
                <a:spcPts val="0"/>
              </a:spcBef>
              <a:buSzTx/>
              <a:buFontTx/>
              <a:buNone/>
              <a:defRPr b="1" sz="913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 defTabSz="379475">
              <a:lnSpc>
                <a:spcPts val="2500"/>
              </a:lnSpc>
              <a:spcBef>
                <a:spcPts val="0"/>
              </a:spcBef>
              <a:buSzTx/>
              <a:buFontTx/>
              <a:buNone/>
              <a:defRPr sz="1079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 algn="r" defTabSz="379475">
              <a:lnSpc>
                <a:spcPts val="2300"/>
              </a:lnSpc>
              <a:spcBef>
                <a:spcPts val="0"/>
              </a:spcBef>
              <a:buSzTx/>
              <a:buFontTx/>
              <a:buNone/>
              <a:defRPr sz="996">
                <a:solidFill>
                  <a:srgbClr val="000000">
                    <a:alpha val="54117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19/</a:t>
            </a:r>
            <a:endParaRPr sz="1079">
              <a:solidFill>
                <a:srgbClr val="777777"/>
              </a:solidFill>
            </a:endParaRPr>
          </a:p>
          <a:p>
            <a:pPr marL="0" indent="0" defTabSz="484886">
              <a:spcBef>
                <a:spcPts val="1400"/>
              </a:spcBef>
              <a:buSzTx/>
              <a:buFontTx/>
              <a:buNone/>
              <a:defRPr b="1" sz="2075"/>
            </a:pPr>
            <a:endParaRPr b="0"/>
          </a:p>
          <a:p>
            <a:pPr marL="0" indent="0" defTabSz="484886">
              <a:spcBef>
                <a:spcPts val="1400"/>
              </a:spcBef>
              <a:buSzTx/>
              <a:buFontTx/>
              <a:buNone/>
              <a:defRPr sz="2075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Integr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Integrity</a:t>
            </a:r>
          </a:p>
          <a:p>
            <a:pPr/>
            <a:r>
              <a:t>Browserstack</a:t>
            </a:r>
          </a:p>
          <a:p>
            <a:pPr/>
            <a:r>
              <a:t>Pingdom Website Speed Test</a:t>
            </a:r>
          </a:p>
          <a:p>
            <a:pPr/>
            <a:r>
              <a:t>Google</a:t>
            </a:r>
          </a:p>
          <a:p>
            <a:pPr/>
            <a:r>
              <a:t>HokeyApp (?)</a:t>
            </a:r>
          </a:p>
          <a:p>
            <a:pPr/>
            <a:r>
              <a:t>Selenium 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