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78" r:id="rId4"/>
    <p:sldId id="258" r:id="rId5"/>
    <p:sldId id="259" r:id="rId6"/>
    <p:sldId id="279" r:id="rId7"/>
    <p:sldId id="260" r:id="rId8"/>
    <p:sldId id="261" r:id="rId9"/>
    <p:sldId id="263" r:id="rId10"/>
    <p:sldId id="264" r:id="rId11"/>
    <p:sldId id="281" r:id="rId12"/>
    <p:sldId id="265" r:id="rId13"/>
    <p:sldId id="266" r:id="rId14"/>
    <p:sldId id="282" r:id="rId15"/>
    <p:sldId id="267" r:id="rId16"/>
    <p:sldId id="268" r:id="rId17"/>
    <p:sldId id="269" r:id="rId18"/>
    <p:sldId id="271" r:id="rId19"/>
    <p:sldId id="272" r:id="rId20"/>
    <p:sldId id="273" r:id="rId21"/>
    <p:sldId id="276" r:id="rId22"/>
    <p:sldId id="277" r:id="rId23"/>
    <p:sldId id="274" r:id="rId24"/>
    <p:sldId id="283" r:id="rId25"/>
    <p:sldId id="27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92" autoAdjust="0"/>
  </p:normalViewPr>
  <p:slideViewPr>
    <p:cSldViewPr snapToGrid="0" showGuides="1">
      <p:cViewPr varScale="1">
        <p:scale>
          <a:sx n="73" d="100"/>
          <a:sy n="73" d="100"/>
        </p:scale>
        <p:origin x="5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58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60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26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0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855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116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79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49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8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1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34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53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2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05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38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43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063B-60DE-4662-B69D-50D38F3DD154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B1FD83-E850-4154-A385-C969EC8AA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76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hyperpc.ru/workstation/g4-pro/m7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12720" y="576534"/>
            <a:ext cx="4572000" cy="13763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 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8324" y="2287347"/>
            <a:ext cx="7766936" cy="2650413"/>
          </a:xfrm>
        </p:spPr>
        <p:txBody>
          <a:bodyPr>
            <a:normAutofit/>
          </a:bodyPr>
          <a:lstStyle/>
          <a:p>
            <a:r>
              <a:rPr lang="ru-RU" dirty="0"/>
              <a:t> </a:t>
            </a:r>
          </a:p>
          <a:p>
            <a:r>
              <a:rPr lang="ru-RU" dirty="0"/>
              <a:t>Прогнозирования временных рядов роста численности населения земли по странам с применением нейронных </a:t>
            </a:r>
            <a:r>
              <a:rPr lang="ru-RU" dirty="0" smtClean="0"/>
              <a:t>сетей</a:t>
            </a:r>
          </a:p>
          <a:p>
            <a:r>
              <a:rPr lang="ru-RU" dirty="0" err="1" smtClean="0"/>
              <a:t>Абызов</a:t>
            </a:r>
            <a:r>
              <a:rPr lang="ru-RU" dirty="0" smtClean="0"/>
              <a:t> Д.Г.</a:t>
            </a:r>
          </a:p>
          <a:p>
            <a:r>
              <a:rPr lang="ru-RU" dirty="0" smtClean="0"/>
              <a:t>Борцов В.А. </a:t>
            </a:r>
          </a:p>
          <a:p>
            <a:r>
              <a:rPr lang="ru-RU" dirty="0" err="1" smtClean="0"/>
              <a:t>Зяблов</a:t>
            </a:r>
            <a:r>
              <a:rPr lang="ru-RU" dirty="0" smtClean="0"/>
              <a:t> В.Е.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Абызов Дмитрий Геннадьевич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16:16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rgbClr val="FA790F"/>
                </a:solidFill>
                <a:effectLst/>
                <a:latin typeface="Arial" panose="020B0604020202020204" pitchFamily="34" charset="0"/>
              </a:rPr>
              <a:t>Дмитрий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  <a:t>  </a:t>
            </a:r>
            <a:endParaRPr kumimoji="0" lang="ru-RU" alt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</a:br>
            <a:endParaRPr kumimoji="0" lang="ru-RU" altLang="ru-RU" sz="1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Roboto"/>
            </a:endParaRPr>
          </a:p>
        </p:txBody>
      </p:sp>
      <p:sp>
        <p:nvSpPr>
          <p:cNvPr id="5" name="AutoShape 2" descr="blob:https://web.telegram.org/27b6b5af-c620-4d8c-8845-041265f46032"/>
          <p:cNvSpPr>
            <a:spLocks noChangeAspect="1" noChangeArrowheads="1"/>
          </p:cNvSpPr>
          <p:nvPr/>
        </p:nvSpPr>
        <p:spPr bwMode="auto">
          <a:xfrm>
            <a:off x="134938" y="85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Абызов Дмитрий Геннадьевич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16:16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rgbClr val="FA790F"/>
                </a:solidFill>
                <a:effectLst/>
                <a:latin typeface="Arial" panose="020B0604020202020204" pitchFamily="34" charset="0"/>
              </a:rPr>
              <a:t>Дмитрий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  <a:t>  </a:t>
            </a:r>
            <a:endParaRPr kumimoji="0" lang="ru-RU" alt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</a:br>
            <a:endParaRPr kumimoji="0" lang="ru-RU" altLang="ru-RU" sz="1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Roboto"/>
            </a:endParaRPr>
          </a:p>
        </p:txBody>
      </p:sp>
      <p:sp>
        <p:nvSpPr>
          <p:cNvPr id="7" name="AutoShape 4" descr="blob:https://web.telegram.org/27b6b5af-c620-4d8c-8845-041265f46032"/>
          <p:cNvSpPr>
            <a:spLocks noChangeAspect="1" noChangeArrowheads="1"/>
          </p:cNvSpPr>
          <p:nvPr/>
        </p:nvSpPr>
        <p:spPr bwMode="auto">
          <a:xfrm>
            <a:off x="287338" y="238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7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4800" y="365125"/>
            <a:ext cx="6927273" cy="447675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экспоненциального сглаживания (SES)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8072" y="1788679"/>
            <a:ext cx="5257800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прогнозировании конкретного ряда модель создает сглаживаемый ряд 𝐿(𝑡), используя следующую рекурсию: </a:t>
            </a:r>
          </a:p>
          <a:p>
            <a:pPr algn="just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𝐿(𝑡 − 1) = 𝛼𝑌(𝑡 − 1) + (1 − 𝛼)𝐿(𝑡 − 2),</a:t>
            </a:r>
          </a:p>
          <a:p>
            <a:pPr algn="just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𝐿(1) = 𝑌(1),</a:t>
            </a:r>
          </a:p>
          <a:p>
            <a:pPr algn="just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𝛼 – коэффициент сглаживания.</a:t>
            </a:r>
          </a:p>
          <a:p>
            <a:pPr algn="just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Найдя значение 𝐿(𝑡 − 1), мы полагаем 𝑌(𝑡) = 𝐿(𝑡 − 1). </a:t>
            </a:r>
          </a:p>
          <a:p>
            <a:pPr algn="just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прогнозируемого наблюдения зависит от всех предыдущих наблюдений. В условиях небольших исходных данных- это является минусом. При создании данной модели также требуется подобрать коэффициент сглаживания. 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3076" name="Picture 4" descr="Exponential Smoothing Forecast in Time Series » finnst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4" y="1943243"/>
            <a:ext cx="4656571" cy="363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6726" y="73891"/>
            <a:ext cx="2678547" cy="55418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Схема проекта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23" y="628073"/>
            <a:ext cx="9266421" cy="605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7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часть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53460" y="1722654"/>
            <a:ext cx="5157787" cy="415492"/>
          </a:xfrm>
        </p:spPr>
        <p:txBody>
          <a:bodyPr>
            <a:normAutofit/>
          </a:bodyPr>
          <a:lstStyle/>
          <a:p>
            <a:pPr algn="ctr"/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спомогательные </a:t>
            </a:r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53461" y="2355273"/>
            <a:ext cx="5157787" cy="3491345"/>
          </a:xfrm>
        </p:spPr>
        <p:txBody>
          <a:bodyPr>
            <a:normAutofit/>
          </a:bodyPr>
          <a:lstStyle/>
          <a:p>
            <a:pPr lvl="0" algn="just">
              <a:lnSpc>
                <a:spcPct val="110000"/>
              </a:lnSpc>
            </a:pP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многомерные матрицы и высокоуровневые· математические функции, используемые для работы с многомерными массивами.  </a:t>
            </a:r>
          </a:p>
          <a:p>
            <a:pPr lvl="0" algn="just">
              <a:lnSpc>
                <a:spcPct val="110000"/>
              </a:lnSpc>
            </a:pP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этой работе предназначена для визуализации данных· двумерной графикой.  </a:t>
            </a:r>
          </a:p>
          <a:p>
            <a:pPr lvl="0" algn="just">
              <a:lnSpc>
                <a:spcPct val="110000"/>
              </a:lnSpc>
            </a:pP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специальные структуры данных и операции· для манипулирования числовыми таблицами и временными рядами.  </a:t>
            </a:r>
          </a:p>
          <a:p>
            <a:pPr lvl="0" algn="just">
              <a:lnSpc>
                <a:spcPct val="11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доступ к некоторым популярным математическим функциям и константам, которые можно использовать в коде для более сложных математических вычислений. 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b="8621"/>
          <a:stretch/>
        </p:blipFill>
        <p:spPr>
          <a:xfrm>
            <a:off x="6096000" y="1475076"/>
            <a:ext cx="5774521" cy="4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1672" y="300471"/>
            <a:ext cx="6319982" cy="521566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9037" y="1064924"/>
            <a:ext cx="10515600" cy="2364076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(база используемых данных) для прогнозирования роста или уменьшения численности населения включает в себя следующие величины: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страны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 прогнозирования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большого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необходима предварительная обработка данных. 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Начать стоит с создания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многомерных массивов с метками для строк и столбцов, а также зачастую с неоднородным типом данных и/или пропущенными данными.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одной из самых главных структур данных библиотеки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Эти массивы создаются с индексами по столбцам, в рассматриваемом случае – год прогнозирования. </a:t>
            </a:r>
          </a:p>
          <a:p>
            <a:endParaRPr lang="ru-RU" dirty="0"/>
          </a:p>
        </p:txBody>
      </p:sp>
      <p:pic>
        <p:nvPicPr>
          <p:cNvPr id="4" name="Изображение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548265" y="3428999"/>
            <a:ext cx="5364826" cy="29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5813" y="161193"/>
            <a:ext cx="5600374" cy="54219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Функция прогноза -  </a:t>
            </a:r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forecats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48" y="703385"/>
            <a:ext cx="10790560" cy="58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6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7127" y="365125"/>
            <a:ext cx="4276438" cy="650875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типа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491" y="1219200"/>
            <a:ext cx="5874327" cy="4876800"/>
          </a:xfrm>
        </p:spPr>
        <p:txBody>
          <a:bodyPr>
            <a:normAutofit/>
          </a:bodyPr>
          <a:lstStyle/>
          <a:p>
            <a:pPr lvl="0" algn="just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в качестве графа слоев - модели· последовательной сети.  </a:t>
            </a:r>
          </a:p>
          <a:p>
            <a:pPr lvl="0" algn="just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применяется для создания скрытых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полносвязных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)· слоев сети. </a:t>
            </a:r>
          </a:p>
          <a:p>
            <a:pPr lvl="0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предназначен для создания слоев с долгой· краткосрочной памятью для долговременного хранения информации.  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 сигнал для каждого слоя LSTM должен иметь три размерности (термины из англоязычной литературы): </a:t>
            </a:r>
          </a:p>
          <a:p>
            <a:pPr lvl="0" algn="just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Один ряд - один пример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количество обучающих примеров за одну итерацию. Чем больше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тем больше места будет необходимо. </a:t>
            </a:r>
          </a:p>
          <a:p>
            <a:pPr lvl="0" algn="just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Временной шаг - точка наблюдения в примере (например, один год). </a:t>
            </a:r>
          </a:p>
          <a:p>
            <a:pPr lvl="0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Признак (особенность) - наблюдение во временной шаг.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20" y="2304952"/>
            <a:ext cx="5654530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418681" y="0"/>
            <a:ext cx="5259388" cy="54927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моделей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71933" y="1400303"/>
            <a:ext cx="5283922" cy="3398273"/>
          </a:xfrm>
        </p:spPr>
        <p:txBody>
          <a:bodyPr>
            <a:norm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прогнозирования нейронной сетью LSTM показали хорошие результаты при решении задач классификации и регрессии. Например, модель LSTM может использоваться для прогнозирования цен на недвижимость или предсказания количества продаж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товаров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прогнозирования нейронной сетью LSTM также показали хорошие результаты при решении задач прогнозирования временных рядов. Например, модель LSTM может использоваться для прогнозирования спроса на товары или предсказания цены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акций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следует отметить, что результаты прогнозирования нейронной сетью LSTM могут быть ограничены сложными временными рядами и большим количеством параметров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172200" y="549275"/>
            <a:ext cx="5183188" cy="508000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прогнозирования моделью экспоненциального сглаживания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6172200" y="1191490"/>
            <a:ext cx="5419436" cy="3421359"/>
          </a:xfrm>
        </p:spPr>
        <p:txBody>
          <a:bodyPr>
            <a:norm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прогнозирования моделью экспоненциального сглаживания показали хорошие результаты при решении задач классификации и регрессии. Например, модель экспоненциального сглаживания может использоваться для прогнозирования вероятности возникновения определенного события или предсказания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прогнозирования моделью экспоненциального сглаживания также показали хорошие результаты при решении задач прогнозирования временных рядов. Например, модель экспоненциального сглаживания может использоваться для прогнозирования объема продаж товаров или предсказания цены акций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недвижимости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838200" y="4798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46701" y="4984306"/>
            <a:ext cx="105017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i="1" spc="-25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 заключение </a:t>
            </a:r>
            <a:r>
              <a:rPr lang="ru-RU" sz="1400" i="1" spc="-25" dirty="0">
                <a:latin typeface="Times New Roman" panose="02020603050405020304" pitchFamily="18" charset="0"/>
                <a:ea typeface="Calibri" panose="020F0502020204030204" pitchFamily="34" charset="0"/>
              </a:rPr>
              <a:t>можно сказать, что результаты прогнозирования нейронной сетью LSTM и моделью экспоненциального сглаживания показывают хорошие результаты при решении задач классификации и регрессии. Однако необходимо учитывать сложности, связанные с большими объемами данных и сложными временными рядами. Поэтому рекомендуется использовать модели, специально разработанные для решения таких задач, и проводить дополнительные исследования для улучшения точности прогнозирования</a:t>
            </a:r>
            <a:endParaRPr lang="ru-RU" sz="1400" i="1" dirty="0"/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464214" y="713179"/>
            <a:ext cx="5280805" cy="2616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58420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прогнозирования нейронной сетью LSTM:</a:t>
            </a:r>
            <a:r>
              <a:rPr lang="ru-RU" alt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36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1345" y="110836"/>
            <a:ext cx="5467928" cy="9664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sz="2800" dirty="0"/>
          </a:p>
        </p:txBody>
      </p:sp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292101" y="1012754"/>
            <a:ext cx="5257800" cy="52165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Телеграмм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представляет собой HTTP-интерфейс для работы с ботами в Telegram. Каждый бот – это специальный аккаунт, созданный для автоматического обрабатывания и отправления сообщений. Существует два противоположных по логике способа получения обновлений от бота: 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pulling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приложение автоматически опрашивает сервера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Телеграммна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наличие каких-либо обновлений для бота. По умолчанию 100мс; 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webhook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сервера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Телеграммсами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оповещают приложение на сервере как только появятся какие-либо обновления. 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Входящие обновления будут храниться на сервере до тех пор, пока их не обработают, но не дольше 24 часов. Независимо от способа получения обновлений, в ответ отправляется объект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сериализованный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JSON. 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запросы к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ТелеграммBot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должны осуществляться через HTTPS в следующем виде: https://api.telegram.org/bot/НАЗВАНИЕ_МЕТОДА.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929910" y="482890"/>
            <a:ext cx="2468418" cy="687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b="1" dirty="0"/>
          </a:p>
        </p:txBody>
      </p:sp>
      <p:pic>
        <p:nvPicPr>
          <p:cNvPr id="6" name="Изображение8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985163" y="1528295"/>
            <a:ext cx="5809673" cy="41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7781" y="166254"/>
            <a:ext cx="4276438" cy="720437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чат-бота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1873" y="1576243"/>
            <a:ext cx="6449291" cy="435133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Телеграмм могут взаимодействовать с чат-ботами 2 способами: команды («/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«/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 другие) с параметрами, либо встроенные клавиатуры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keyboards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поставленных целей потребуется пять различных меню: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меню выбора первой буквы в наименовании стран мира;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основное меню;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меню выбора года окончания прогнозирования;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меню выбора стран по наименованию. </a:t>
            </a:r>
          </a:p>
        </p:txBody>
      </p:sp>
    </p:spTree>
    <p:extLst>
      <p:ext uri="{BB962C8B-B14F-4D97-AF65-F5344CB8AC3E}">
        <p14:creationId xmlns:p14="http://schemas.microsoft.com/office/powerpoint/2010/main" val="16959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32381" y="166279"/>
            <a:ext cx="4832928" cy="512330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клиентской части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000" y="842818"/>
            <a:ext cx="5257800" cy="5853546"/>
          </a:xfrm>
        </p:spPr>
        <p:txBody>
          <a:bodyPr>
            <a:norm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первом запуске чат-бота выполняется скрипт который предлагает выбор для начала работы из трех пунктов:</a:t>
            </a:r>
          </a:p>
          <a:p>
            <a:pPr lvl="0"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Обновить;</a:t>
            </a:r>
          </a:p>
          <a:p>
            <a:pPr lvl="0"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Обновить все;</a:t>
            </a:r>
          </a:p>
          <a:p>
            <a:pPr lvl="0"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первую букву в названии страны.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была реализация основного меню. Оно должно позволять пользователю выбрать, какую именно интересующую его информацию он хочет получить</a:t>
            </a:r>
          </a:p>
          <a:p>
            <a:endParaRPr lang="ru-RU" dirty="0" smtClean="0"/>
          </a:p>
          <a:p>
            <a:endParaRPr lang="ru-RU" dirty="0"/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выбора первой буквы в наименовании стран мира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реализуемая функция представляет собой меню выбора стран по первой букве в наименовании. Выполнено в виде кнопок на экране чат бота. Результат реализации представлен на рисунке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22" y="842818"/>
            <a:ext cx="4906769" cy="21658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59" y="3429000"/>
            <a:ext cx="4221846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ihi.ru/pics/2019/08/26/8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35" y="427436"/>
            <a:ext cx="9503930" cy="615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81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00" y="365125"/>
            <a:ext cx="4849091" cy="392257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клиентской части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9728" y="1097202"/>
            <a:ext cx="4121727" cy="5124018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выбора стран по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наименованию</a:t>
            </a:r>
          </a:p>
          <a:p>
            <a:pPr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выбора года окончания прогнозирования Четвертая реализуемая функция – это получение временного ряда для прогнозирования. Итог реализации данной задачи изображен на рисунке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82" y="1052945"/>
            <a:ext cx="3878916" cy="20804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82" y="3428948"/>
            <a:ext cx="3802710" cy="25453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659" y="1008688"/>
            <a:ext cx="1257409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600" y="415637"/>
            <a:ext cx="9070109" cy="646545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Данные полученные от бота представляют интерес: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1403207"/>
            <a:ext cx="5418666" cy="3880772"/>
          </a:xfrm>
        </p:spPr>
        <p:txBody>
          <a:bodyPr>
            <a:normAutofit/>
          </a:bodyPr>
          <a:lstStyle/>
          <a:p>
            <a:r>
              <a:rPr lang="ru-RU" sz="1400" dirty="0" smtClean="0"/>
              <a:t>— </a:t>
            </a:r>
            <a:r>
              <a:rPr lang="ru-RU" sz="1400" dirty="0"/>
              <a:t>Экономистам и статистикам, занимающимся изучением роста и развития населения Земли</a:t>
            </a:r>
            <a:r>
              <a:rPr lang="ru-RU" sz="1400" dirty="0" smtClean="0"/>
              <a:t>.</a:t>
            </a:r>
          </a:p>
          <a:p>
            <a:r>
              <a:rPr lang="ru-RU" sz="1400" dirty="0" smtClean="0"/>
              <a:t> </a:t>
            </a:r>
            <a:r>
              <a:rPr lang="ru-RU" sz="1400" dirty="0"/>
              <a:t>— Демографам, специализирующимся на изучении динамики численности населения различных стран. — Преподавателям и студентам экономических и социальных наук, изучающих методы прогнозирования роста и развития экономики. </a:t>
            </a:r>
            <a:endParaRPr lang="ru-RU" sz="1400" dirty="0" smtClean="0"/>
          </a:p>
          <a:p>
            <a:r>
              <a:rPr lang="ru-RU" sz="1400" dirty="0" smtClean="0"/>
              <a:t>— </a:t>
            </a:r>
            <a:r>
              <a:rPr lang="ru-RU" sz="1400" dirty="0"/>
              <a:t>Научным работникам, занимающимся исследованием процессов роста и развития населения Земли. </a:t>
            </a:r>
            <a:endParaRPr lang="ru-RU" sz="1400" dirty="0" smtClean="0"/>
          </a:p>
          <a:p>
            <a:r>
              <a:rPr lang="ru-RU" sz="1400" dirty="0" smtClean="0"/>
              <a:t>— </a:t>
            </a:r>
            <a:r>
              <a:rPr lang="ru-RU" sz="1400" dirty="0"/>
              <a:t>Предпринимателям и инвесторам, занимающимся разработкой стратегий развития бизнеса на основе анализа данных о росте и развитии населения. </a:t>
            </a:r>
            <a:endParaRPr lang="ru-RU" sz="1400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1478886"/>
            <a:ext cx="4585855" cy="44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6025" y="480290"/>
            <a:ext cx="10692630" cy="618837"/>
          </a:xfrm>
        </p:spPr>
        <p:txBody>
          <a:bodyPr>
            <a:normAutofit/>
          </a:bodyPr>
          <a:lstStyle/>
          <a:p>
            <a:r>
              <a:rPr lang="ru-RU" sz="2800" dirty="0"/>
              <a:t>Затраты на реализацию прогнозирования временных рядов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1256145"/>
            <a:ext cx="10877357" cy="4785216"/>
          </a:xfrm>
        </p:spPr>
        <p:txBody>
          <a:bodyPr>
            <a:noAutofit/>
          </a:bodyPr>
          <a:lstStyle/>
          <a:p>
            <a:r>
              <a:rPr lang="ru-RU" sz="1200" dirty="0"/>
              <a:t>Общие затраты включают следующее</a:t>
            </a:r>
            <a:r>
              <a:rPr lang="ru-RU" sz="1200" dirty="0" smtClean="0"/>
              <a:t>:</a:t>
            </a:r>
            <a:endParaRPr lang="ru-RU" sz="1200" dirty="0"/>
          </a:p>
          <a:p>
            <a:r>
              <a:rPr lang="ru-RU" sz="1200" dirty="0"/>
              <a:t>- Человеческие ресурсы: Вовлечение специалистов в области машинного обучения и анализа данных для разработки и настройки модели, обработки данных, интерпретации результатов и принятия решений. </a:t>
            </a:r>
          </a:p>
          <a:p>
            <a:r>
              <a:rPr lang="ru-RU" sz="1200" dirty="0"/>
              <a:t> *Рабочий час инженера искусственного интеллекта -  2000  р</a:t>
            </a:r>
          </a:p>
          <a:p>
            <a:r>
              <a:rPr lang="ru-RU" sz="1200" dirty="0"/>
              <a:t>*</a:t>
            </a:r>
            <a:r>
              <a:rPr lang="ru-RU" sz="1200" dirty="0" smtClean="0"/>
              <a:t> </a:t>
            </a:r>
            <a:r>
              <a:rPr lang="ru-RU" sz="1200" dirty="0"/>
              <a:t>Время: Вероятно потребуется порядка 2 месяцев на разработку подборку и настройку нейронной сети. </a:t>
            </a:r>
            <a:endParaRPr lang="ru-RU" sz="1200" dirty="0" smtClean="0"/>
          </a:p>
          <a:p>
            <a:r>
              <a:rPr lang="ru-RU" sz="1200" dirty="0"/>
              <a:t> *Необходимое количества часов – 380 </a:t>
            </a:r>
            <a:r>
              <a:rPr lang="ru-RU" sz="1200" dirty="0" smtClean="0"/>
              <a:t>часов  Затраты </a:t>
            </a:r>
            <a:r>
              <a:rPr lang="ru-RU" sz="1200" dirty="0"/>
              <a:t>на работников  – 760  000  р</a:t>
            </a:r>
          </a:p>
          <a:p>
            <a:r>
              <a:rPr lang="ru-RU" sz="1200" dirty="0"/>
              <a:t>- Вычислительные ресурсы: Необходимость использования мощных компьютеров или облачных вычислительных ресурсов для обучения и выполнения прогнозов</a:t>
            </a:r>
            <a:r>
              <a:rPr lang="ru-RU" sz="1200" dirty="0" smtClean="0"/>
              <a:t>.</a:t>
            </a:r>
          </a:p>
          <a:p>
            <a:pPr marL="0" indent="0">
              <a:buNone/>
            </a:pPr>
            <a:r>
              <a:rPr lang="ru-RU" sz="1200" dirty="0" smtClean="0"/>
              <a:t>        * </a:t>
            </a:r>
            <a:r>
              <a:rPr lang="ru-RU" sz="1200" dirty="0"/>
              <a:t> Компьютер для машинного </a:t>
            </a:r>
            <a:r>
              <a:rPr lang="ru-RU" sz="1200" dirty="0" smtClean="0"/>
              <a:t>обучения - </a:t>
            </a:r>
            <a:r>
              <a:rPr lang="en-US" sz="1200" dirty="0" smtClean="0">
                <a:hlinkClick r:id="rId2"/>
              </a:rPr>
              <a:t>HYPERPC </a:t>
            </a:r>
            <a:r>
              <a:rPr lang="en-US" sz="1200" dirty="0">
                <a:hlinkClick r:id="rId2"/>
              </a:rPr>
              <a:t>G4 PRO </a:t>
            </a:r>
            <a:r>
              <a:rPr lang="en-US" sz="1200" dirty="0" smtClean="0">
                <a:hlinkClick r:id="rId2"/>
              </a:rPr>
              <a:t>M7</a:t>
            </a:r>
            <a:r>
              <a:rPr lang="ru-RU" sz="1200" dirty="0" smtClean="0"/>
              <a:t> 429 500 р </a:t>
            </a:r>
            <a:endParaRPr lang="ru-RU" sz="1200" dirty="0"/>
          </a:p>
          <a:p>
            <a:r>
              <a:rPr lang="ru-RU" sz="1200" dirty="0" smtClean="0"/>
              <a:t> * Использование </a:t>
            </a:r>
            <a:r>
              <a:rPr lang="ru-RU" sz="1200" dirty="0"/>
              <a:t>сервера для поддержания работоспособности  бота -  в месяц   5660р </a:t>
            </a:r>
            <a:endParaRPr lang="ru-RU" sz="1200" dirty="0" smtClean="0"/>
          </a:p>
          <a:p>
            <a:r>
              <a:rPr lang="ru-RU" sz="1200" dirty="0" smtClean="0"/>
              <a:t>- Данные – в свободном доступе 0 р </a:t>
            </a:r>
          </a:p>
          <a:p>
            <a:r>
              <a:rPr lang="ru-RU" sz="1200" dirty="0" smtClean="0"/>
              <a:t>- Сопутствующие расходы (</a:t>
            </a:r>
            <a:r>
              <a:rPr lang="ru-RU" sz="1200" dirty="0" err="1" smtClean="0"/>
              <a:t>элеткроэнергия</a:t>
            </a:r>
            <a:r>
              <a:rPr lang="ru-RU" sz="1200" dirty="0" smtClean="0"/>
              <a:t>, помещение и т д ) -  36 000 месяц  2 месяца  - 72 000 </a:t>
            </a:r>
          </a:p>
          <a:p>
            <a:endParaRPr lang="ru-RU" sz="1200" dirty="0"/>
          </a:p>
          <a:p>
            <a:r>
              <a:rPr lang="ru-RU" sz="1200" dirty="0" smtClean="0"/>
              <a:t>Затраты на разработку -  1 261 500 р</a:t>
            </a:r>
          </a:p>
          <a:p>
            <a:r>
              <a:rPr lang="ru-RU" sz="1200" dirty="0" smtClean="0"/>
              <a:t>Поддержание работоспособности -  67 920  в год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627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4985" y="79131"/>
            <a:ext cx="8183106" cy="327002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Способы улучшить результаты прогноза</a:t>
            </a:r>
            <a:br>
              <a:rPr lang="ru-RU" sz="2800" dirty="0"/>
            </a:b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07831"/>
            <a:ext cx="5161085" cy="5653187"/>
          </a:xfrm>
        </p:spPr>
        <p:txBody>
          <a:bodyPr>
            <a:noAutofit/>
          </a:bodyPr>
          <a:lstStyle/>
          <a:p>
            <a:r>
              <a:rPr lang="ru-RU" sz="1400" dirty="0" smtClean="0"/>
              <a:t>Использование дополнительной библиотеки - </a:t>
            </a:r>
            <a:r>
              <a:rPr lang="ru-RU" sz="1400" dirty="0" err="1" smtClean="0"/>
              <a:t>Scikit-learn</a:t>
            </a:r>
            <a:r>
              <a:rPr lang="ru-RU" sz="1400" dirty="0" smtClean="0"/>
              <a:t> специализируется на задачах классификации, регрессии, </a:t>
            </a:r>
            <a:br>
              <a:rPr lang="ru-RU" sz="1400" dirty="0" smtClean="0"/>
            </a:br>
            <a:r>
              <a:rPr lang="ru-RU" sz="1400" dirty="0" smtClean="0"/>
              <a:t>кластеризации, понижения размерности и детектирования аномалий.</a:t>
            </a:r>
          </a:p>
          <a:p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Добавление пакета </a:t>
            </a:r>
            <a:r>
              <a:rPr lang="ru-RU" sz="1400" dirty="0" err="1" smtClean="0"/>
              <a:t>библеотеки</a:t>
            </a:r>
            <a:r>
              <a:rPr lang="ru-RU" sz="1400" dirty="0" smtClean="0"/>
              <a:t> </a:t>
            </a:r>
            <a:r>
              <a:rPr lang="ru-RU" sz="1400" dirty="0" err="1" smtClean="0"/>
              <a:t>Keras</a:t>
            </a:r>
            <a:r>
              <a:rPr lang="ru-RU" sz="1400" dirty="0" smtClean="0"/>
              <a:t> - </a:t>
            </a:r>
            <a:r>
              <a:rPr lang="ru-RU" sz="1400" dirty="0" err="1" smtClean="0"/>
              <a:t>Dropout</a:t>
            </a:r>
            <a:r>
              <a:rPr lang="ru-RU" sz="1400" dirty="0" smtClean="0"/>
              <a:t> задействован в качестве инструмента для исключения </a:t>
            </a:r>
            <a:br>
              <a:rPr lang="ru-RU" sz="1400" dirty="0" smtClean="0"/>
            </a:br>
            <a:r>
              <a:rPr lang="ru-RU" sz="1400" dirty="0" smtClean="0"/>
              <a:t>случайного набора узлов с заданной вероятностью в каждом цикле </a:t>
            </a:r>
            <a:br>
              <a:rPr lang="ru-RU" sz="1400" dirty="0" smtClean="0"/>
            </a:br>
            <a:r>
              <a:rPr lang="ru-RU" sz="1400" dirty="0" smtClean="0"/>
              <a:t>обновления весов сети. Необходим для решения проблемы </a:t>
            </a:r>
            <a:br>
              <a:rPr lang="ru-RU" sz="1400" dirty="0" smtClean="0"/>
            </a:br>
            <a:r>
              <a:rPr lang="ru-RU" sz="1400" dirty="0" smtClean="0"/>
              <a:t>переобучения сети.</a:t>
            </a:r>
          </a:p>
          <a:p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Добавление слоев моделей</a:t>
            </a:r>
          </a:p>
          <a:p>
            <a:pPr lvl="0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191" y="1107830"/>
            <a:ext cx="5081524" cy="527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9344" y="0"/>
            <a:ext cx="3613312" cy="313509"/>
          </a:xfrm>
        </p:spPr>
        <p:txBody>
          <a:bodyPr>
            <a:noAutofit/>
          </a:bodyPr>
          <a:lstStyle/>
          <a:p>
            <a:r>
              <a:rPr lang="ru-RU" sz="2800" dirty="0"/>
              <a:t>План развития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1654" y="572003"/>
            <a:ext cx="11324492" cy="5417108"/>
          </a:xfrm>
        </p:spPr>
        <p:txBody>
          <a:bodyPr>
            <a:noAutofit/>
          </a:bodyPr>
          <a:lstStyle/>
          <a:p>
            <a:r>
              <a:rPr lang="ru-RU" sz="1400" dirty="0" smtClean="0"/>
              <a:t>Уточнение </a:t>
            </a:r>
            <a:r>
              <a:rPr lang="ru-RU" sz="1400" dirty="0"/>
              <a:t>прогноза</a:t>
            </a:r>
          </a:p>
          <a:p>
            <a:pPr lvl="0"/>
            <a:r>
              <a:rPr lang="ru-RU" sz="1400" dirty="0"/>
              <a:t>Добавить исторические данные по миграции (выделить исторические данные по миграции из общих цифр и построить прогнозную модель для них </a:t>
            </a:r>
            <a:r>
              <a:rPr lang="ru-RU" sz="1400" dirty="0" smtClean="0"/>
              <a:t>отдельно)                                                                                                                                       Добавить </a:t>
            </a:r>
            <a:r>
              <a:rPr lang="ru-RU" sz="1400" dirty="0"/>
              <a:t>исторические данные по городскому населению (процент городского населения от общего количества). Создать прогноз (через модель) данных по городскому </a:t>
            </a:r>
            <a:r>
              <a:rPr lang="ru-RU" sz="1400" dirty="0" smtClean="0"/>
              <a:t>населению.                                                                                                         Создать </a:t>
            </a:r>
            <a:r>
              <a:rPr lang="ru-RU" sz="1400" dirty="0"/>
              <a:t>модель (формулу, коэффициенты вытащить из обученной модели) зависимости коэффициента фертильности от данных по городскому </a:t>
            </a:r>
            <a:r>
              <a:rPr lang="ru-RU" sz="1400" dirty="0" smtClean="0"/>
              <a:t>населению.                                                                                                                                                       Добавить </a:t>
            </a:r>
            <a:r>
              <a:rPr lang="ru-RU" sz="1400" dirty="0"/>
              <a:t>исторические данные по среднему возрасту </a:t>
            </a:r>
            <a:r>
              <a:rPr lang="ru-RU" sz="1400" dirty="0" smtClean="0"/>
              <a:t>населения.                                                                                                    Создать </a:t>
            </a:r>
            <a:r>
              <a:rPr lang="ru-RU" sz="1400" dirty="0"/>
              <a:t>модель (формулу, коэффициенты вытащить из обученной модели) зависимости коэффициента фертильности от данных по среднему возрасту </a:t>
            </a:r>
            <a:r>
              <a:rPr lang="ru-RU" sz="1400" dirty="0" smtClean="0"/>
              <a:t>населения.                                                                                                                                             Добавить </a:t>
            </a:r>
            <a:r>
              <a:rPr lang="ru-RU" sz="1400" dirty="0"/>
              <a:t>исторические данные по фертильности. Создать прогноз (через модель) данных по фертильности используя также корреляцию фертильности от среднего возраста населения и процента городского </a:t>
            </a:r>
            <a:r>
              <a:rPr lang="ru-RU" sz="1400" dirty="0" smtClean="0"/>
              <a:t>населения.                                                Добавить </a:t>
            </a:r>
            <a:r>
              <a:rPr lang="ru-RU" sz="1400" dirty="0"/>
              <a:t>данные по рождаемости. Создать формулу зависимости прогноза рождаемости от фертильности. Создать прогноз (через модель) данных по </a:t>
            </a:r>
            <a:r>
              <a:rPr lang="ru-RU" sz="1400" dirty="0" smtClean="0"/>
              <a:t>рождаемости.                                                                                                                               Добавить </a:t>
            </a:r>
            <a:r>
              <a:rPr lang="ru-RU" sz="1400" dirty="0"/>
              <a:t>исторические данные по смертности населения. Добавить поправку на войны. Создать прогноз (через модель) данных по </a:t>
            </a:r>
            <a:r>
              <a:rPr lang="ru-RU" sz="1400" dirty="0" smtClean="0"/>
              <a:t>смертности.                                                                                                                                                                             Построить </a:t>
            </a:r>
            <a:r>
              <a:rPr lang="ru-RU" sz="1400" dirty="0"/>
              <a:t>прогноз численности населения суммируя для цифры прогноза населения рождаемости, смертности и </a:t>
            </a:r>
            <a:r>
              <a:rPr lang="ru-RU" sz="1400" dirty="0" smtClean="0"/>
              <a:t>миграции.            Добавить </a:t>
            </a:r>
            <a:r>
              <a:rPr lang="ru-RU" sz="1400" dirty="0"/>
              <a:t>автоматическое определение наилучшей модели или смеси моделей для каждой страны. Включить в прогноз следующие модели: экспоненциальное сглаживание, наивную модель, </a:t>
            </a:r>
            <a:r>
              <a:rPr lang="en-US" sz="1400" dirty="0" err="1"/>
              <a:t>AutoETS</a:t>
            </a:r>
            <a:r>
              <a:rPr lang="ru-RU" sz="1400" dirty="0"/>
              <a:t>, а затем через </a:t>
            </a:r>
            <a:r>
              <a:rPr lang="en-US" sz="1400" dirty="0" err="1"/>
              <a:t>mape</a:t>
            </a:r>
            <a:r>
              <a:rPr lang="en-US" sz="1400" dirty="0"/>
              <a:t> </a:t>
            </a:r>
            <a:r>
              <a:rPr lang="ru-RU" sz="1400" dirty="0"/>
              <a:t>(</a:t>
            </a:r>
            <a:r>
              <a:rPr lang="en-US" sz="1400" dirty="0"/>
              <a:t>mean absolute percentage error</a:t>
            </a:r>
            <a:r>
              <a:rPr lang="ru-RU" sz="1400" dirty="0"/>
              <a:t>) определять наилучшие для данной страны (скажем из 2-х моделей) и делать средние значения прогноза (по 2-м моделям).</a:t>
            </a:r>
          </a:p>
          <a:p>
            <a:r>
              <a:rPr lang="ru-RU" sz="1400" dirty="0"/>
              <a:t>Детализация прогноза</a:t>
            </a:r>
          </a:p>
          <a:p>
            <a:pPr lvl="0"/>
            <a:r>
              <a:rPr lang="ru-RU" sz="1400" dirty="0"/>
              <a:t>Сделать разбивку на регионы внутри </a:t>
            </a:r>
            <a:r>
              <a:rPr lang="ru-RU" sz="1400" smtClean="0"/>
              <a:t>стран.                                                                                                                              Учитывать </a:t>
            </a:r>
            <a:r>
              <a:rPr lang="ru-RU" sz="1400" dirty="0"/>
              <a:t>разное административно-территориальное деление стран.</a:t>
            </a:r>
          </a:p>
        </p:txBody>
      </p:sp>
    </p:spTree>
    <p:extLst>
      <p:ext uri="{BB962C8B-B14F-4D97-AF65-F5344CB8AC3E}">
        <p14:creationId xmlns:p14="http://schemas.microsoft.com/office/powerpoint/2010/main" val="796603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0364" y="2124364"/>
            <a:ext cx="5033818" cy="149629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Блок-схема: перфолента 2"/>
          <p:cNvSpPr/>
          <p:nvPr/>
        </p:nvSpPr>
        <p:spPr>
          <a:xfrm>
            <a:off x="1884218" y="905164"/>
            <a:ext cx="7546109" cy="3362036"/>
          </a:xfrm>
          <a:prstGeom prst="flowChartPunchedTap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8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5455" y="609600"/>
            <a:ext cx="4765964" cy="67425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Актуальность задачи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443" y="1948153"/>
            <a:ext cx="5076921" cy="3575193"/>
          </a:xfrm>
        </p:spPr>
        <p:txBody>
          <a:bodyPr>
            <a:normAutofit/>
          </a:bodyPr>
          <a:lstStyle/>
          <a:p>
            <a:r>
              <a:rPr lang="ru-RU" sz="1400" dirty="0"/>
              <a:t>Прогнозирование роста численности населения земли по странам с использованием нейронных сетей является актуальной областью исследований.  </a:t>
            </a:r>
            <a:r>
              <a:rPr lang="ru-RU" sz="1400" dirty="0" smtClean="0"/>
              <a:t>                                                                                        Население </a:t>
            </a:r>
            <a:r>
              <a:rPr lang="ru-RU" sz="1400" dirty="0"/>
              <a:t>земли играет важную роль в планировании социально-экономического развития, определении потребностей в ресурсах и принятии политических решений. </a:t>
            </a:r>
            <a:r>
              <a:rPr lang="ru-RU" sz="1400" dirty="0" smtClean="0"/>
              <a:t>                                                                            Применение </a:t>
            </a:r>
            <a:r>
              <a:rPr lang="ru-RU" sz="1400" dirty="0"/>
              <a:t>нейронных сетей позволяет анализировать сложные временные данные и учитывать различные факторы, влияющие на рост населения. </a:t>
            </a:r>
            <a:r>
              <a:rPr lang="ru-RU" sz="1400" dirty="0" smtClean="0"/>
              <a:t>                                                                    Это </a:t>
            </a:r>
            <a:r>
              <a:rPr lang="ru-RU" sz="1400" dirty="0"/>
              <a:t>может помочь государственным органам, международным организациям и исследователям более точно предсказывать будущий рост населения и принимать необходимые меры для планирования и устойчивого развития.</a:t>
            </a:r>
          </a:p>
        </p:txBody>
      </p:sp>
      <p:pic>
        <p:nvPicPr>
          <p:cNvPr id="1028" name="Picture 4" descr="Искусственный интеллект: его возможности и потенциал | Обучон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03" y="1948153"/>
            <a:ext cx="5304498" cy="35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2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4591" y="383598"/>
            <a:ext cx="3382818" cy="50309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Актуальность задачи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94401" y="1468582"/>
            <a:ext cx="5257800" cy="4351338"/>
          </a:xfrm>
        </p:spPr>
        <p:txBody>
          <a:bodyPr>
            <a:norm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прогнозирования поведения некоторой системы является актуальной в современном мире. 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прогноз погоды, прогноз активности пользователей на сайте или прогноз изменения численности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населения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какой то страны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возможного поведения системы позволяет принимать взвешенные решения, а также повысить эффективность выполняемой деятельности и снизить риски провала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прогнозирования поведения демографических временных рядов позволяет во-время отреагировать и предотвратить уменьшение населения и спрогнозировать рост. 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точного алгоритма и правильная предварительная обработка данных позволяет повышать качество получаемого прогноза.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avatars.mds.yandex.net/i?id=87ee325e2857dcd531815c5773f39248aa5f64dd-5107328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3" y="1468582"/>
            <a:ext cx="5155335" cy="405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3582" cy="826366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достижения поставленной цели необходимо выполнить ряд задач: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предметную область;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предварительной обработки данных: выбрать методы сглаживания временного ряда и определить необходимое количество информации для качественного прогнозирования;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нейронной сети и подобрать ее оптимальные параметры;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программную реализацию описанных алгоритмов;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разработанной программы на разных временных рядах и сравнить результаты;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Сформировать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о полученных результатах.</a:t>
            </a:r>
          </a:p>
          <a:p>
            <a:pPr marL="0" indent="0">
              <a:buNone/>
            </a:pPr>
            <a:endParaRPr lang="ru-RU" sz="1400" dirty="0"/>
          </a:p>
        </p:txBody>
      </p:sp>
      <p:pic>
        <p:nvPicPr>
          <p:cNvPr id="2050" name="Picture 2" descr="https://avatars.mds.yandex.net/i?id=937fe7d73be2a359c51a64ff0828f7c36c45cf7b-10414552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21" y="1825625"/>
            <a:ext cx="4813588" cy="423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3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3181" y="544945"/>
            <a:ext cx="5625638" cy="609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Данный проект будет интересен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5039975" cy="3445884"/>
          </a:xfrm>
        </p:spPr>
        <p:txBody>
          <a:bodyPr>
            <a:normAutofit/>
          </a:bodyPr>
          <a:lstStyle/>
          <a:p>
            <a:r>
              <a:rPr lang="ru-RU" sz="1400" dirty="0"/>
              <a:t>— Экономистам и статистикам, занимающимся изучением роста и развития населения Земли.</a:t>
            </a:r>
          </a:p>
          <a:p>
            <a:r>
              <a:rPr lang="ru-RU" sz="1400" dirty="0"/>
              <a:t> — Демографам, специализирующимся на изучении динамики численности населения различных стран. — Преподавателям и студентам экономических и социальных наук, изучающих методы прогнозирования роста и развития экономики. </a:t>
            </a:r>
          </a:p>
          <a:p>
            <a:r>
              <a:rPr lang="ru-RU" sz="1400" dirty="0"/>
              <a:t>— Научным работникам, занимающимся исследованием процессов роста и развития населения Земли. </a:t>
            </a:r>
          </a:p>
          <a:p>
            <a:r>
              <a:rPr lang="ru-RU" sz="1400" dirty="0"/>
              <a:t>— Предпринимателям и инвесторам, занимающимся разработкой стратегий развития бизнеса на основе анализа данных о росте и развитии населения. </a:t>
            </a:r>
          </a:p>
          <a:p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1478886"/>
            <a:ext cx="4585855" cy="44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7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392257"/>
          </a:xfrm>
        </p:spPr>
        <p:txBody>
          <a:bodyPr>
            <a:no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прогнозирования временных рядов</a:t>
            </a:r>
            <a:r>
              <a:rPr lang="ru-RU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ru-RU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42875" y="1200727"/>
            <a:ext cx="6019801" cy="4976236"/>
          </a:xfrm>
        </p:spPr>
        <p:txBody>
          <a:bodyPr>
            <a:normAutofit/>
          </a:bodyPr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 ряды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Наивная модель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Авторегрессионная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(AR)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скользящего среднего (MA)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авторегрессии — скользящего среднего (ARMA)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Интегрированная модель авторегрессии — скользящего среднего (ARIMA)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векторной авторегрессии (VAR)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экспоненциального сглаживания (SES)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авторегрессионной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условной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гетероскедастичности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(ARCH)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на основе многослойного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перцептрона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(MLP)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Рекуррентная нейронная сеть на основе долгой кратковременной памяти (LSTM)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Сверточная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нейронная сеть (CNN) </a:t>
            </a:r>
          </a:p>
          <a:p>
            <a:endParaRPr lang="ru-RU" sz="1400" dirty="0"/>
          </a:p>
        </p:txBody>
      </p:sp>
      <p:pic>
        <p:nvPicPr>
          <p:cNvPr id="1028" name="Picture 4" descr="Как делать прогнозы для прогнозирования временных рядов с помощью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9222"/>
            <a:ext cx="6025661" cy="45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188" y="2700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Выбранные модели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02843" y="1681163"/>
            <a:ext cx="3233448" cy="369454"/>
          </a:xfrm>
        </p:spPr>
        <p:txBody>
          <a:bodyPr>
            <a:normAutofit/>
          </a:bodyPr>
          <a:lstStyle/>
          <a:p>
            <a:pPr lvl="0" algn="just"/>
            <a:r>
              <a:rPr lang="ru-RU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типа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1" y="2433205"/>
            <a:ext cx="5183188" cy="1185137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9908" y="1709017"/>
            <a:ext cx="5290128" cy="580970"/>
          </a:xfrm>
        </p:spPr>
        <p:txBody>
          <a:bodyPr>
            <a:normAutofit fontScale="55000" lnSpcReduction="20000"/>
          </a:bodyPr>
          <a:lstStyle/>
          <a:p>
            <a:endParaRPr lang="ru-RU" dirty="0" smtClean="0"/>
          </a:p>
          <a:p>
            <a:pPr algn="just"/>
            <a:r>
              <a:rPr lang="ru-RU" sz="2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экспоненциального сглаживания (SES)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0" y="2433205"/>
            <a:ext cx="3948401" cy="38634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610" y="3789414"/>
            <a:ext cx="4374259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9199" y="365125"/>
            <a:ext cx="4368801" cy="586220"/>
          </a:xfrm>
        </p:spPr>
        <p:txBody>
          <a:bodyPr>
            <a:noAutofit/>
          </a:bodyPr>
          <a:lstStyle/>
          <a:p>
            <a:pPr lvl="0"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сеть типа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927" y="1705552"/>
            <a:ext cx="5257800" cy="4351338"/>
          </a:xfrm>
        </p:spPr>
        <p:txBody>
          <a:bodyPr>
            <a:normAutofit/>
          </a:bodyPr>
          <a:lstStyle/>
          <a:p>
            <a:pPr marL="0" algn="just">
              <a:lnSpc>
                <a:spcPct val="150000"/>
              </a:lnSpc>
            </a:pP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Рекуррентная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на основе долгой кратковременной памяти (LSTM) </a:t>
            </a:r>
          </a:p>
          <a:p>
            <a:pPr marL="0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Рекуррентные нейронные сети отличаются от предыдущих сетей обратной связью, то есть нейроны могут передавать значения не только нейронам в следующем слое,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и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самим себе. 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50000"/>
              </a:lnSpc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Такая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позволяет сетям лучше работать с последовательностями, а временные ряды ими и являются. LSTM же является рекуррентной нейронной сетью, где на каждом шагу обучения учитываются не только недавние зависимости, но и те, что были найдены давно, это позволяет устранить проблему долговременных зависимостей, которой обладают другие рекуррентные сети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943599" y="1582219"/>
            <a:ext cx="5940425" cy="41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1044</TotalTime>
  <Words>1907</Words>
  <Application>Microsoft Office PowerPoint</Application>
  <PresentationFormat>Широкоэкранный</PresentationFormat>
  <Paragraphs>162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Roboto</vt:lpstr>
      <vt:lpstr>Times New Roman</vt:lpstr>
      <vt:lpstr>Trebuchet MS</vt:lpstr>
      <vt:lpstr>Wingdings 3</vt:lpstr>
      <vt:lpstr>Грань</vt:lpstr>
      <vt:lpstr>Диплом </vt:lpstr>
      <vt:lpstr>Презентация PowerPoint</vt:lpstr>
      <vt:lpstr>Актуальность задачи</vt:lpstr>
      <vt:lpstr>Актуальность задачи </vt:lpstr>
      <vt:lpstr> Для достижения поставленной цели необходимо выполнить ряд задач:  </vt:lpstr>
      <vt:lpstr>Данный проект будет интересен</vt:lpstr>
      <vt:lpstr> Модели прогнозирования временных рядов </vt:lpstr>
      <vt:lpstr>Выбранные модели </vt:lpstr>
      <vt:lpstr> Нейронная сеть типа LSTM </vt:lpstr>
      <vt:lpstr> Модель экспоненциального сглаживания (SES)  </vt:lpstr>
      <vt:lpstr>Схема проекта </vt:lpstr>
      <vt:lpstr>Практическая часть</vt:lpstr>
      <vt:lpstr>База данных</vt:lpstr>
      <vt:lpstr>Функция прогноза -  def forecats</vt:lpstr>
      <vt:lpstr>Нейронная сеть типа LSTM</vt:lpstr>
      <vt:lpstr>Сравнение моделей LSTM и SES</vt:lpstr>
      <vt:lpstr>Разработка программного продукта  Серверная часть </vt:lpstr>
      <vt:lpstr>Клиентская часть чат-бота </vt:lpstr>
      <vt:lpstr>Реализация клиентской части </vt:lpstr>
      <vt:lpstr>Реализация клиентской части </vt:lpstr>
      <vt:lpstr>Данные полученные от бота представляют интерес:  </vt:lpstr>
      <vt:lpstr>Затраты на реализацию прогнозирования временных рядов</vt:lpstr>
      <vt:lpstr>Способы улучшить результаты прогноза  </vt:lpstr>
      <vt:lpstr>План развития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 </dc:title>
  <dc:creator>Учетная запись Майкрософт</dc:creator>
  <cp:lastModifiedBy>Пользователь Windows</cp:lastModifiedBy>
  <cp:revision>53</cp:revision>
  <dcterms:created xsi:type="dcterms:W3CDTF">2023-10-02T18:43:38Z</dcterms:created>
  <dcterms:modified xsi:type="dcterms:W3CDTF">2023-10-17T15:53:40Z</dcterms:modified>
</cp:coreProperties>
</file>