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62" r:id="rId5"/>
    <p:sldId id="263" r:id="rId6"/>
    <p:sldId id="289" r:id="rId7"/>
    <p:sldId id="266" r:id="rId8"/>
    <p:sldId id="268" r:id="rId9"/>
    <p:sldId id="269" r:id="rId10"/>
    <p:sldId id="270" r:id="rId11"/>
    <p:sldId id="27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7" r:id="rId22"/>
    <p:sldId id="288" r:id="rId23"/>
    <p:sldId id="29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C8CDD9-07CD-403D-AC2C-D5310E84311F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A8B7C1-AB70-48B8-88CD-333A21FB99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3429000"/>
            <a:ext cx="2664296" cy="1818223"/>
          </a:xfrm>
        </p:spPr>
        <p:txBody>
          <a:bodyPr>
            <a:normAutofit/>
          </a:bodyPr>
          <a:lstStyle/>
          <a:p>
            <a:r>
              <a:rPr lang="uk-UA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ПМ-12-1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Букша</a:t>
            </a:r>
            <a:r>
              <a:rPr lang="ru-RU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370440"/>
            <a:ext cx="4419600" cy="1600327"/>
          </a:xfrm>
        </p:spPr>
        <p:txBody>
          <a:bodyPr/>
          <a:lstStyle/>
          <a:p>
            <a:pPr marL="182880" indent="0">
              <a:buNone/>
            </a:pPr>
            <a:r>
              <a:rPr lang="en-US" sz="2800" dirty="0" smtClean="0">
                <a:effectLst/>
              </a:rPr>
              <a:t>“</a:t>
            </a:r>
            <a:r>
              <a:rPr lang="uk-UA" sz="2800" dirty="0" smtClean="0">
                <a:effectLst/>
              </a:rPr>
              <a:t>Використання </a:t>
            </a:r>
            <a:r>
              <a:rPr lang="uk-UA" sz="2800" dirty="0" err="1">
                <a:effectLst/>
              </a:rPr>
              <a:t>криптоалгоритмів</a:t>
            </a:r>
            <a:r>
              <a:rPr lang="uk-UA" sz="2800" dirty="0">
                <a:effectLst/>
              </a:rPr>
              <a:t> для побудови захищених інформаційних </a:t>
            </a:r>
            <a:r>
              <a:rPr lang="uk-UA" sz="2800" dirty="0" smtClean="0">
                <a:effectLst/>
              </a:rPr>
              <a:t>систем</a:t>
            </a:r>
            <a:r>
              <a:rPr lang="en-US" sz="2800" dirty="0" smtClean="0">
                <a:effectLst/>
              </a:rPr>
              <a:t>”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58382" y="817548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Тема дипломної роботи: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36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50186" y="692696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uk-UA" dirty="0"/>
              <a:t>Операція </a:t>
            </a:r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47" y="1556792"/>
            <a:ext cx="6958587" cy="496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3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50186" y="692696"/>
            <a:ext cx="703823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uk-UA" dirty="0" smtClean="0"/>
              <a:t>Операція </a:t>
            </a:r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31819"/>
            <a:ext cx="5828878" cy="468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71600" y="1700808"/>
                <a:ext cx="7749480" cy="428165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>
                    <a:solidFill>
                      <a:schemeClr val="tx1"/>
                    </a:solidFill>
                  </a:rPr>
                  <a:t>Д</a:t>
                </a:r>
                <a:r>
                  <a:rPr lang="uk-UA" dirty="0" err="1" smtClean="0">
                    <a:solidFill>
                      <a:schemeClr val="tx1"/>
                    </a:solidFill>
                  </a:rPr>
                  <a:t>ва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>
                    <a:solidFill>
                      <a:schemeClr val="tx1"/>
                    </a:solidFill>
                  </a:rPr>
                  <a:t>великі 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прості </a:t>
                </a:r>
                <a:r>
                  <a:rPr lang="uk-UA" dirty="0" err="1" smtClean="0">
                    <a:solidFill>
                      <a:schemeClr val="tx1"/>
                    </a:solidFill>
                  </a:rPr>
                  <a:t>числа</a:t>
                </a:r>
                <a:r>
                  <a:rPr lang="uk-UA" dirty="0">
                    <a:solidFill>
                      <a:schemeClr val="tx1"/>
                    </a:solidFill>
                  </a:rPr>
                  <a:t> p і 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q</a:t>
                </a:r>
              </a:p>
              <a:p>
                <a:pPr lvl="0"/>
                <a:r>
                  <a:rPr lang="uk-UA" dirty="0" smtClean="0">
                    <a:solidFill>
                      <a:schemeClr val="tx1"/>
                    </a:solidFill>
                  </a:rPr>
                  <a:t>добуток</a:t>
                </a:r>
                <a:r>
                  <a:rPr lang="uk-UA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𝑝𝑞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uk-UA" dirty="0" smtClean="0">
                    <a:solidFill>
                      <a:schemeClr val="tx1"/>
                    </a:solidFill>
                  </a:rPr>
                  <a:t>функція Ейлера</a:t>
                </a:r>
                <a:r>
                  <a:rPr lang="uk-UA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−1)(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uk-UA" dirty="0">
                    <a:solidFill>
                      <a:schemeClr val="tx1"/>
                    </a:solidFill>
                  </a:rPr>
                  <a:t> таке, що 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1&lt;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&lt;  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dirty="0">
                    <a:solidFill>
                      <a:schemeClr val="tx1"/>
                    </a:solidFill>
                  </a:rPr>
                  <a:t> та 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uk-UA" dirty="0">
                    <a:solidFill>
                      <a:schemeClr val="tx1"/>
                    </a:solidFill>
                  </a:rPr>
                  <a:t> 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взаємно просте</a:t>
                </a:r>
                <a:r>
                  <a:rPr lang="uk-UA" dirty="0">
                    <a:solidFill>
                      <a:schemeClr val="tx1"/>
                    </a:solidFill>
                  </a:rPr>
                  <a:t> з 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dirty="0">
                    <a:solidFill>
                      <a:schemeClr val="tx1"/>
                    </a:solidFill>
                  </a:rPr>
                  <a:t> 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uk-UA" dirty="0">
                    <a:solidFill>
                      <a:schemeClr val="tx1"/>
                    </a:solidFill>
                  </a:rPr>
                  <a:t>за допомогою 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розширеного алгоритму Евкліда знаходиться </a:t>
                </a:r>
                <a:r>
                  <a:rPr lang="uk-UA" dirty="0">
                    <a:solidFill>
                      <a:schemeClr val="tx1"/>
                    </a:solidFill>
                  </a:rPr>
                  <a:t>число 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uk-UA" dirty="0">
                    <a:solidFill>
                      <a:schemeClr val="tx1"/>
                    </a:solidFill>
                  </a:rPr>
                  <a:t> таке, що 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𝑒𝑑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 ≡1 (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𝑚𝑜𝑑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uk-UA" i="1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dirty="0">
                    <a:solidFill>
                      <a:schemeClr val="tx1"/>
                    </a:solidFill>
                  </a:rPr>
                  <a:t>)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71600" y="1700808"/>
                <a:ext cx="7749480" cy="4281656"/>
              </a:xfrm>
              <a:blipFill rotWithShape="1">
                <a:blip r:embed="rId2"/>
                <a:stretch>
                  <a:fillRect l="-865" t="-29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2"/>
          <p:cNvSpPr txBox="1">
            <a:spLocks/>
          </p:cNvSpPr>
          <p:nvPr/>
        </p:nvSpPr>
        <p:spPr>
          <a:xfrm>
            <a:off x="1403648" y="548680"/>
            <a:ext cx="633670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uk-UA" sz="2800" dirty="0" smtClean="0"/>
              <a:t>RSA - криптографічна система з відкритім ключем</a:t>
            </a:r>
          </a:p>
        </p:txBody>
      </p:sp>
    </p:spTree>
    <p:extLst>
      <p:ext uri="{BB962C8B-B14F-4D97-AF65-F5344CB8AC3E}">
        <p14:creationId xmlns:p14="http://schemas.microsoft.com/office/powerpoint/2010/main" val="154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11560" y="332656"/>
                <a:ext cx="7920880" cy="5904656"/>
              </a:xfrm>
            </p:spPr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:endParaRPr lang="ru-RU" sz="2400" dirty="0" smtClean="0"/>
              </a:p>
              <a:p>
                <a:pPr marL="45720" indent="0" algn="ctr">
                  <a:buNone/>
                </a:pPr>
                <a:r>
                  <a:rPr lang="ru-RU" sz="2400" dirty="0" err="1" smtClean="0"/>
                  <a:t>Шифрування</a:t>
                </a:r>
                <a:r>
                  <a:rPr lang="ru-RU" sz="2400" dirty="0" smtClean="0"/>
                  <a:t> з </a:t>
                </a:r>
                <a:r>
                  <a:rPr lang="en-US" sz="2400" dirty="0" smtClean="0"/>
                  <a:t>RSA</a:t>
                </a:r>
                <a:endParaRPr lang="ru-RU" sz="2400" dirty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𝑐</m:t>
                    </m:r>
                    <m:r>
                      <a:rPr lang="uk-UA" sz="24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uk-UA" sz="2400" i="1"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uk-UA" sz="2400" i="1">
                        <a:latin typeface="Cambria Math"/>
                      </a:rPr>
                      <m:t>𝑚𝑜𝑑</m:t>
                    </m:r>
                    <m:r>
                      <a:rPr lang="uk-UA" sz="2400" i="1">
                        <a:latin typeface="Cambria Math"/>
                      </a:rPr>
                      <m:t> </m:t>
                    </m:r>
                    <m:r>
                      <a:rPr lang="uk-UA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uk-UA" sz="2400" dirty="0"/>
                  <a:t> </a:t>
                </a:r>
                <a:r>
                  <a:rPr lang="uk-UA" sz="2400" dirty="0" smtClean="0"/>
                  <a:t>, де </a:t>
                </a:r>
                <a:r>
                  <a:rPr lang="en-US" sz="2400" dirty="0" smtClean="0"/>
                  <a:t>c – </a:t>
                </a:r>
                <a:r>
                  <a:rPr lang="ru-RU" sz="2400" dirty="0" err="1" smtClean="0"/>
                  <a:t>шифротекст</a:t>
                </a:r>
                <a:endParaRPr lang="ru-RU" sz="2400" dirty="0" smtClean="0"/>
              </a:p>
              <a:p>
                <a:pPr marL="45720" indent="0" algn="ctr">
                  <a:buNone/>
                </a:pPr>
                <a:endParaRPr lang="ru-RU" sz="2400" dirty="0" smtClean="0"/>
              </a:p>
              <a:p>
                <a:pPr marL="45720" indent="0" algn="ctr">
                  <a:buNone/>
                </a:pPr>
                <a:r>
                  <a:rPr lang="ru-RU" sz="2400" dirty="0" err="1" smtClean="0"/>
                  <a:t>Дешифрування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з </a:t>
                </a:r>
                <a:r>
                  <a:rPr lang="en-US" sz="2400" dirty="0" smtClean="0"/>
                  <a:t>RSA</a:t>
                </a:r>
                <a:endParaRPr lang="ru-RU" sz="2400" dirty="0" smtClean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latin typeface="Cambria Math"/>
                        </a:rPr>
                        <m:t>𝑚</m:t>
                      </m:r>
                      <m:r>
                        <a:rPr lang="uk-UA" sz="24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4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uk-UA" sz="24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uk-UA" sz="2400" i="1">
                          <a:latin typeface="Cambria Math"/>
                        </a:rPr>
                        <m:t>𝑚𝑜𝑑</m:t>
                      </m:r>
                      <m:r>
                        <a:rPr lang="uk-UA" sz="2400" i="1">
                          <a:latin typeface="Cambria Math"/>
                        </a:rPr>
                        <m:t> </m:t>
                      </m:r>
                      <m:r>
                        <a:rPr lang="uk-UA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uk-UA" sz="2400" dirty="0" smtClean="0"/>
              </a:p>
              <a:p>
                <a:pPr marL="4572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11560" y="332656"/>
                <a:ext cx="7920880" cy="590465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845" y="980728"/>
            <a:ext cx="47123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Надійність </a:t>
            </a:r>
            <a:r>
              <a:rPr lang="en-US" dirty="0" smtClean="0"/>
              <a:t>RSA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03648" y="1916832"/>
                <a:ext cx="6984776" cy="296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ru-RU" sz="2400" dirty="0" err="1" smtClean="0"/>
                  <a:t>истема</a:t>
                </a:r>
                <a:r>
                  <a:rPr lang="ru-RU" sz="2400" dirty="0" smtClean="0"/>
                  <a:t> </a:t>
                </a:r>
                <a:r>
                  <a:rPr lang="ru-RU" sz="2400" dirty="0" err="1"/>
                  <a:t>шифрування</a:t>
                </a:r>
                <a:r>
                  <a:rPr lang="ru-RU" sz="2400" dirty="0"/>
                  <a:t> на </a:t>
                </a:r>
                <a:r>
                  <a:rPr lang="ru-RU" sz="2400" dirty="0" err="1"/>
                  <a:t>основі</a:t>
                </a:r>
                <a:r>
                  <a:rPr lang="ru-RU" sz="2400" dirty="0"/>
                  <a:t> </a:t>
                </a:r>
                <a:r>
                  <a:rPr lang="en-US" sz="2400" dirty="0"/>
                  <a:t>RSA </a:t>
                </a:r>
                <a:r>
                  <a:rPr lang="ru-RU" sz="2400" dirty="0" err="1"/>
                  <a:t>вважається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надійною</a:t>
                </a:r>
                <a:r>
                  <a:rPr lang="ru-RU" sz="2400" dirty="0"/>
                  <a:t>, </a:t>
                </a:r>
                <a:r>
                  <a:rPr lang="ru-RU" sz="2400" dirty="0" err="1"/>
                  <a:t>починаючи</a:t>
                </a:r>
                <a:r>
                  <a:rPr lang="ru-RU" sz="2400" dirty="0"/>
                  <a:t> з </a:t>
                </a:r>
                <a:r>
                  <a:rPr lang="ru-RU" sz="2400" dirty="0" err="1"/>
                  <a:t>розміру</a:t>
                </a:r>
                <a:r>
                  <a:rPr lang="ru-RU" sz="2400" dirty="0"/>
                  <a:t> </a:t>
                </a:r>
                <a:r>
                  <a:rPr lang="en-US" sz="2400" dirty="0" smtClean="0"/>
                  <a:t>n =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1024 </a:t>
                </a:r>
                <a:r>
                  <a:rPr lang="ru-RU" sz="2400" dirty="0" err="1"/>
                  <a:t>біта</a:t>
                </a:r>
                <a:r>
                  <a:rPr lang="ru-RU" sz="2400" dirty="0" smtClean="0"/>
                  <a:t>.</a:t>
                </a:r>
              </a:p>
              <a:p>
                <a:r>
                  <a:rPr lang="uk-UA" sz="2400" dirty="0" smtClean="0"/>
                  <a:t>На </a:t>
                </a:r>
                <a:r>
                  <a:rPr lang="uk-UA" sz="2400" dirty="0" err="1" smtClean="0"/>
                  <a:t>сьогодняшній</a:t>
                </a:r>
                <a:r>
                  <a:rPr lang="uk-UA" sz="2400" dirty="0" smtClean="0"/>
                  <a:t> день швидкість алгоритму </a:t>
                </a:r>
                <a:r>
                  <a:rPr lang="uk-UA" sz="2400" dirty="0" err="1" smtClean="0"/>
                  <a:t>факторизації</a:t>
                </a:r>
                <a:r>
                  <a:rPr lang="uk-UA" sz="2400" dirty="0" smtClean="0"/>
                  <a:t> для </a:t>
                </a:r>
                <a:r>
                  <a:rPr lang="en-US" sz="2400" dirty="0" smtClean="0"/>
                  <a:t>k-</a:t>
                </a:r>
                <a:r>
                  <a:rPr lang="uk-UA" sz="2400" dirty="0" smtClean="0"/>
                  <a:t>бітного </a:t>
                </a:r>
                <a:r>
                  <a:rPr lang="ru-RU" sz="2400" dirty="0" smtClean="0"/>
                  <a:t>числа </a:t>
                </a:r>
                <a:r>
                  <a:rPr lang="uk-UA" sz="2400" dirty="0" smtClean="0"/>
                  <a:t>складає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𝑙𝑜𝑔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uk-UA" sz="2400" b="0" i="1" smtClean="0">
                          <a:latin typeface="Cambria Math"/>
                        </a:rPr>
                        <m:t>для цілого с</m:t>
                      </m:r>
                      <m:r>
                        <a:rPr lang="en-US" sz="2400" b="0" i="1" smtClean="0">
                          <a:latin typeface="Cambria Math"/>
                        </a:rPr>
                        <m:t>&lt;2</m:t>
                      </m:r>
                    </m:oMath>
                  </m:oMathPara>
                </a14:m>
                <a:endParaRPr lang="en-US" sz="2400" b="0" dirty="0" smtClean="0"/>
              </a:p>
              <a:p>
                <a:r>
                  <a:rPr lang="ru-RU" sz="2400" dirty="0" smtClean="0"/>
                  <a:t>не </a:t>
                </a:r>
                <a:r>
                  <a:rPr lang="ru-RU" sz="2400" dirty="0" err="1" smtClean="0"/>
                  <a:t>дозволя</a:t>
                </a:r>
                <a:r>
                  <a:rPr lang="uk-UA" sz="2400" dirty="0" smtClean="0"/>
                  <a:t>є розкласти </a:t>
                </a:r>
                <a:r>
                  <a:rPr lang="uk-UA" sz="2400" dirty="0"/>
                  <a:t>велике </a:t>
                </a:r>
                <a:r>
                  <a:rPr lang="uk-UA" sz="2400" dirty="0" smtClean="0"/>
                  <a:t>число </a:t>
                </a:r>
                <a:r>
                  <a:rPr lang="uk-UA" sz="2400" dirty="0"/>
                  <a:t>за прийнятний час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16832"/>
                <a:ext cx="6984776" cy="2961452"/>
              </a:xfrm>
              <a:prstGeom prst="rect">
                <a:avLst/>
              </a:prstGeom>
              <a:blipFill rotWithShape="1">
                <a:blip r:embed="rId2"/>
                <a:stretch>
                  <a:fillRect l="-1309" t="-1646" r="-436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0485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Прикладна програма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1556792"/>
            <a:ext cx="8385372" cy="46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7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Шифрування файлів за допомогою </a:t>
            </a:r>
            <a:r>
              <a:rPr lang="en-US" dirty="0" smtClean="0"/>
              <a:t>AES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0" y="1916832"/>
            <a:ext cx="87344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71600" y="731520"/>
            <a:ext cx="6400800" cy="3474720"/>
          </a:xfrm>
        </p:spPr>
        <p:txBody>
          <a:bodyPr/>
          <a:lstStyle/>
          <a:p>
            <a:pPr marL="45720" indent="0" algn="just">
              <a:buNone/>
            </a:pPr>
            <a:r>
              <a:rPr lang="ru-RU" dirty="0" smtClean="0"/>
              <a:t>Для того,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показати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файл є </a:t>
            </a:r>
            <a:r>
              <a:rPr lang="ru-RU" dirty="0" err="1" smtClean="0"/>
              <a:t>зашифрованим</a:t>
            </a:r>
            <a:r>
              <a:rPr lang="ru-RU" dirty="0" smtClean="0"/>
              <a:t> </a:t>
            </a:r>
            <a:r>
              <a:rPr lang="ru-RU" dirty="0" err="1" smtClean="0"/>
              <a:t>спершу</a:t>
            </a:r>
            <a:r>
              <a:rPr lang="ru-RU" dirty="0" smtClean="0"/>
              <a:t> в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записується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: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3620"/>
            <a:ext cx="5238700" cy="446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244" y="47667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Ре</a:t>
            </a:r>
            <a:r>
              <a:rPr lang="uk-UA" dirty="0" err="1" smtClean="0"/>
              <a:t>алізація</a:t>
            </a:r>
            <a:r>
              <a:rPr lang="uk-UA" dirty="0" smtClean="0"/>
              <a:t> </a:t>
            </a:r>
            <a:r>
              <a:rPr lang="en-US" dirty="0" smtClean="0"/>
              <a:t>RSA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0083"/>
            <a:ext cx="8763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104" y="404664"/>
            <a:ext cx="8172400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Шифрування</a:t>
            </a:r>
            <a:r>
              <a:rPr lang="ru-RU" dirty="0" smtClean="0"/>
              <a:t> файл</a:t>
            </a:r>
            <a:r>
              <a:rPr lang="uk-UA" dirty="0" err="1" smtClean="0"/>
              <a:t>ів</a:t>
            </a:r>
            <a:r>
              <a:rPr lang="uk-UA" dirty="0" smtClean="0"/>
              <a:t> з </a:t>
            </a:r>
            <a:r>
              <a:rPr lang="en-US" dirty="0" smtClean="0"/>
              <a:t>RSA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9" y="1302970"/>
            <a:ext cx="86487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2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264696" cy="11430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47664" y="2060848"/>
            <a:ext cx="6840760" cy="3474720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 smtClean="0"/>
              <a:t>Створення програмного забезпечення </a:t>
            </a:r>
            <a:r>
              <a:rPr lang="uk-UA" sz="2400" b="1" dirty="0" smtClean="0"/>
              <a:t>для </a:t>
            </a:r>
            <a:r>
              <a:rPr lang="uk-UA" sz="2400" b="1" dirty="0"/>
              <a:t>надійного захисту даних різними методами</a:t>
            </a:r>
            <a:endParaRPr lang="ru-RU" sz="2400" b="1" dirty="0"/>
          </a:p>
          <a:p>
            <a:pPr algn="just"/>
            <a:r>
              <a:rPr lang="uk-UA" sz="2400" b="1" dirty="0" smtClean="0"/>
              <a:t>Створення алгоритму для приховування зашифрованої інформації у відкриті дані</a:t>
            </a:r>
          </a:p>
        </p:txBody>
      </p:sp>
    </p:spTree>
    <p:extLst>
      <p:ext uri="{BB962C8B-B14F-4D97-AF65-F5344CB8AC3E}">
        <p14:creationId xmlns:p14="http://schemas.microsoft.com/office/powerpoint/2010/main" val="41822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7029"/>
            <a:ext cx="4047958" cy="40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284" y="476672"/>
            <a:ext cx="33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Оригінальне зображення 32х32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75006" y="620688"/>
            <a:ext cx="254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Зображення з текстом</a:t>
            </a:r>
            <a:endParaRPr lang="ru-RU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71" y="1605396"/>
            <a:ext cx="4148955" cy="40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3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907134"/>
            <a:ext cx="85058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537802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Оригінальне зображення 620х413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4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937841"/>
            <a:ext cx="85058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537802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Зображення 620х413 з зашифрованим текстом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2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5745" y="20608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Захист інформації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2276872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Основні методи захисту інформації: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dirty="0" smtClean="0"/>
              <a:t>Криптографія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dirty="0" err="1" smtClean="0"/>
              <a:t>Стеганографія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83671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>
                <a:effectLst/>
              </a:rPr>
              <a:t>Алгоритм 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1916832"/>
            <a:ext cx="6696744" cy="1440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uk-UA" dirty="0" smtClean="0"/>
              <a:t>Ітераційний блоковий алгоритм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dirty="0" smtClean="0"/>
              <a:t>Довжина блоків – 128 біт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dirty="0" smtClean="0"/>
              <a:t>Довжина ключів: </a:t>
            </a:r>
          </a:p>
          <a:p>
            <a:pPr marL="45720" indent="0">
              <a:buNone/>
            </a:pP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350100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 smtClean="0"/>
              <a:t>128 біт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 smtClean="0"/>
              <a:t>192 біти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dirty="0" smtClean="0"/>
              <a:t>256 біт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47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1" y="476672"/>
            <a:ext cx="8964489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>
                <a:effectLst/>
              </a:rPr>
              <a:t>Математичні основи </a:t>
            </a:r>
            <a:r>
              <a:rPr lang="uk-UA" dirty="0" smtClean="0">
                <a:effectLst/>
              </a:rPr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47056" y="2060848"/>
                <a:ext cx="8496944" cy="396044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Основою алгоритму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AES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 математика на полях </a:t>
                </a:r>
                <a:r>
                  <a:rPr lang="uk-UA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Галуа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b="1" i="1">
                        <a:latin typeface="Cambria Math"/>
                      </a:rPr>
                      <m:t>𝑮𝑭</m:t>
                    </m:r>
                    <m:d>
                      <m:dPr>
                        <m:ctrlPr>
                          <a:rPr lang="ru-RU" sz="24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uk-UA" sz="2400" b="1" i="1">
                                <a:latin typeface="Cambria Math"/>
                              </a:rPr>
                              <m:t>𝟖</m:t>
                            </m:r>
                          </m:sup>
                        </m:sSup>
                      </m:e>
                    </m:d>
                  </m:oMath>
                </a14:m>
                <a:endParaRPr lang="uk-U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Елементами поля </a:t>
                </a:r>
                <a14:m>
                  <m:oMath xmlns:m="http://schemas.openxmlformats.org/officeDocument/2006/math">
                    <m:r>
                      <a:rPr lang="uk-UA" sz="2400" b="1" i="1">
                        <a:latin typeface="Cambria Math"/>
                      </a:rPr>
                      <m:t>𝑮𝑭</m:t>
                    </m:r>
                    <m:d>
                      <m:dPr>
                        <m:ctrlPr>
                          <a:rPr lang="ru-RU" sz="24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uk-UA" sz="2400" b="1" i="1">
                                <a:latin typeface="Cambria Math"/>
                              </a:rPr>
                              <m:t>𝟖</m:t>
                            </m:r>
                          </m:sup>
                        </m:sSup>
                      </m:e>
                    </m:d>
                    <m:r>
                      <a:rPr lang="uk-UA" sz="2400" b="1" i="1">
                        <a:latin typeface="Cambria Math"/>
                      </a:rPr>
                      <m:t> є многочлени виду</m:t>
                    </m:r>
                  </m:oMath>
                </a14:m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𝟕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𝟕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𝟔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𝟔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𝟓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𝟓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ru-RU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uk-UA" b="1" i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b="1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uk-UA" b="1" i="1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uk-UA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r>
                  <a:rPr lang="uk-U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коефіцієнти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b="1" i="1">
                            <a:latin typeface="Cambria Math"/>
                          </a:rPr>
                          <m:t> </m:t>
                        </m:r>
                        <m:r>
                          <a:rPr lang="uk-UA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uk-UA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a:rPr lang="uk-UA" b="1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uk-UA" b="1" i="1">
                        <a:latin typeface="Cambria Math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uk-UA" b="1" i="1">
                            <a:latin typeface="Cambria Math"/>
                          </a:rPr>
                          <m:t>𝟎</m:t>
                        </m:r>
                        <m:r>
                          <a:rPr lang="uk-UA" b="1" i="1">
                            <a:latin typeface="Cambria Math"/>
                          </a:rPr>
                          <m:t>,</m:t>
                        </m:r>
                        <m:r>
                          <a:rPr lang="uk-UA" b="1" i="1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uk-UA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47056" y="2060848"/>
                <a:ext cx="8496944" cy="3960440"/>
              </a:xfrm>
              <a:blipFill rotWithShape="1">
                <a:blip r:embed="rId2"/>
                <a:stretch>
                  <a:fillRect l="-502" t="-1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2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91218"/>
            <a:ext cx="5421786" cy="825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uk-UA" sz="2400" dirty="0" smtClean="0"/>
              <a:t>Число комбінацій з врахуванням</a:t>
            </a:r>
          </a:p>
          <a:p>
            <a:pPr marL="45720" indent="0">
              <a:buNone/>
            </a:pPr>
            <a:r>
              <a:rPr lang="uk-UA" sz="2400" dirty="0"/>
              <a:t> </a:t>
            </a:r>
            <a:r>
              <a:rPr lang="uk-UA" sz="2400" dirty="0" smtClean="0"/>
              <a:t>    довжини ключа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5393"/>
            <a:ext cx="3888432" cy="347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47" y="2178404"/>
            <a:ext cx="4301709" cy="15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61547" y="149933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Час, </a:t>
            </a:r>
            <a:r>
              <a:rPr lang="ru-RU" sz="2000" dirty="0" err="1" smtClean="0"/>
              <a:t>потрібний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зламування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83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Объект 12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99559164"/>
                  </p:ext>
                </p:extLst>
              </p:nvPr>
            </p:nvGraphicFramePr>
            <p:xfrm>
              <a:off x="6444208" y="2804740"/>
              <a:ext cx="2138938" cy="2016224"/>
            </p:xfrm>
            <a:graphic>
              <a:graphicData uri="http://schemas.openxmlformats.org/drawingml/2006/table">
                <a:tbl>
                  <a:tblPr firstRow="1" firstCol="1" bandRow="1">
                    <a:tableStyleId>{D113A9D2-9D6B-4929-AA2D-F23B5EE8CBE7}</a:tableStyleId>
                  </a:tblPr>
                  <a:tblGrid>
                    <a:gridCol w="489348"/>
                    <a:gridCol w="489348"/>
                    <a:gridCol w="580121"/>
                    <a:gridCol w="580121"/>
                  </a:tblGrid>
                  <a:tr h="50405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Объект 12"/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99559164"/>
                  </p:ext>
                </p:extLst>
              </p:nvPr>
            </p:nvGraphicFramePr>
            <p:xfrm>
              <a:off x="6444208" y="2804740"/>
              <a:ext cx="2138938" cy="2016224"/>
            </p:xfrm>
            <a:graphic>
              <a:graphicData uri="http://schemas.openxmlformats.org/drawingml/2006/table">
                <a:tbl>
                  <a:tblPr firstRow="1" firstCol="1" bandRow="1">
                    <a:tableStyleId>{D113A9D2-9D6B-4929-AA2D-F23B5EE8CBE7}</a:tableStyleId>
                  </a:tblPr>
                  <a:tblGrid>
                    <a:gridCol w="489348"/>
                    <a:gridCol w="489348"/>
                    <a:gridCol w="580121"/>
                    <a:gridCol w="580121"/>
                  </a:tblGrid>
                  <a:tr h="5040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750" r="-347500" b="-7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7407" r="-243210" b="-7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76842" r="-107368" b="-7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76842" r="-7368" b="-710843"/>
                          </a:stretch>
                        </a:blipFill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750" t="-100000" r="-347500" b="-6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7407" t="-100000" r="-243210" b="-6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76842" t="-100000" r="-107368" b="-6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76842" t="-100000" r="-7368" b="-610843"/>
                          </a:stretch>
                        </a:blipFill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750" t="-202439" r="-347500" b="-5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7407" t="-202439" r="-243210" b="-5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76842" t="-202439" r="-107368" b="-51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76842" t="-202439" r="-7368" b="-518293"/>
                          </a:stretch>
                        </a:blipFill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8750" t="-298795" r="-347500" b="-4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7407" t="-298795" r="-243210" b="-4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76842" t="-298795" r="-107368" b="-4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76842" t="-298795" r="-7368" b="-4120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232900"/>
                  </p:ext>
                </p:extLst>
              </p:nvPr>
            </p:nvGraphicFramePr>
            <p:xfrm>
              <a:off x="3448472" y="2804740"/>
              <a:ext cx="2664296" cy="1912360"/>
            </p:xfrm>
            <a:graphic>
              <a:graphicData uri="http://schemas.openxmlformats.org/drawingml/2006/table">
                <a:tbl>
                  <a:tblPr firstRow="1" firstCol="1" bandRow="1">
                    <a:tableStyleId>{D113A9D2-9D6B-4929-AA2D-F23B5EE8CBE7}</a:tableStyleId>
                  </a:tblPr>
                  <a:tblGrid>
                    <a:gridCol w="666074"/>
                    <a:gridCol w="666074"/>
                    <a:gridCol w="666074"/>
                    <a:gridCol w="666074"/>
                  </a:tblGrid>
                  <a:tr h="47809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7809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7809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7809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3,0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232900"/>
                  </p:ext>
                </p:extLst>
              </p:nvPr>
            </p:nvGraphicFramePr>
            <p:xfrm>
              <a:off x="3448472" y="2804740"/>
              <a:ext cx="2664296" cy="1912360"/>
            </p:xfrm>
            <a:graphic>
              <a:graphicData uri="http://schemas.openxmlformats.org/drawingml/2006/table">
                <a:tbl>
                  <a:tblPr firstRow="1" firstCol="1" bandRow="1">
                    <a:tableStyleId>{D113A9D2-9D6B-4929-AA2D-F23B5EE8CBE7}</a:tableStyleId>
                  </a:tblPr>
                  <a:tblGrid>
                    <a:gridCol w="666074"/>
                    <a:gridCol w="666074"/>
                    <a:gridCol w="666074"/>
                    <a:gridCol w="666074"/>
                  </a:tblGrid>
                  <a:tr h="4780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422" r="-306422" b="-7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5455" r="-203636" b="-7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7339" r="-105505" b="-7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7339" r="-5505" b="-707595"/>
                          </a:stretch>
                        </a:blipFill>
                      </a:tcPr>
                    </a:tc>
                  </a:tr>
                  <a:tr h="4780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422" t="-101282" r="-306422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5455" t="-101282" r="-203636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7339" t="-101282" r="-105505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7339" t="-101282" r="-5505" b="-616667"/>
                          </a:stretch>
                        </a:blipFill>
                      </a:tcPr>
                    </a:tc>
                  </a:tr>
                  <a:tr h="4780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422" t="-198734" r="-306422" b="-50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5455" t="-198734" r="-203636" b="-50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7339" t="-198734" r="-105505" b="-50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7339" t="-198734" r="-5505" b="-508861"/>
                          </a:stretch>
                        </a:blipFill>
                      </a:tcPr>
                    </a:tc>
                  </a:tr>
                  <a:tr h="4780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422" t="-302564" r="-306422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5455" t="-302564" r="-203636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7339" t="-302564" r="-105505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7339" t="-302564" r="-5505" b="-4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075377"/>
                  </p:ext>
                </p:extLst>
              </p:nvPr>
            </p:nvGraphicFramePr>
            <p:xfrm>
              <a:off x="308695" y="2732732"/>
              <a:ext cx="2952328" cy="2072248"/>
            </p:xfrm>
            <a:graphic>
              <a:graphicData uri="http://schemas.openxmlformats.org/drawingml/2006/table">
                <a:tbl>
                  <a:tblPr firstRow="1" firstCol="1" bandRow="1">
                    <a:tableStyleId>{D113A9D2-9D6B-4929-AA2D-F23B5EE8CBE7}</a:tableStyleId>
                  </a:tblPr>
                  <a:tblGrid>
                    <a:gridCol w="688695"/>
                    <a:gridCol w="688695"/>
                    <a:gridCol w="787469"/>
                    <a:gridCol w="787469"/>
                  </a:tblGrid>
                  <a:tr h="51806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806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806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1806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075377"/>
                  </p:ext>
                </p:extLst>
              </p:nvPr>
            </p:nvGraphicFramePr>
            <p:xfrm>
              <a:off x="308695" y="2732732"/>
              <a:ext cx="2952328" cy="2072248"/>
            </p:xfrm>
            <a:graphic>
              <a:graphicData uri="http://schemas.openxmlformats.org/drawingml/2006/table">
                <a:tbl>
                  <a:tblPr firstRow="1" firstCol="1" bandRow="1">
                    <a:tableStyleId>{D113A9D2-9D6B-4929-AA2D-F23B5EE8CBE7}</a:tableStyleId>
                  </a:tblPr>
                  <a:tblGrid>
                    <a:gridCol w="688695"/>
                    <a:gridCol w="688695"/>
                    <a:gridCol w="787469"/>
                    <a:gridCol w="787469"/>
                  </a:tblGrid>
                  <a:tr h="5180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6195" r="-334513" b="-7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6195" r="-234513" b="-7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80620" r="-105426" b="-7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80620" r="-5426" b="-712941"/>
                          </a:stretch>
                        </a:blipFill>
                      </a:tcPr>
                    </a:tc>
                  </a:tr>
                  <a:tr h="5180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6195" t="-100000" r="-334513" b="-6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6195" t="-100000" r="-234513" b="-6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80620" t="-100000" r="-105426" b="-6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80620" t="-100000" r="-5426" b="-612941"/>
                          </a:stretch>
                        </a:blipFill>
                      </a:tcPr>
                    </a:tc>
                  </a:tr>
                  <a:tr h="5180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6195" t="-200000" r="-334513" b="-5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6195" t="-200000" r="-234513" b="-5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80620" t="-200000" r="-105426" b="-5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80620" t="-200000" r="-5426" b="-512941"/>
                          </a:stretch>
                        </a:blipFill>
                      </a:tcPr>
                    </a:tc>
                  </a:tr>
                  <a:tr h="5180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6195" t="-300000" r="-334513" b="-4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6195" t="-300000" r="-234513" b="-4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80620" t="-300000" r="-105426" b="-4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80620" t="-300000" r="-5426" b="-41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6084888" y="7866063"/>
            <a:ext cx="315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242300" y="7661275"/>
            <a:ext cx="157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8242300" y="7839075"/>
            <a:ext cx="157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95536" y="1628800"/>
            <a:ext cx="91390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Вхідні байти         				  Вихідні байти           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InputBlock</a:t>
            </a:r>
            <a:r>
              <a:rPr kumimoji="0" lang="uk-UA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                    	 </a:t>
            </a:r>
            <a:r>
              <a:rPr kumimoji="0" lang="uk-UA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State</a:t>
            </a:r>
            <a:r>
              <a:rPr kumimoji="0" lang="uk-UA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uk-UA" alt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</a:t>
            </a:r>
            <a:r>
              <a:rPr kumimoji="0" lang="uk-UA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OutputBlock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6227" y="833370"/>
            <a:ext cx="306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Алгоритм </a:t>
            </a:r>
            <a:r>
              <a:rPr lang="en-US" sz="3600" dirty="0" smtClean="0"/>
              <a:t>AES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83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5745" y="4046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Операція </a:t>
            </a:r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1026" name="Picture 2" descr="http://crypto.pp.ua/wp-content/uploads/2010/03/a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807673" cy="44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350186" y="692696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uk-UA" dirty="0" smtClean="0"/>
              <a:t>Операція </a:t>
            </a:r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" y="1933574"/>
            <a:ext cx="7973617" cy="307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369</TotalTime>
  <Words>611</Words>
  <Application>Microsoft Office PowerPoint</Application>
  <PresentationFormat>Экран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Воздушный поток</vt:lpstr>
      <vt:lpstr>“Використання криптоалгоритмів для побудови захищених інформаційних систем”</vt:lpstr>
      <vt:lpstr>ПОСТАНОВКА ЗАДАЧІ</vt:lpstr>
      <vt:lpstr>Захист інформації</vt:lpstr>
      <vt:lpstr>Алгоритм AES</vt:lpstr>
      <vt:lpstr>Математичні основи AES</vt:lpstr>
      <vt:lpstr>Презентация PowerPoint</vt:lpstr>
      <vt:lpstr>Презентация PowerPoint</vt:lpstr>
      <vt:lpstr>Операція SubBytes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Надійність RSA</vt:lpstr>
      <vt:lpstr>Прикладна програма</vt:lpstr>
      <vt:lpstr>Шифрування файлів за допомогою AES</vt:lpstr>
      <vt:lpstr>Презентация PowerPoint</vt:lpstr>
      <vt:lpstr>Реалізація RSA</vt:lpstr>
      <vt:lpstr>Шифрування файлів з RSA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“Використання криптоалгоритмів для побудови захищених інформаційних систем”</dc:title>
  <dc:creator>Dmitry</dc:creator>
  <cp:lastModifiedBy>Dmitry</cp:lastModifiedBy>
  <cp:revision>44</cp:revision>
  <dcterms:created xsi:type="dcterms:W3CDTF">2016-06-12T12:05:41Z</dcterms:created>
  <dcterms:modified xsi:type="dcterms:W3CDTF">2016-06-15T19:54:54Z</dcterms:modified>
</cp:coreProperties>
</file>