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9144000" cy="5143500" type="screen16x9"/>
  <p:notesSz cx="51435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5A766D-4C06-C560-5E32-BC142469B406}">
  <a:tblStyle styleId="{105A766D-4C06-C560-5E32-BC142469B406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75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85800" y="1597819"/>
            <a:ext cx="7772400" cy="1102519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3EF599-AB30-4D40-A1A2-A14732C511A6}" type="datetime1">
              <a:rPr lang="ru-RU"/>
              <a:t>24.06.2020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0E1BA84-4F03-4DCC-8F25-605EADD99251}" type="datetime1">
              <a:rPr lang="ru-RU"/>
              <a:t>24.06.2020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6629400" y="154781"/>
            <a:ext cx="2057400" cy="329088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154781"/>
            <a:ext cx="6019800" cy="329088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F1DA68-3D57-4355-94FC-ECF48531B133}" type="datetime1">
              <a:rPr lang="ru-RU"/>
              <a:t>24.06.2020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A60C9FE-A305-4582-9D32-8888496AA8F0}" type="datetime1">
              <a:rPr lang="ru-RU"/>
              <a:t>24.06.2020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3200">
                <a:solidFill>
                  <a:schemeClr val="tx1"/>
                </a:solidFill>
                <a:latin typeface="Akrobat Black"/>
              </a:defRPr>
            </a:lvl1pPr>
          </a:lstStyle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1B11954-1EDD-4A00-B7D8-3888DBD23480}" type="datetime1">
              <a:rPr lang="ru-RU"/>
              <a:t>24.06.2020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F1A212-0E82-454C-8EDE-46999440B0AE}" type="datetime1">
              <a:rPr lang="ru-RU"/>
              <a:t>24.06.2020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8EE55EC-1321-4A19-B452-0DA2D5B97E93}" type="datetime1">
              <a:rPr lang="ru-RU"/>
              <a:t>24.06.2020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0ED9C5-505B-4DAD-90D7-CA4CD8583CB2}" type="datetime1">
              <a:rPr lang="ru-RU"/>
              <a:t>24.06.2020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DD05406-239C-4729-91F6-BC81093520E1}" type="datetime1">
              <a:rPr lang="ru-RU"/>
              <a:t>24.06.2020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4526936-7314-4D45-9A3F-E7D9456323B5}" type="datetime1">
              <a:rPr lang="ru-RU"/>
              <a:t>24.06.2020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5AB6E7-EED2-40F9-966A-461027D7DEF5}" type="datetime1">
              <a:rPr lang="ru-RU"/>
              <a:t>24.06.2020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8AD3EB-15D8-451D-BC78-720745FCD3AC}" type="datetime1">
              <a:rPr lang="ru-RU"/>
              <a:t>24.06.2020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89442" y="1815666"/>
            <a:ext cx="8712968" cy="151216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«Интернет – сайт ФК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ЧЕРНОМОРЕЦ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3491880" y="3507854"/>
            <a:ext cx="4888632" cy="882402"/>
          </a:xfrm>
        </p:spPr>
        <p:txBody>
          <a:bodyPr/>
          <a:lstStyle/>
          <a:p>
            <a:pPr algn="r">
              <a:defRPr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191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defRPr/>
            </a:pP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Аншуков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Дмитрий Валентинович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dead1\Downloads\LOGO_CMYK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2835068" y="411510"/>
            <a:ext cx="3421716" cy="10141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27584" y="207032"/>
            <a:ext cx="8229600" cy="85725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3200">
                <a:solidFill>
                  <a:schemeClr val="tx1"/>
                </a:solidFill>
                <a:latin typeface="Akrobat Black"/>
              </a:defRPr>
            </a:lvl1pPr>
          </a:lstStyle>
          <a:p>
            <a:pPr>
              <a:defRPr/>
            </a:pPr>
            <a:fld id="{63B3344A-AD69-86DA-30FC-20CC3DDCBA1E}" type="slidenum">
              <a:rPr lang="ru-RU"/>
              <a:t>10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010930"/>
              </p:ext>
            </p:extLst>
          </p:nvPr>
        </p:nvGraphicFramePr>
        <p:xfrm>
          <a:off x="1331640" y="1127934"/>
          <a:ext cx="6336704" cy="3147052"/>
        </p:xfrm>
        <a:graphic>
          <a:graphicData uri="http://schemas.openxmlformats.org/drawingml/2006/table">
            <a:tbl>
              <a:tblPr firstRow="1" firstCol="1" bandRow="1">
                <a:tableStyleId>{105A766D-4C06-C560-5E32-BC142469B406}</a:tableStyleId>
              </a:tblPr>
              <a:tblGrid>
                <a:gridCol w="168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91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Ссылки на соцсети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Быстрый переход на группы/чаты футбольного клуба в соцсетях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7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Календарь событий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посмотреть прошлые и будущие события футбольного клуба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7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Партнёры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Просмотр партнёров и спонсоров футбольного клуба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4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Игроки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Представлена информация про каждого игрока футбольного клуба с фотографиями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27584" y="190081"/>
            <a:ext cx="8229600" cy="85725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3200">
                <a:solidFill>
                  <a:schemeClr val="tx1"/>
                </a:solidFill>
                <a:latin typeface="Akrobat Black"/>
              </a:defRPr>
            </a:lvl1pPr>
          </a:lstStyle>
          <a:p>
            <a:pPr>
              <a:defRPr/>
            </a:pPr>
            <a:fld id="{EEC89D86-925D-A551-72EF-A2E30CBAAAA9}" type="slidenum">
              <a:rPr lang="ru-RU"/>
              <a:t>11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3582"/>
              </p:ext>
            </p:extLst>
          </p:nvPr>
        </p:nvGraphicFramePr>
        <p:xfrm>
          <a:off x="1317367" y="1052736"/>
          <a:ext cx="6336704" cy="3793486"/>
        </p:xfrm>
        <a:graphic>
          <a:graphicData uri="http://schemas.openxmlformats.org/drawingml/2006/table">
            <a:tbl>
              <a:tblPr firstRow="1" firstCol="1" bandRow="1">
                <a:tableStyleId>{105A766D-4C06-C560-5E32-BC142469B406}</a:tableStyleId>
              </a:tblPr>
              <a:tblGrid>
                <a:gridCol w="1686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0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33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История клуба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Вся история футбольного клуба от основания с приложенными фото-, видео- и аудиофайлами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50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Трофеи и награды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Просмотр всех трофеев и наград, полученными данным футбольным клубом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50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Фотогалерея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Переход на галерею с фотографиями про футбольный клуб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27584" y="195486"/>
            <a:ext cx="8229600" cy="85725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3200">
                <a:solidFill>
                  <a:schemeClr val="tx1"/>
                </a:solidFill>
                <a:latin typeface="Akrobat Black"/>
              </a:defRPr>
            </a:lvl1pPr>
          </a:lstStyle>
          <a:p>
            <a:pPr>
              <a:defRPr/>
            </a:pPr>
            <a:fld id="{728B36AC-CD51-63AC-73A9-EBFBDDB9B4C4}" type="slidenum">
              <a:rPr lang="ru-RU"/>
              <a:t>12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816532"/>
              </p:ext>
            </p:extLst>
          </p:nvPr>
        </p:nvGraphicFramePr>
        <p:xfrm>
          <a:off x="1331640" y="1304083"/>
          <a:ext cx="6337721" cy="1892295"/>
        </p:xfrm>
        <a:graphic>
          <a:graphicData uri="http://schemas.openxmlformats.org/drawingml/2006/table">
            <a:tbl>
              <a:tblPr firstRow="1" firstCol="1" bandRow="1">
                <a:tableStyleId>{105A766D-4C06-C560-5E32-BC142469B406}</a:tableStyleId>
              </a:tblPr>
              <a:tblGrid>
                <a:gridCol w="168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51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«Наверх»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 нажатии на данную кнопку происходит прокрутка на самый верх сайта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0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«Назад»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Представлена в виде стрелочки разворота, либо стрелочки «Влево». При нажатии возвращает на предыдущую страницу сайта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226107"/>
              </p:ext>
            </p:extLst>
          </p:nvPr>
        </p:nvGraphicFramePr>
        <p:xfrm>
          <a:off x="1331640" y="3221780"/>
          <a:ext cx="6337721" cy="1501138"/>
        </p:xfrm>
        <a:graphic>
          <a:graphicData uri="http://schemas.openxmlformats.org/drawingml/2006/table">
            <a:tbl>
              <a:tblPr firstRow="1" firstCol="1" bandRow="1">
                <a:tableStyleId>{105A766D-4C06-C560-5E32-BC142469B406}</a:tableStyleId>
              </a:tblPr>
              <a:tblGrid>
                <a:gridCol w="168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11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endParaRPr lang="ru-RU"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endParaRPr lang="ru-RU" sz="1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«Скачать/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Download»</a:t>
                      </a:r>
                      <a:endParaRPr sz="1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endParaRPr lang="ru-RU"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Находится под фото-, видео- и аудиофайлами. Позволяет скачивать данные файлы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27583" y="318684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27583" y="1131589"/>
            <a:ext cx="7560839" cy="3378501"/>
          </a:xfrm>
        </p:spPr>
        <p:txBody>
          <a:bodyPr/>
          <a:lstStyle/>
          <a:p>
            <a:pPr marL="0" indent="0">
              <a:buClr>
                <a:srgbClr val="E3051B"/>
              </a:buClr>
              <a:buNone/>
              <a:defRPr/>
            </a:pPr>
            <a:endParaRPr lang="ru-RU" sz="2400">
              <a:latin typeface="Akrobat"/>
            </a:endParaRPr>
          </a:p>
          <a:p>
            <a:pPr marL="0" indent="0">
              <a:buNone/>
              <a:defRPr/>
            </a:pPr>
            <a:endParaRPr lang="ru-RU" sz="2400">
              <a:latin typeface="Akrobat"/>
            </a:endParaRPr>
          </a:p>
        </p:txBody>
      </p:sp>
      <p:pic>
        <p:nvPicPr>
          <p:cNvPr id="6" name="Picture 2" descr="C:\Users\dead1\Downloads\LOGO_CMYK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804247" y="312300"/>
            <a:ext cx="1743819" cy="516849"/>
          </a:xfrm>
          <a:prstGeom prst="rect">
            <a:avLst/>
          </a:prstGeom>
          <a:noFill/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6588223" y="4826793"/>
            <a:ext cx="2133599" cy="273843"/>
          </a:xfrm>
        </p:spPr>
        <p:txBody>
          <a:bodyPr/>
          <a:lstStyle/>
          <a:p>
            <a:pPr>
              <a:defRPr/>
            </a:pPr>
            <a:fld id="{D6C62091-0093-B0AE-2CBB-88F72595E14E}" type="slidenum">
              <a:rPr lang="ru-RU"/>
              <a:t>13</a:t>
            </a:fld>
            <a:endParaRPr lang="ru-RU" dirty="0"/>
          </a:p>
        </p:txBody>
      </p:sp>
      <p:sp>
        <p:nvSpPr>
          <p:cNvPr id="8" name="TextBox 3"/>
          <p:cNvSpPr>
            <a:spLocks/>
          </p:cNvSpPr>
          <p:nvPr/>
        </p:nvSpPr>
        <p:spPr bwMode="auto">
          <a:xfrm>
            <a:off x="2267743" y="4660780"/>
            <a:ext cx="3528427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E995FB4-BD47-4D50-B61D-E149093769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31330"/>
            <a:ext cx="6212160" cy="3879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27584" y="331021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dead1\Downloads\LOGO_CMYK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804247" y="312300"/>
            <a:ext cx="1743819" cy="516849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6588223" y="4826793"/>
            <a:ext cx="2133599" cy="273843"/>
          </a:xfrm>
        </p:spPr>
        <p:txBody>
          <a:bodyPr/>
          <a:lstStyle/>
          <a:p>
            <a:pPr>
              <a:defRPr/>
            </a:pPr>
            <a:fld id="{6E135C59-D4AA-4399-1D5A-D82DBB406505}" type="slidenum">
              <a:rPr lang="ru-RU"/>
              <a:t>14</a:t>
            </a:fld>
            <a:endParaRPr lang="ru-RU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7170D70-2A52-41D6-9698-75EC91D19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526816"/>
              </p:ext>
            </p:extLst>
          </p:nvPr>
        </p:nvGraphicFramePr>
        <p:xfrm>
          <a:off x="1792605" y="1325657"/>
          <a:ext cx="5558790" cy="3130869"/>
        </p:xfrm>
        <a:graphic>
          <a:graphicData uri="http://schemas.openxmlformats.org/drawingml/2006/table">
            <a:tbl>
              <a:tblPr firstRow="1" firstCol="1" bandRow="1">
                <a:tableStyleId>{105A766D-4C06-C560-5E32-BC142469B406}</a:tableStyleId>
              </a:tblPr>
              <a:tblGrid>
                <a:gridCol w="2658745">
                  <a:extLst>
                    <a:ext uri="{9D8B030D-6E8A-4147-A177-3AD203B41FA5}">
                      <a16:colId xmlns:a16="http://schemas.microsoft.com/office/drawing/2014/main" val="3649717689"/>
                    </a:ext>
                  </a:extLst>
                </a:gridCol>
                <a:gridCol w="2900045">
                  <a:extLst>
                    <a:ext uri="{9D8B030D-6E8A-4147-A177-3AD203B41FA5}">
                      <a16:colId xmlns:a16="http://schemas.microsoft.com/office/drawing/2014/main" val="2192623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 пользователей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Права доступа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303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Администратор сайта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Редактировать/корректировать контент; Добавлять свежую информацию (также фото-, видео- и аудиофайлы); Обновлять некоторые устаревшие фотографии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151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Обычный пользователь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Просмотр выложенной информации (также фото-, видео- и аудиофайлы); Возможность покупки билетов на матчи; Скачивание информации (некоторые документы, фото-, видео- и аудиофайлы)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831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27584" y="330480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dead1\Downloads\LOGO_CMYK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804247" y="312300"/>
            <a:ext cx="1743819" cy="516849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6588223" y="4826793"/>
            <a:ext cx="2133599" cy="273843"/>
          </a:xfrm>
        </p:spPr>
        <p:txBody>
          <a:bodyPr/>
          <a:lstStyle/>
          <a:p>
            <a:pPr>
              <a:defRPr/>
            </a:pPr>
            <a:fld id="{D91404A1-B1BB-857E-EFA4-9F0DCCE420C2}" type="slidenum">
              <a:rPr lang="ru-RU"/>
              <a:t>15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3A67CF-9498-45CC-92C1-0EAF9B340A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954849"/>
            <a:ext cx="4392487" cy="3853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27584" y="312300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dead1\Downloads\LOGO_CMYK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804247" y="312300"/>
            <a:ext cx="1743819" cy="516849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6588223" y="4826793"/>
            <a:ext cx="2133599" cy="273843"/>
          </a:xfrm>
        </p:spPr>
        <p:txBody>
          <a:bodyPr/>
          <a:lstStyle/>
          <a:p>
            <a:pPr>
              <a:defRPr/>
            </a:pPr>
            <a:fld id="{AC7B5A0A-E80A-7D56-E74A-FFFC821A259B}" type="slidenum">
              <a:rPr lang="ru-RU"/>
              <a:t>16</a:t>
            </a:fld>
            <a:endParaRPr lang="ru-RU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0EA2313-6503-49B5-A486-F7EF07690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98045"/>
              </p:ext>
            </p:extLst>
          </p:nvPr>
        </p:nvGraphicFramePr>
        <p:xfrm>
          <a:off x="899592" y="1036331"/>
          <a:ext cx="7128790" cy="3681283"/>
        </p:xfrm>
        <a:graphic>
          <a:graphicData uri="http://schemas.openxmlformats.org/drawingml/2006/table">
            <a:tbl>
              <a:tblPr firstRow="1" firstCol="1" bandRow="1" bandCol="1">
                <a:tableStyleId>{105A766D-4C06-C560-5E32-BC142469B406}</a:tableStyleId>
              </a:tblPr>
              <a:tblGrid>
                <a:gridCol w="1021796">
                  <a:extLst>
                    <a:ext uri="{9D8B030D-6E8A-4147-A177-3AD203B41FA5}">
                      <a16:colId xmlns:a16="http://schemas.microsoft.com/office/drawing/2014/main" val="4188387782"/>
                    </a:ext>
                  </a:extLst>
                </a:gridCol>
                <a:gridCol w="774917">
                  <a:extLst>
                    <a:ext uri="{9D8B030D-6E8A-4147-A177-3AD203B41FA5}">
                      <a16:colId xmlns:a16="http://schemas.microsoft.com/office/drawing/2014/main" val="3198852189"/>
                    </a:ext>
                  </a:extLst>
                </a:gridCol>
                <a:gridCol w="1035511">
                  <a:extLst>
                    <a:ext uri="{9D8B030D-6E8A-4147-A177-3AD203B41FA5}">
                      <a16:colId xmlns:a16="http://schemas.microsoft.com/office/drawing/2014/main" val="1042712281"/>
                    </a:ext>
                  </a:extLst>
                </a:gridCol>
                <a:gridCol w="971963">
                  <a:extLst>
                    <a:ext uri="{9D8B030D-6E8A-4147-A177-3AD203B41FA5}">
                      <a16:colId xmlns:a16="http://schemas.microsoft.com/office/drawing/2014/main" val="2392253079"/>
                    </a:ext>
                  </a:extLst>
                </a:gridCol>
                <a:gridCol w="774917">
                  <a:extLst>
                    <a:ext uri="{9D8B030D-6E8A-4147-A177-3AD203B41FA5}">
                      <a16:colId xmlns:a16="http://schemas.microsoft.com/office/drawing/2014/main" val="3484525715"/>
                    </a:ext>
                  </a:extLst>
                </a:gridCol>
                <a:gridCol w="907043">
                  <a:extLst>
                    <a:ext uri="{9D8B030D-6E8A-4147-A177-3AD203B41FA5}">
                      <a16:colId xmlns:a16="http://schemas.microsoft.com/office/drawing/2014/main" val="848195005"/>
                    </a:ext>
                  </a:extLst>
                </a:gridCol>
                <a:gridCol w="774917">
                  <a:extLst>
                    <a:ext uri="{9D8B030D-6E8A-4147-A177-3AD203B41FA5}">
                      <a16:colId xmlns:a16="http://schemas.microsoft.com/office/drawing/2014/main" val="3671659131"/>
                    </a:ext>
                  </a:extLst>
                </a:gridCol>
                <a:gridCol w="867726">
                  <a:extLst>
                    <a:ext uri="{9D8B030D-6E8A-4147-A177-3AD203B41FA5}">
                      <a16:colId xmlns:a16="http://schemas.microsoft.com/office/drawing/2014/main" val="1032104584"/>
                    </a:ext>
                  </a:extLst>
                </a:gridCol>
              </a:tblGrid>
              <a:tr h="551261"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(категория риска)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23" marR="298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Риск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23" marR="298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Последствия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23" marR="298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Меры по предотвращению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23" marR="298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Меры по минимизации последствий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23" marR="298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Вероятность свершения риска [P]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23" marR="298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Степень ущерба [L]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23" marR="298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Влияние (фактор риска)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[R] = [P] x [L]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23" marR="298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62877"/>
                  </a:ext>
                </a:extLst>
              </a:tr>
              <a:tr h="2114619"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Проектный (связанный с требованиями)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23" marR="298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может заключаться в том, что некоторые игроки данного футбольного клуба будут против, чтобы про них выгладывали информацию или некоторые фотографии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23" marR="298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 пользователей готового сайта может быть не полный доступ к информации на нём. А значит они будут искать выход на других сайтах, что не есть хорошо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23" marR="298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Объяснить игрокам клуба, что это приведёт к тому, что информацию про них обычные пользователи всё равно смогут найти на другом сайте, а их сайт будет менее популярным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23" marR="298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выкладывать на сайт некоторую информацию (неудачные фото-, видео- и аудиофайлы), которую игрок считает личной, либо же просто стесняется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23" marR="298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23" marR="298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23" marR="298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23" marR="298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515829"/>
                  </a:ext>
                </a:extLst>
              </a:tr>
              <a:tr h="1015403"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Технический (технологический)</a:t>
                      </a:r>
                      <a:endParaRPr lang="ru-RU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23" marR="298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Заказчика может не устраивать дизайн или некоторые элементы готового сайта</a:t>
                      </a:r>
                      <a:endParaRPr lang="ru-RU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23" marR="298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 встанет и будет считаться незавершённой (Я не получу своё вознаграждение)</a:t>
                      </a:r>
                      <a:endParaRPr lang="ru-RU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23" marR="298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Постараться в кратчайшие сроки исправить ситуацию</a:t>
                      </a:r>
                      <a:endParaRPr lang="ru-RU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23" marR="298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Постоянно советоваться с заказчиком как будет выглядеть его сайт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23" marR="298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23" marR="298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23" marR="298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823" marR="298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5966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755576" y="1043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dead1\Downloads\LOGO_CMYK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804247" y="312300"/>
            <a:ext cx="1743819" cy="516849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6588223" y="4826793"/>
            <a:ext cx="2133599" cy="273843"/>
          </a:xfrm>
        </p:spPr>
        <p:txBody>
          <a:bodyPr/>
          <a:lstStyle/>
          <a:p>
            <a:pPr>
              <a:defRPr/>
            </a:pPr>
            <a:fld id="{DFF11F96-CFE2-D782-1504-0D832261B73C}" type="slidenum">
              <a:rPr lang="ru-RU"/>
              <a:t>17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FB198B-30EF-4DD4-8044-E89221C3EDF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5412"/>
            <a:ext cx="5934075" cy="39541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CCFD9F-0E79-41DD-B575-5B557D0C1A1B}"/>
              </a:ext>
            </a:extLst>
          </p:cNvPr>
          <p:cNvSpPr txBox="1"/>
          <p:nvPr/>
        </p:nvSpPr>
        <p:spPr>
          <a:xfrm>
            <a:off x="1922413" y="457960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Главная страница сайта ФК «ЧЕРНОМОРЕЦ»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755576" y="0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dead1\Downloads\LOGO_CMYK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804247" y="312300"/>
            <a:ext cx="1743819" cy="516849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6588223" y="4826793"/>
            <a:ext cx="2133599" cy="273843"/>
          </a:xfrm>
        </p:spPr>
        <p:txBody>
          <a:bodyPr/>
          <a:lstStyle/>
          <a:p>
            <a:pPr>
              <a:defRPr/>
            </a:pPr>
            <a:fld id="{87B414E0-1252-EB13-CCEF-A46AE8F63EE7}" type="slidenum">
              <a:rPr lang="ru-RU"/>
              <a:t>18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CBC54A-B341-4685-92A2-0CB8BAB153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538" y="561337"/>
            <a:ext cx="2952924" cy="39331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DDF201-83F1-4B4A-AF0B-D03EB1EEB380}"/>
              </a:ext>
            </a:extLst>
          </p:cNvPr>
          <p:cNvSpPr txBox="1"/>
          <p:nvPr/>
        </p:nvSpPr>
        <p:spPr>
          <a:xfrm>
            <a:off x="3257705" y="4549794"/>
            <a:ext cx="2628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Окно регистрации пользователя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755576" y="115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dead1\Downloads\LOGO_CMYK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804247" y="312300"/>
            <a:ext cx="1743819" cy="516849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6588223" y="4826793"/>
            <a:ext cx="2133599" cy="273843"/>
          </a:xfrm>
        </p:spPr>
        <p:txBody>
          <a:bodyPr/>
          <a:lstStyle/>
          <a:p>
            <a:pPr>
              <a:defRPr/>
            </a:pPr>
            <a:fld id="{AD6CAEE6-A076-E262-2A72-A851D431D9D5}" type="slidenum">
              <a:rPr lang="ru-RU"/>
              <a:t>19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01AB29-5EAC-4D6C-8595-B43C112E0A0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29149"/>
            <a:ext cx="5943600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886CAB-7845-4E42-B506-BD1E98EBC717}"/>
              </a:ext>
            </a:extLst>
          </p:cNvPr>
          <p:cNvSpPr txBox="1"/>
          <p:nvPr/>
        </p:nvSpPr>
        <p:spPr>
          <a:xfrm>
            <a:off x="3455876" y="4304434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Базы Данных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27584" y="1131590"/>
            <a:ext cx="7560840" cy="337850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люди знакомы с футболом и у многих из них есть свой любимый футбольный клуб. Всю информацию о своей команде болельщики узнают с интернет – сайтов. Данный интернет – сайт позволит распространять информацию для всех пользователей о футбольном клубе «ЧЕРНОМОРЕЦ».</a:t>
            </a:r>
          </a:p>
        </p:txBody>
      </p:sp>
      <p:pic>
        <p:nvPicPr>
          <p:cNvPr id="6" name="Picture 2" descr="C:\Users\dead1\Downloads\LOGO_CMYK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2</a:t>
            </a:fld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FD1AFA-D9A4-4FF8-A436-E28A5505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C045226-275D-48AE-ADB3-2725227C7FC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55576" y="-22382"/>
            <a:ext cx="8157591" cy="339502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8D2DF3F-BE6B-45A5-8351-168DD2F68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32895"/>
              </p:ext>
            </p:extLst>
          </p:nvPr>
        </p:nvGraphicFramePr>
        <p:xfrm>
          <a:off x="827584" y="339503"/>
          <a:ext cx="7272807" cy="4723987"/>
        </p:xfrm>
        <a:graphic>
          <a:graphicData uri="http://schemas.openxmlformats.org/drawingml/2006/table">
            <a:tbl>
              <a:tblPr firstRow="1" firstCol="1" bandRow="1">
                <a:tableStyleId>{105A766D-4C06-C560-5E32-BC142469B406}</a:tableStyleId>
              </a:tblPr>
              <a:tblGrid>
                <a:gridCol w="1391340">
                  <a:extLst>
                    <a:ext uri="{9D8B030D-6E8A-4147-A177-3AD203B41FA5}">
                      <a16:colId xmlns:a16="http://schemas.microsoft.com/office/drawing/2014/main" val="2644091952"/>
                    </a:ext>
                  </a:extLst>
                </a:gridCol>
                <a:gridCol w="920975">
                  <a:extLst>
                    <a:ext uri="{9D8B030D-6E8A-4147-A177-3AD203B41FA5}">
                      <a16:colId xmlns:a16="http://schemas.microsoft.com/office/drawing/2014/main" val="277243680"/>
                    </a:ext>
                  </a:extLst>
                </a:gridCol>
                <a:gridCol w="1177053">
                  <a:extLst>
                    <a:ext uri="{9D8B030D-6E8A-4147-A177-3AD203B41FA5}">
                      <a16:colId xmlns:a16="http://schemas.microsoft.com/office/drawing/2014/main" val="1824771241"/>
                    </a:ext>
                  </a:extLst>
                </a:gridCol>
                <a:gridCol w="986323">
                  <a:extLst>
                    <a:ext uri="{9D8B030D-6E8A-4147-A177-3AD203B41FA5}">
                      <a16:colId xmlns:a16="http://schemas.microsoft.com/office/drawing/2014/main" val="552238703"/>
                    </a:ext>
                  </a:extLst>
                </a:gridCol>
                <a:gridCol w="1207447">
                  <a:extLst>
                    <a:ext uri="{9D8B030D-6E8A-4147-A177-3AD203B41FA5}">
                      <a16:colId xmlns:a16="http://schemas.microsoft.com/office/drawing/2014/main" val="2517188808"/>
                    </a:ext>
                  </a:extLst>
                </a:gridCol>
                <a:gridCol w="1589669">
                  <a:extLst>
                    <a:ext uri="{9D8B030D-6E8A-4147-A177-3AD203B41FA5}">
                      <a16:colId xmlns:a16="http://schemas.microsoft.com/office/drawing/2014/main" val="1314525002"/>
                    </a:ext>
                  </a:extLst>
                </a:gridCol>
              </a:tblGrid>
              <a:tr h="329442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ФК «Зенит»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ФК «Спартак»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ФК «ЦСКА»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</a:t>
                      </a: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«</a:t>
                      </a: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MADRID</a:t>
                      </a: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</a:t>
                      </a: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«</a:t>
                      </a: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BARCELONA</a:t>
                      </a: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319750"/>
                  </a:ext>
                </a:extLst>
              </a:tr>
              <a:tr h="329442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регистрации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206111"/>
                  </a:ext>
                </a:extLst>
              </a:tr>
              <a:tr h="162067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Кнопки меню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0135"/>
                  </a:ext>
                </a:extLst>
              </a:tr>
              <a:tr h="162067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Строка поиска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87533"/>
                  </a:ext>
                </a:extLst>
              </a:tr>
              <a:tr h="85576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Партнёры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133341"/>
                  </a:ext>
                </a:extLst>
              </a:tr>
              <a:tr h="329442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Новостная лента на главной странице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90459"/>
                  </a:ext>
                </a:extLst>
              </a:tr>
              <a:tr h="329442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Магазин собственной продукции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4425"/>
                  </a:ext>
                </a:extLst>
              </a:tr>
              <a:tr h="162067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Покупка билетов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190300"/>
                  </a:ext>
                </a:extLst>
              </a:tr>
              <a:tr h="329442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таймера до ближайшего матча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416353"/>
                  </a:ext>
                </a:extLst>
              </a:tr>
              <a:tr h="162067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Многоязычность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60353"/>
                  </a:ext>
                </a:extLst>
              </a:tr>
              <a:tr h="162067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Главная страница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00741"/>
                  </a:ext>
                </a:extLst>
              </a:tr>
              <a:tr h="162067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Приложение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76534"/>
                  </a:ext>
                </a:extLst>
              </a:tr>
              <a:tr h="162067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форума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973706"/>
                  </a:ext>
                </a:extLst>
              </a:tr>
              <a:tr h="245754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Информация об игроках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3077"/>
                  </a:ext>
                </a:extLst>
              </a:tr>
              <a:tr h="162067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Онлайн трансляция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3814"/>
                  </a:ext>
                </a:extLst>
              </a:tr>
              <a:tr h="162067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YouTube </a:t>
                      </a: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90316"/>
                  </a:ext>
                </a:extLst>
              </a:tr>
              <a:tr h="162067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Календарь событий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05755"/>
                  </a:ext>
                </a:extLst>
              </a:tr>
              <a:tr h="162067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Программа лояльности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236542"/>
                  </a:ext>
                </a:extLst>
              </a:tr>
              <a:tr h="245754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Раздел с трофеями и наградами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172"/>
                  </a:ext>
                </a:extLst>
              </a:tr>
              <a:tr h="162067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наверх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841435"/>
                  </a:ext>
                </a:extLst>
              </a:tr>
              <a:tr h="162067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История клуба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610577"/>
                  </a:ext>
                </a:extLst>
              </a:tr>
              <a:tr h="85576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ru-RU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ru-RU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" marR="180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764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184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27583" y="362131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27583" y="1131589"/>
            <a:ext cx="7560839" cy="3378501"/>
          </a:xfrm>
        </p:spPr>
        <p:txBody>
          <a:bodyPr/>
          <a:lstStyle/>
          <a:p>
            <a:pPr marL="0" indent="0">
              <a:buClr>
                <a:srgbClr val="E3051B"/>
              </a:buClr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учебной практики решены задачи: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E3051B"/>
              </a:buClr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E3051B"/>
              </a:buClr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компании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E3051B"/>
              </a:buClr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теоретической части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E3051B"/>
              </a:buClr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практической части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E3051B"/>
              </a:buClr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задачи выполнены цель достигнута.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ru-RU" sz="2400" dirty="0">
              <a:latin typeface="Akrobat"/>
            </a:endParaRPr>
          </a:p>
        </p:txBody>
      </p:sp>
      <p:pic>
        <p:nvPicPr>
          <p:cNvPr id="6" name="Picture 2" descr="C:\Users\dead1\Downloads\LOGO_CMYK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804247" y="312300"/>
            <a:ext cx="1743819" cy="516849"/>
          </a:xfrm>
          <a:prstGeom prst="rect">
            <a:avLst/>
          </a:prstGeom>
          <a:noFill/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325B8C-D25F-CC0D-F130-3253AEA1E8F1}" type="slidenum">
              <a:rPr lang="ru-RU"/>
              <a:t>21</a:t>
            </a:fld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431126" y="2143125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внимание!!!)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22</a:t>
            </a:fld>
            <a:endParaRPr lang="ru-RU"/>
          </a:p>
        </p:txBody>
      </p:sp>
      <p:pic>
        <p:nvPicPr>
          <p:cNvPr id="6" name="Picture 2" descr="C:\Users\dead1\Downloads\LOGO_CMYK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2835068" y="411510"/>
            <a:ext cx="3421716" cy="1014159"/>
          </a:xfrm>
          <a:prstGeom prst="rect">
            <a:avLst/>
          </a:prstGeom>
          <a:noFill/>
        </p:spPr>
      </p:pic>
      <p:sp>
        <p:nvSpPr>
          <p:cNvPr id="7" name="AutoShape 2" descr="data:image/png;base64,iVBORw0KGgoAAAANSUhEUgAAAMgAAADICAYAAACtWK6eAAANX0lEQVR4Xu2c0Xbjxg4E4///aOd4da9XkSkSBTVIyqw8g0NMowuYoZz9+Pz8/PzH/1RABRYV+BAQnaECzxUQEN2hAisKCIj2UAEB0QMq0FPACdLTzacuooCAXKTQbrOngID0dPOpiyggIBcptNvsKSAgPd186iIKCMhFCu02ewoISE83n7qIAgJykUK7zZ4CLUA+Pj56b9v5qWd/h5nKf3r9ablSf6ea0vOM+xWQF6oiIDfxBOTBRO8uSCp/ARGQxf6aMtgLzbv06LSBp9cvbfKFII9Y2+J5xNrW6GmEgDhBnCArAAmIgCBAUiObNvVnR75pA9P90jzPpgPVk+pD9/ssPqlz9Ij1LoKk7lB0v8nCLZmDrk91EJAiwrQQxWXbYTQfaoxniQnI+hGL6tM2QPEraycfJ8gLVaGCU5BpanR92iicIMWK0EIUl22H0XyoMZwgNwUEpGhRasjisu0wmo+A9L4+CUjRomczZCofaoCjJksK8HfPn9aLHom/9NnlDpIqaEqQFFDvbrB3zz/lh7W5ICB36lDB391g754/rZcT5KHiKQHpBKSFmJ5oxZPzd9i75J+qrxPkxe/kArKO2FGAC8jOE4EK/u5HlHfPn9aLTkYv6cWzR6oQdBKdzcDvogOdaB6xikcsakhaCAHp/f4yXRcBEZBFD0xPBLp+caBvfkygjUtABERAVv5URkAEREAE5KcHUiOerkPjU0eLZ+vQI8dR8SkdaP5OEKr8UDy9pJ8NtGkAqexUHz/zFn83oYVIxQuIX7EWvUSNceRnvRQMS+tQHWiHpLl3OirZ11H5e8QqXrpTBqDGo0eRVEOgeab0oYakjSKlT2e/l/xrXmqkVDw1xlEdmO5XQF7s2NQYR3YMag4ST3UQkHV1qT6nnSDERJ3YVAejAk4bftoAVDd6dKR6dmqfuBOtvXeXI1Zq46kCTRtjegJO50+Nncon5ZNkPgJyV5WUMQTkpgDVU0BSCgzdiWhBPWLdCpHs2AmLJPNxgjhBfngy1SjoOgk40sAKiIAIyAqZUUBSHSC1TuorEB3ZxqcqmF2nM9EEpDBBNPz6pZvexbK2r68mIA9aOUF6l+hUQ6hbd59IARGQRaelDE8bzj62r79FQAREQFZ4ERABEZAzAFIfau8VSY8iz3ZH16GXXHrUofHP9tXpwO/lgJ/Ztr5ivfumU8ZOrSMg53WUgNzVhnZ+ATmvsVOZCYiAlL3kEass1e8MdIKs11VAfqfvy7sSEAF5VKB1xEpdKukZvuz0/wVOd7xpHeh+jwKc1jH1VY3q0/GDgFCVC3eWoz6TCkh+AgqIgPxQ4CjQ6ESmpXOCPCjWEYSITgt6VD70vQLy1wVOEELEQ6yArItHQaN60tLRRvG1voBQlb2DlBW7LCBHfbWgHWC6QPRrDI0vO3Hjqx3VgdaX5nlUPPVPe4JQAVPGoBukxqAjnu6LxlMj0fVTetI8j4qn+xWQoTvFNJj0MzLNhzbAowxP3ysgRcPTTjttSDq5pvMRkBe/YlEBpw15tnxoxxYQOgt68U4QJ8iicyiwtOH07Lr/U4cDQoWlCac6LT2ipPaVyn96IlOg6L5o3SlKNP+19Vu/gxyVMC0EzZMWjhYilb+ArFeW1kVAiqQIyE0oajAKPtW5WL7vMJq/gBQVpoWjhaBGokdBuj6dRDSe5l8s02YYrYuAbEp6CxAQJ8ijVbyD3CkiIAISAYSOMDr6iw3/O2x69Kfyp3nSeKpb6giU0ofmQ99LG+Cf+9hn4ykB6VmRGp7G97L6+RS1BDUqzTOlA92XgDxUKlWIVCeczofm+SxeQB6UcYLQHrj+EeBd9BSQYt3fpaC0s013bLo+jS+WbzOMHkWozpsJDE12ui+PWEOFoEeXd2k4TpAi2rRjpDphap2zGbjT2Zb2QEFLGT6Vf9F+32Gp/a69N/oVK2W86XVS66eATRksZZhUA6SGp/Gp/QpIUXlqeBpPwSymHe+oAvJXeSfInQup4Wm8gFDk1+OdIBe5RHvE6oEjIAKCnJMyjEesF49Y018/jio0PQKl8pzWk65PJxoFClEfDKb7+np16w5CBT/KeKnC0btGpxBLGtH86XtTgNM8g55HS1F9BKQor4D0LstFeXcLE5AHqVOdTUAEJEIxNeS08Wg+Rx0Fp4+sdH3aaVM6R0y4sgjdl0esYkWmQaYGpiDT9amRBKRoJFoIWujpQlAQXpSl/XjKwEftN/Veug7VLT5BBKTtefQgLTT9WvUujUhAhi7dZ5tciI43+tdXpnUWEAFZ9JgT5CaLgAiIgDS+StEj5doEj/6S7h2EHpZ68U6Qk08QeolLFTR1pp3OJ5VnD5+fT9GjCH0v1ZOuP9144xNEQHolnjbqUWAKyIt3ASpgCsDUWZTmc5RRj3ovrW+vvfx8italk2frDjKdWGp9Aemd1amBO8aj71iKT/nEI9aDArSgtBBHdfKj3kv1TMDxtQatSydPJ0ihWrQQRxn1qPd2jFeQfTOE1qWTZxSQ6UsoXZ8KkhI8tc6mQ4p3w5QOR61Dv2LRPHc7YlEDUwPQ9alQKWOn1qH6TN+5UnrSdQSk6AQBWRdKQNY/ShRt9p8wj1h3cqQ6f2odWlABEZBFz0wbY/rye7Yjx7SeZ9uvd5BiK051/tQ6xbS/w85m7FQ+v+YOkuq0qQ5DDUbjqQFS8VTno/ZF30v3tUcjit5BUhsUkJuSexhgqWbTIFNw6McZ6sPdjlg0MVoIKux0PM0/FU91pjpM50nzEZAHxZwgTpB7SwiIgKCvc06Q/RqIdxA67+/iU0eRIzukd5B1A7QAoZ6il026/lEdlb43BRR9L9WT5knXp/E0Hxofv6SnNkjXofGpuwwFnE4EGi8gNwWobh0/OEEK1AnIuiELEr4UQicCjXeCvFSe3O8RtHApMOn2aZ50fRpP86HxAkIr8hCfMiotXOq9dPs0T7o+jaf50HgBoRURkEXFOmf4F6X/8zg1PI0/HJCESEmhUvnQdaYvlamJc7Z1numcylNAqJOH4gVkXVg6oQSkeNShxhvy/+ayNM+jDJMyXmodJ8imtW4B9GxJC1RMox0mIE6QtnkqDwrIukq0IVBgn719eh0nSIUOJ8imSgKSnVB/Ti2f9KB7wv+RZ9M5DwGNLaNX0EmHFl8JTr2XgpbKn04oOlk6dReQgeqmjEpTS71XQP4qLyDUhYX4lFELr/pPSOq9AiIg1HsoPmVU9NLGHY0eUWg+qXh6NErq7wRJVfFunWSBSHqp9zpBnCDEdzg2ZVT64tR7BeRFQGjhzhY/bST6u0DqCDGtM82THuHOuH7riDVdiOn1BaSn8BkNvLSTVH2/1haQO4WpAWghaDztwD3b15+i+tD8z7i+gAhImZAzGtgJUi5fPXC6k3sHWa9FSv89JpQTxAlS7ixOkKJUZ/sM+Czt6YIW5foOo/kc1WmpnjTPlH+mJ3X7kp7aIDUYjaeGpCN7Oh9qPJoPrWPKkPS908Cu6dY6YqU2SAtK4wWkdxeYNmTKPylgBYSS9RA/XVA6uY4CP2XIaT2Tk9cJUoBnuqACUijCQkgKWCdIT//vpwTkJkXKkNN6nnaCpEY/9TMVJBVPz+p0XzQ+ZbzpfVH96YRN5h89YgnIeqelhqfxArKuWMefAnKnKT1CJDsVhWEpXkAEZFEBOrJT8QLSw5rq7xGrp/PmJZpOBBovIL3CCUhPt/ZTVPBUvID0Skb1//UTJHU2ph2exqcMP20Aui8a37P93FOdy3Uqm10u6QLS+7pFQUvFp8yVWkdAikrSTkjjnSDFQuwcJiBFwanhabyAFAuxc5iAFAWnhqfxAlIsxM5hAlIUnBqexgtIsRA7hwlIUXBqeCps6pKbyjOVz9nAL5Z7M4x+/KF++Ergkl+x6Hf1sxme5iMgva+IAvLgnFTHpgaejhcQAVn0AB2pArJ+qqH6bJ6RXgzwiPUgYKrTesTqdVQBKRJNhaKk0yMBzUdABKRodS/p90KlQK6K//+41GSkjSK1X3qUpQ2K6kkb7Nr6fsW6UydlGFpQAbkpNq1/B2QBERDK84/4jvGWXiogL5Yi1WmPGvF09KeOTFQ3WiYBeVAsVbhUIWg+ApI90giIgFCWUTzt8NPxKPmVfy+LrnPZIxYVisbTCZKKp3nSTnuUYVLvpSCnjqB0ncO/YlEj0fiU4VMFTRUoZVSaT+q9KT2n1xGQkx8Rj7oTpYw3DWAqTzrB/3x6/mw8RTs2nQg0nuaTiqd5UqlTnXzawNPrCwh12tBESBWCGsYJsm6AVF1og3KCPNQlVQgBuSmQ0nN6nd3uIC8OgvjjRwlLj3B0gtB90c45fbSjhZ7er4AUj2TTnT9l1GnDCMhfJ0Qv6bQzTMdTIwnITQEBERDE5nTn94iVvaTTennE8oiFGoITxAmCDEM7kpd0JO9mMD0q03rFJ8jmjgxQgV+iQOuS/kv27jZUYFMBAdmUyIArKyAgV66+e99UQEA2JTLgygoIyJWr7943FRCQTYkMuLICAnLl6rv3TQUEZFMiA66sgIBcufrufVMBAdmUyIArKyAgV66+e99UQEA2JTLgygr8C14iurcArrf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ru-RU"/>
          </a:p>
        </p:txBody>
      </p:sp>
      <p:sp>
        <p:nvSpPr>
          <p:cNvPr id="8" name="AutoShape 4" descr="data:image/png;base64,iVBORw0KGgoAAAANSUhEUgAAAMgAAADICAYAAACtWK6eAAANX0lEQVR4Xu2c0Xbjxg4E4///aOd4da9XkSkSBTVIyqw8g0NMowuYoZz9+Pz8/PzH/1RABRYV+BAQnaECzxUQEN2hAisKCIj2UAEB0QMq0FPACdLTzacuooCAXKTQbrOngID0dPOpiyggIBcptNvsKSAgPd186iIKCMhFCu02ewoISE83n7qIAgJykUK7zZ4CLUA+Pj56b9v5qWd/h5nKf3r9ablSf6ea0vOM+xWQF6oiIDfxBOTBRO8uSCp/ARGQxf6aMtgLzbv06LSBp9cvbfKFII9Y2+J5xNrW6GmEgDhBnCArAAmIgCBAUiObNvVnR75pA9P90jzPpgPVk+pD9/ssPqlz9Ij1LoKk7lB0v8nCLZmDrk91EJAiwrQQxWXbYTQfaoxniQnI+hGL6tM2QPEraycfJ8gLVaGCU5BpanR92iicIMWK0EIUl22H0XyoMZwgNwUEpGhRasjisu0wmo+A9L4+CUjRomczZCofaoCjJksK8HfPn9aLHom/9NnlDpIqaEqQFFDvbrB3zz/lh7W5ICB36lDB391g754/rZcT5KHiKQHpBKSFmJ5oxZPzd9i75J+qrxPkxe/kArKO2FGAC8jOE4EK/u5HlHfPn9aLTkYv6cWzR6oQdBKdzcDvogOdaB6xikcsakhaCAHp/f4yXRcBEZBFD0xPBLp+caBvfkygjUtABERAVv5URkAEREAE5KcHUiOerkPjU0eLZ+vQI8dR8SkdaP5OEKr8UDy9pJ8NtGkAqexUHz/zFn83oYVIxQuIX7EWvUSNceRnvRQMS+tQHWiHpLl3OirZ11H5e8QqXrpTBqDGo0eRVEOgeab0oYakjSKlT2e/l/xrXmqkVDw1xlEdmO5XQF7s2NQYR3YMag4ST3UQkHV1qT6nnSDERJ3YVAejAk4bftoAVDd6dKR6dmqfuBOtvXeXI1Zq46kCTRtjegJO50+Nncon5ZNkPgJyV5WUMQTkpgDVU0BSCgzdiWhBPWLdCpHs2AmLJPNxgjhBfngy1SjoOgk40sAKiIAIyAqZUUBSHSC1TuorEB3ZxqcqmF2nM9EEpDBBNPz6pZvexbK2r68mIA9aOUF6l+hUQ6hbd59IARGQRaelDE8bzj62r79FQAREQFZ4ERABEZAzAFIfau8VSY8iz3ZH16GXXHrUofHP9tXpwO/lgJ/Ztr5ivfumU8ZOrSMg53WUgNzVhnZ+ATmvsVOZCYiAlL3kEass1e8MdIKs11VAfqfvy7sSEAF5VKB1xEpdKukZvuz0/wVOd7xpHeh+jwKc1jH1VY3q0/GDgFCVC3eWoz6TCkh+AgqIgPxQ4CjQ6ESmpXOCPCjWEYSITgt6VD70vQLy1wVOEELEQ6yArItHQaN60tLRRvG1voBQlb2DlBW7LCBHfbWgHWC6QPRrDI0vO3Hjqx3VgdaX5nlUPPVPe4JQAVPGoBukxqAjnu6LxlMj0fVTetI8j4qn+xWQoTvFNJj0MzLNhzbAowxP3ysgRcPTTjttSDq5pvMRkBe/YlEBpw15tnxoxxYQOgt68U4QJ8iicyiwtOH07Lr/U4cDQoWlCac6LT2ipPaVyn96IlOg6L5o3SlKNP+19Vu/gxyVMC0EzZMWjhYilb+ArFeW1kVAiqQIyE0oajAKPtW5WL7vMJq/gBQVpoWjhaBGokdBuj6dRDSe5l8s02YYrYuAbEp6CxAQJ8ijVbyD3CkiIAISAYSOMDr6iw3/O2x69Kfyp3nSeKpb6giU0ofmQ99LG+Cf+9hn4ykB6VmRGp7G97L6+RS1BDUqzTOlA92XgDxUKlWIVCeczofm+SxeQB6UcYLQHrj+EeBd9BSQYt3fpaC0s013bLo+jS+WbzOMHkWozpsJDE12ui+PWEOFoEeXd2k4TpAi2rRjpDphap2zGbjT2Zb2QEFLGT6Vf9F+32Gp/a69N/oVK2W86XVS66eATRksZZhUA6SGp/Gp/QpIUXlqeBpPwSymHe+oAvJXeSfInQup4Wm8gFDk1+OdIBe5RHvE6oEjIAKCnJMyjEesF49Y018/jio0PQKl8pzWk65PJxoFClEfDKb7+np16w5CBT/KeKnC0btGpxBLGtH86XtTgNM8g55HS1F9BKQor4D0LstFeXcLE5AHqVOdTUAEJEIxNeS08Wg+Rx0Fp4+sdH3aaVM6R0y4sgjdl0esYkWmQaYGpiDT9amRBKRoJFoIWujpQlAQXpSl/XjKwEftN/Veug7VLT5BBKTtefQgLTT9WvUujUhAhi7dZ5tciI43+tdXpnUWEAFZ9JgT5CaLgAiIgDS+StEj5doEj/6S7h2EHpZ68U6Qk08QeolLFTR1pp3OJ5VnD5+fT9GjCH0v1ZOuP9144xNEQHolnjbqUWAKyIt3ASpgCsDUWZTmc5RRj3ovrW+vvfx8italk2frDjKdWGp9Aemd1amBO8aj71iKT/nEI9aDArSgtBBHdfKj3kv1TMDxtQatSydPJ0ihWrQQRxn1qPd2jFeQfTOE1qWTZxSQ6UsoXZ8KkhI8tc6mQ4p3w5QOR61Dv2LRPHc7YlEDUwPQ9alQKWOn1qH6TN+5UnrSdQSk6AQBWRdKQNY/ShRt9p8wj1h3cqQ6f2odWlABEZBFz0wbY/rye7Yjx7SeZ9uvd5BiK051/tQ6xbS/w85m7FQ+v+YOkuq0qQ5DDUbjqQFS8VTno/ZF30v3tUcjit5BUhsUkJuSexhgqWbTIFNw6McZ6sPdjlg0MVoIKux0PM0/FU91pjpM50nzEZAHxZwgTpB7SwiIgKCvc06Q/RqIdxA67+/iU0eRIzukd5B1A7QAoZ6il026/lEdlb43BRR9L9WT5knXp/E0Hxofv6SnNkjXofGpuwwFnE4EGi8gNwWobh0/OEEK1AnIuiELEr4UQicCjXeCvFSe3O8RtHApMOn2aZ50fRpP86HxAkIr8hCfMiotXOq9dPs0T7o+jaf50HgBoRURkEXFOmf4F6X/8zg1PI0/HJCESEmhUvnQdaYvlamJc7Z1numcylNAqJOH4gVkXVg6oQSkeNShxhvy/+ayNM+jDJMyXmodJ8imtW4B9GxJC1RMox0mIE6QtnkqDwrIukq0IVBgn719eh0nSIUOJ8imSgKSnVB/Ti2f9KB7wv+RZ9M5DwGNLaNX0EmHFl8JTr2XgpbKn04oOlk6dReQgeqmjEpTS71XQP4qLyDUhYX4lFELr/pPSOq9AiIg1HsoPmVU9NLGHY0eUWg+qXh6NErq7wRJVfFunWSBSHqp9zpBnCDEdzg2ZVT64tR7BeRFQGjhzhY/bST6u0DqCDGtM82THuHOuH7riDVdiOn1BaSn8BkNvLSTVH2/1haQO4WpAWghaDztwD3b15+i+tD8z7i+gAhImZAzGtgJUi5fPXC6k3sHWa9FSv89JpQTxAlS7ixOkKJUZ/sM+Czt6YIW5foOo/kc1WmpnjTPlH+mJ3X7kp7aIDUYjaeGpCN7Oh9qPJoPrWPKkPS908Cu6dY6YqU2SAtK4wWkdxeYNmTKPylgBYSS9RA/XVA6uY4CP2XIaT2Tk9cJUoBnuqACUijCQkgKWCdIT//vpwTkJkXKkNN6nnaCpEY/9TMVJBVPz+p0XzQ+ZbzpfVH96YRN5h89YgnIeqelhqfxArKuWMefAnKnKT1CJDsVhWEpXkAEZFEBOrJT8QLSw5rq7xGrp/PmJZpOBBovIL3CCUhPt/ZTVPBUvID0Skb1//UTJHU2ph2exqcMP20Aui8a37P93FOdy3Uqm10u6QLS+7pFQUvFp8yVWkdAikrSTkjjnSDFQuwcJiBFwanhabyAFAuxc5iAFAWnhqfxAlIsxM5hAlIUnBqexgtIsRA7hwlIUXBqeCps6pKbyjOVz9nAL5Z7M4x+/KF++Ergkl+x6Hf1sxme5iMgva+IAvLgnFTHpgaejhcQAVn0AB2pArJ+qqH6bJ6RXgzwiPUgYKrTesTqdVQBKRJNhaKk0yMBzUdABKRodS/p90KlQK6K//+41GSkjSK1X3qUpQ2K6kkb7Nr6fsW6UydlGFpQAbkpNq1/B2QBERDK84/4jvGWXiogL5Yi1WmPGvF09KeOTFQ3WiYBeVAsVbhUIWg+ApI90giIgFCWUTzt8NPxKPmVfy+LrnPZIxYVisbTCZKKp3nSTnuUYVLvpSCnjqB0ncO/YlEj0fiU4VMFTRUoZVSaT+q9KT2n1xGQkx8Rj7oTpYw3DWAqTzrB/3x6/mw8RTs2nQg0nuaTiqd5UqlTnXzawNPrCwh12tBESBWCGsYJsm6AVF1og3KCPNQlVQgBuSmQ0nN6nd3uIC8OgvjjRwlLj3B0gtB90c45fbSjhZ7er4AUj2TTnT9l1GnDCMhfJ0Qv6bQzTMdTIwnITQEBERDE5nTn94iVvaTTennE8oiFGoITxAmCDEM7kpd0JO9mMD0q03rFJ8jmjgxQgV+iQOuS/kv27jZUYFMBAdmUyIArKyAgV66+e99UQEA2JTLgygoIyJWr7943FRCQTYkMuLICAnLl6rv3TQUEZFMiA66sgIBcufrufVMBAdmUyIArKyAgV66+e99UQEA2JTLgygr8C14iurcArrfp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27584" y="1131590"/>
            <a:ext cx="7560840" cy="337850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400" dirty="0">
                <a:latin typeface="Akrobat Black"/>
              </a:rPr>
              <a:t> </a:t>
            </a:r>
            <a:endParaRPr lang="ru-RU" sz="2400" dirty="0">
              <a:latin typeface="Akrobat"/>
            </a:endParaRPr>
          </a:p>
          <a:p>
            <a:pPr marL="457200" indent="-457200"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Привлечь фанатов футбола.</a:t>
            </a:r>
          </a:p>
          <a:p>
            <a:pPr marL="457200" indent="-457200"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Распространить информацию о данном футбольном клубе.</a:t>
            </a:r>
          </a:p>
        </p:txBody>
      </p:sp>
      <p:pic>
        <p:nvPicPr>
          <p:cNvPr id="6" name="Picture 2" descr="C:\Users\dead1\Downloads\LOGO_CMYK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27584" y="1131590"/>
            <a:ext cx="7560840" cy="3378502"/>
          </a:xfrm>
        </p:spPr>
        <p:txBody>
          <a:bodyPr/>
          <a:lstStyle/>
          <a:p>
            <a:pPr>
              <a:buClr>
                <a:srgbClr val="E3051B"/>
              </a:buClr>
              <a:buFont typeface="Wingdings"/>
              <a:buChar char="ü"/>
              <a:defRPr/>
            </a:pPr>
            <a:r>
              <a:rPr lang="ru-RU" sz="32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ea typeface="Akrobat Black"/>
                <a:cs typeface="Times New Roman" panose="02020603050405020304" pitchFamily="18" charset="0"/>
              </a:rPr>
              <a:t>Анализ предметной области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E3051B"/>
              </a:buClr>
              <a:buFont typeface="Wingdings"/>
              <a:buChar char="ü"/>
              <a:defRPr/>
            </a:pPr>
            <a:r>
              <a:rPr lang="ru-RU" sz="32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ea typeface="Akrobat Black"/>
                <a:cs typeface="Times New Roman" panose="02020603050405020304" pitchFamily="18" charset="0"/>
              </a:rPr>
              <a:t>Изучение компании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E3051B"/>
              </a:buClr>
              <a:buFont typeface="Wingdings"/>
              <a:buChar char="ü"/>
              <a:defRPr/>
            </a:pPr>
            <a:r>
              <a:rPr lang="ru-RU" sz="32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ea typeface="Akrobat Black"/>
                <a:cs typeface="Times New Roman" panose="02020603050405020304" pitchFamily="18" charset="0"/>
              </a:rPr>
              <a:t>Разработка теоретической части</a:t>
            </a:r>
          </a:p>
          <a:p>
            <a:pPr>
              <a:buClr>
                <a:srgbClr val="E3051B"/>
              </a:buClr>
              <a:buFont typeface="Wingdings"/>
              <a:buChar char="ü"/>
              <a:defRPr/>
            </a:pPr>
            <a:r>
              <a:rPr lang="ru-RU" sz="32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ea typeface="Akrobat Black"/>
                <a:cs typeface="Times New Roman" panose="02020603050405020304" pitchFamily="18" charset="0"/>
              </a:rPr>
              <a:t>Разработка практической части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dead1\Downloads\LOGO_CMYK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204" y="690818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200" dirty="0">
                <a:latin typeface="Times New Roman"/>
                <a:cs typeface="Times New Roman"/>
              </a:rPr>
              <a:t>Решение «Анализ предметной области»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27583" y="1131589"/>
            <a:ext cx="7560839" cy="3378501"/>
          </a:xfrm>
        </p:spPr>
        <p:txBody>
          <a:bodyPr/>
          <a:lstStyle/>
          <a:p>
            <a:pPr marL="0" indent="0">
              <a:buClr>
                <a:srgbClr val="E3051B"/>
              </a:buClr>
              <a:buNone/>
              <a:defRPr/>
            </a:pPr>
            <a:endParaRPr lang="ru-RU" sz="2400">
              <a:latin typeface="Akrobat"/>
            </a:endParaRPr>
          </a:p>
          <a:p>
            <a:pPr marL="0" indent="0">
              <a:buNone/>
              <a:defRPr/>
            </a:pPr>
            <a:endParaRPr lang="ru-RU" sz="2400">
              <a:latin typeface="Akrobat"/>
            </a:endParaRPr>
          </a:p>
        </p:txBody>
      </p:sp>
      <p:pic>
        <p:nvPicPr>
          <p:cNvPr id="6" name="Picture 2" descr="C:\Users\dead1\Downloads\LOGO_CMYK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804247" y="312300"/>
            <a:ext cx="1743819" cy="516849"/>
          </a:xfrm>
          <a:prstGeom prst="rect">
            <a:avLst/>
          </a:prstGeom>
          <a:noFill/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D0B363F-C582-8C2C-F618-D1E61BD4C4CA}" type="slidenum">
              <a:rPr lang="ru-RU"/>
              <a:t>5</a:t>
            </a:fld>
            <a:endParaRPr lang="ru-RU"/>
          </a:p>
        </p:txBody>
      </p:sp>
      <p:sp>
        <p:nvSpPr>
          <p:cNvPr id="8" name="TextBox 3"/>
          <p:cNvSpPr>
            <a:spLocks/>
          </p:cNvSpPr>
          <p:nvPr/>
        </p:nvSpPr>
        <p:spPr bwMode="auto">
          <a:xfrm>
            <a:off x="971598" y="1419621"/>
            <a:ext cx="6264695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теоретической составляющей о проектировании и организации ИС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27583" y="362131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«Изучение компании»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27583" y="1131589"/>
            <a:ext cx="7560839" cy="3378501"/>
          </a:xfrm>
        </p:spPr>
        <p:txBody>
          <a:bodyPr/>
          <a:lstStyle/>
          <a:p>
            <a:pPr marL="0" indent="0">
              <a:buClr>
                <a:srgbClr val="E3051B"/>
              </a:buClr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анализа требований и определение спецификаций задачи и выполнение 21 задания для углубления знаний о компании и выявление проблемной части у компании</a:t>
            </a:r>
          </a:p>
          <a:p>
            <a:pPr marL="0" indent="0">
              <a:buNone/>
              <a:defRPr/>
            </a:pPr>
            <a:endParaRPr lang="ru-RU" sz="2400" dirty="0">
              <a:latin typeface="Akrobat"/>
            </a:endParaRPr>
          </a:p>
        </p:txBody>
      </p:sp>
      <p:pic>
        <p:nvPicPr>
          <p:cNvPr id="6" name="Picture 2" descr="C:\Users\dead1\Downloads\LOGO_CMYK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804247" y="312300"/>
            <a:ext cx="1743819" cy="516849"/>
          </a:xfrm>
          <a:prstGeom prst="rect">
            <a:avLst/>
          </a:prstGeom>
          <a:noFill/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99723E4-42C6-6E27-F44B-C395C4A1B2CF}" type="slidenum">
              <a:rPr lang="ru-RU"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532835" y="815246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200" dirty="0">
                <a:latin typeface="Times New Roman"/>
                <a:cs typeface="Times New Roman"/>
              </a:rPr>
              <a:t>Решение «Разработка теоретической части»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27583" y="1131589"/>
            <a:ext cx="7560839" cy="3378501"/>
          </a:xfrm>
        </p:spPr>
        <p:txBody>
          <a:bodyPr/>
          <a:lstStyle/>
          <a:p>
            <a:pPr marL="0" indent="0">
              <a:buClr>
                <a:srgbClr val="E3051B"/>
              </a:buClr>
              <a:buNone/>
              <a:defRPr/>
            </a:pPr>
            <a:endParaRPr lang="ru-RU" sz="2400">
              <a:latin typeface="Akrobat"/>
            </a:endParaRPr>
          </a:p>
          <a:p>
            <a:pPr marL="0" indent="0">
              <a:buNone/>
              <a:defRPr/>
            </a:pPr>
            <a:endParaRPr lang="ru-RU" sz="2400">
              <a:latin typeface="Akrobat"/>
            </a:endParaRPr>
          </a:p>
        </p:txBody>
      </p:sp>
      <p:pic>
        <p:nvPicPr>
          <p:cNvPr id="6" name="Picture 2" descr="C:\Users\dead1\Downloads\LOGO_CMYK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804247" y="312300"/>
            <a:ext cx="1743819" cy="516849"/>
          </a:xfrm>
          <a:prstGeom prst="rect">
            <a:avLst/>
          </a:prstGeom>
          <a:noFill/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1D08F0A-1CC3-C3C7-48E7-EC3270322C8B}" type="slidenum">
              <a:rPr lang="ru-RU"/>
              <a:t>7</a:t>
            </a:fld>
            <a:endParaRPr lang="ru-RU"/>
          </a:p>
        </p:txBody>
      </p:sp>
      <p:sp>
        <p:nvSpPr>
          <p:cNvPr id="8" name="TextBox 3"/>
          <p:cNvSpPr>
            <a:spLocks/>
          </p:cNvSpPr>
          <p:nvPr/>
        </p:nvSpPr>
        <p:spPr bwMode="auto">
          <a:xfrm>
            <a:off x="755578" y="1439615"/>
            <a:ext cx="72728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анализа требований и определение спецификаций задачи.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функций информационной системы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контекстной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декомпазиционной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пользовательских историй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сценариев использования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факторов риска проекта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возможных технических решений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683568" y="819404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«Разработка практической части»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27583" y="1131589"/>
            <a:ext cx="7560839" cy="3378501"/>
          </a:xfrm>
        </p:spPr>
        <p:txBody>
          <a:bodyPr/>
          <a:lstStyle/>
          <a:p>
            <a:pPr marL="0" indent="0">
              <a:buClr>
                <a:srgbClr val="E3051B"/>
              </a:buClr>
              <a:buNone/>
              <a:defRPr/>
            </a:pPr>
            <a:endParaRPr lang="ru-RU" sz="2400">
              <a:latin typeface="Akrobat"/>
            </a:endParaRPr>
          </a:p>
          <a:p>
            <a:pPr marL="0" indent="0">
              <a:buNone/>
              <a:defRPr/>
            </a:pPr>
            <a:endParaRPr lang="ru-RU" sz="2400">
              <a:latin typeface="Akrobat"/>
            </a:endParaRPr>
          </a:p>
        </p:txBody>
      </p:sp>
      <p:pic>
        <p:nvPicPr>
          <p:cNvPr id="6" name="Picture 2" descr="C:\Users\dead1\Downloads\LOGO_CMYK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804247" y="312300"/>
            <a:ext cx="1743819" cy="516849"/>
          </a:xfrm>
          <a:prstGeom prst="rect">
            <a:avLst/>
          </a:prstGeom>
          <a:noFill/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47CB09-7D87-8311-E582-A0C2EEB53847}" type="slidenum">
              <a:rPr lang="ru-RU"/>
              <a:t>8</a:t>
            </a:fld>
            <a:endParaRPr lang="ru-RU"/>
          </a:p>
        </p:txBody>
      </p:sp>
      <p:sp>
        <p:nvSpPr>
          <p:cNvPr id="8" name="TextBox 3"/>
          <p:cNvSpPr>
            <a:spLocks/>
          </p:cNvSpPr>
          <p:nvPr/>
        </p:nvSpPr>
        <p:spPr bwMode="auto">
          <a:xfrm>
            <a:off x="683568" y="1521399"/>
            <a:ext cx="6696743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прототипа интерфейса пользователя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разработка продукта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27583" y="356000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27583" y="1131589"/>
            <a:ext cx="7560839" cy="3378501"/>
          </a:xfrm>
        </p:spPr>
        <p:txBody>
          <a:bodyPr/>
          <a:lstStyle/>
          <a:p>
            <a:pPr marL="0" indent="0">
              <a:buClr>
                <a:srgbClr val="E3051B"/>
              </a:buClr>
              <a:buNone/>
              <a:defRPr/>
            </a:pPr>
            <a:endParaRPr lang="ru-RU" sz="2400">
              <a:latin typeface="Akrobat"/>
            </a:endParaRPr>
          </a:p>
          <a:p>
            <a:pPr marL="0" indent="0">
              <a:buNone/>
              <a:defRPr/>
            </a:pPr>
            <a:endParaRPr lang="ru-RU" sz="2400">
              <a:latin typeface="Akrobat"/>
            </a:endParaRPr>
          </a:p>
        </p:txBody>
      </p:sp>
      <p:pic>
        <p:nvPicPr>
          <p:cNvPr id="6" name="Picture 2" descr="C:\Users\dead1\Downloads\LOGO_CMYK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804247" y="312300"/>
            <a:ext cx="1743819" cy="516849"/>
          </a:xfrm>
          <a:prstGeom prst="rect">
            <a:avLst/>
          </a:prstGeom>
          <a:noFill/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6556522" y="4838699"/>
            <a:ext cx="2133599" cy="273843"/>
          </a:xfrm>
        </p:spPr>
        <p:txBody>
          <a:bodyPr/>
          <a:lstStyle/>
          <a:p>
            <a:pPr>
              <a:defRPr/>
            </a:pPr>
            <a:fld id="{059F4269-7BF9-7FFB-17E6-62CBF41B9486}" type="slidenum">
              <a:rPr lang="ru-RU"/>
              <a:t>9</a:t>
            </a:fld>
            <a:endParaRPr lang="ru-RU"/>
          </a:p>
        </p:txBody>
      </p:sp>
      <p:graphicFrame>
        <p:nvGraphicFramePr>
          <p:cNvPr id="8" name="Таблиц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309285"/>
              </p:ext>
            </p:extLst>
          </p:nvPr>
        </p:nvGraphicFramePr>
        <p:xfrm>
          <a:off x="1331640" y="1131589"/>
          <a:ext cx="6278981" cy="2628706"/>
        </p:xfrm>
        <a:graphic>
          <a:graphicData uri="http://schemas.openxmlformats.org/drawingml/2006/table">
            <a:tbl>
              <a:tblPr firstRow="1" firstCol="1" bandRow="1">
                <a:tableStyleId>{105A766D-4C06-C560-5E32-BC142469B406}</a:tableStyleId>
              </a:tblPr>
              <a:tblGrid>
                <a:gridCol w="1673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5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sz="1400" b="1" dirty="0" err="1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Функция</a:t>
                      </a:r>
                      <a:endParaRPr sz="14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sz="1400" b="1" dirty="0" err="1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Описание</a:t>
                      </a:r>
                      <a:endParaRPr sz="1400" b="1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Быстрый поиск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Поиск по разделам/словам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Изменить язык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Изменить язык сайта на другой (Английский, Русский, Французский и т.д.)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Разделы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Переход к какой – </a:t>
                      </a:r>
                      <a:r>
                        <a:rPr lang="ru-RU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нибудь</a:t>
                      </a: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информации, которая отсортирована по разделам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679079"/>
              </p:ext>
            </p:extLst>
          </p:nvPr>
        </p:nvGraphicFramePr>
        <p:xfrm>
          <a:off x="1338138" y="3789355"/>
          <a:ext cx="6278981" cy="693230"/>
        </p:xfrm>
        <a:graphic>
          <a:graphicData uri="http://schemas.openxmlformats.org/drawingml/2006/table">
            <a:tbl>
              <a:tblPr firstRow="1" firstCol="1" bandRow="1">
                <a:tableStyleId>{105A766D-4C06-C560-5E32-BC142469B406}</a:tableStyleId>
              </a:tblPr>
              <a:tblGrid>
                <a:gridCol w="167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5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Новостная лента (новости)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Быстрый переход к самой «свежей» информации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974</Words>
  <Application>Microsoft Office PowerPoint</Application>
  <DocSecurity>0</DocSecurity>
  <PresentationFormat>Экран (16:9)</PresentationFormat>
  <Paragraphs>370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Akrobat</vt:lpstr>
      <vt:lpstr>Akrobat Black</vt:lpstr>
      <vt:lpstr>Arial</vt:lpstr>
      <vt:lpstr>Calibri</vt:lpstr>
      <vt:lpstr>Times New Roman</vt:lpstr>
      <vt:lpstr>Wingdings</vt:lpstr>
      <vt:lpstr>Тема Office</vt:lpstr>
      <vt:lpstr>«Интернет – сайт ФК ”ЧЕРНОМОРЕЦ”»</vt:lpstr>
      <vt:lpstr>Актуальность работы</vt:lpstr>
      <vt:lpstr>Цель работы</vt:lpstr>
      <vt:lpstr>Задачи</vt:lpstr>
      <vt:lpstr>Решение «Анализ предметной области»</vt:lpstr>
      <vt:lpstr>Решение «Изучение компании»</vt:lpstr>
      <vt:lpstr>Решение «Разработка теоретической части»</vt:lpstr>
      <vt:lpstr>Решение «Разработка практической части»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Выводы</vt:lpstr>
      <vt:lpstr>Спасибо за внимание!!!)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методов машинного зрения  с распределением нагрузки для контроля посещаемости занятий</dc:title>
  <dc:subject/>
  <dc:creator>Андрей Бережков</dc:creator>
  <cp:keywords/>
  <dc:description/>
  <cp:lastModifiedBy>Zver</cp:lastModifiedBy>
  <cp:revision>46</cp:revision>
  <dcterms:created xsi:type="dcterms:W3CDTF">2020-02-25T08:02:49Z</dcterms:created>
  <dcterms:modified xsi:type="dcterms:W3CDTF">2020-06-24T16:14:49Z</dcterms:modified>
  <cp:category/>
  <dc:identifier/>
  <cp:contentStatus/>
  <dc:language/>
  <cp:version/>
</cp:coreProperties>
</file>