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e25dd0d8a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e25dd0d8a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2564cf218dde69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2564cf218dde6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e25dd0d8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e25dd0d8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88252dc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88252dc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e25dd0d8a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e25dd0d8a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c1917e9b6afb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c1917e9b6afb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ead68257dd2fe7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ead68257dd2fe7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1145db12a05fa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1145db12a05fa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e25dd0d8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e25dd0d8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e25dd0d8a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e25dd0d8a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e25dd0d8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e25dd0d8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e25dd0d8a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e25dd0d8a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e25dd0d8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e25dd0d8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91bc326f4755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e91bc326f4755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827866eab1d2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5827866eab1d2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Конфиденциально</a:t>
            </a:r>
            <a:endParaRPr b="1"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Создано для компании </a:t>
            </a:r>
            <a:r>
              <a:rPr b="1" lang="ru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[Название компании]</a:t>
            </a:r>
            <a:endParaRPr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Версия 1.0</a:t>
            </a:r>
            <a:endParaRPr b="1"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alt1">
  <p:cSld name="SECTION_HEADER_2">
    <p:bg>
      <p:bgPr>
        <a:solidFill>
          <a:srgbClr val="43434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0" name="Google Shape;9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4" name="Google Shape;94;p14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4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1" name="Google Shape;101;p15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5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alt1">
  <p:cSld name="TITLE_1"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429987889_edited.jpg" id="107" name="Google Shape;107;p16"/>
          <p:cNvPicPr preferRelativeResize="0"/>
          <p:nvPr/>
        </p:nvPicPr>
        <p:blipFill rotWithShape="1">
          <a:blip r:embed="rId2">
            <a:alphaModFix/>
          </a:blip>
          <a:srcRect b="23591" l="0" r="0" t="21799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5" name="Google Shape;115;p16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6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51077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633993"/>
            <a:ext cx="7886700" cy="29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1pPr>
            <a:lvl2pPr indent="-317500" lvl="1" marL="914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 Symbols"/>
              <a:buChar char="▪"/>
              <a:defRPr/>
            </a:lvl2pPr>
            <a:lvl3pPr indent="-304800" lvl="2" marL="1371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oto Sans Symbols"/>
              <a:buChar char="▪"/>
              <a:defRPr/>
            </a:lvl3pPr>
            <a:lvl4pPr indent="-29845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Noto Sans Symbols"/>
              <a:buChar char="▪"/>
              <a:defRPr/>
            </a:lvl4pPr>
            <a:lvl5pPr indent="-298450" lvl="4" marL="22860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Noto Sans Symbols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>
            <a:off x="628650" y="482203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>
            <a:off x="3028950" y="482203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6457950" y="482203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333212" y="1274582"/>
            <a:ext cx="4890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000000"/>
                </a:solidFill>
              </a:rPr>
              <a:t>Сократ в стереометрии </a:t>
            </a:r>
            <a:endParaRPr/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333188" y="2939272"/>
            <a:ext cx="4890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Познай гармонию пространства!</a:t>
            </a:r>
            <a:endParaRPr sz="14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466" y="962384"/>
            <a:ext cx="3218725" cy="32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33199" y="150249"/>
            <a:ext cx="730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БММ 2025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113400" y="4406634"/>
            <a:ext cx="291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Санкт-Петербург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81175" y="3480475"/>
            <a:ext cx="37500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Р</a:t>
            </a: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езультат работы на 1 модуле: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657579" y="1649289"/>
            <a:ext cx="54528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Описан 1 </a:t>
            </a:r>
            <a:r>
              <a:rPr lang="ru" sz="1400"/>
              <a:t>Блок «Введение в метод неосократического диалога (НД)»: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Выделены трудности внедрения НД в практику работы школ.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Описаны принципы и этапы НД.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Начали описание правил составления вопросов для НД</a:t>
            </a:r>
            <a:r>
              <a:rPr lang="ru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Подобраны задачи для описания неосократической методики при построении сечений.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Расписаны примеры неосократических диалогов.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4" name="Google Shape;194;p27" title="chto-vazhno-dlja-biznesa-e142312488759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381" y="1441201"/>
            <a:ext cx="236127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8087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0874" y="0"/>
            <a:ext cx="308833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>
            <p:ph type="title"/>
          </p:nvPr>
        </p:nvSpPr>
        <p:spPr>
          <a:xfrm>
            <a:off x="6653650" y="1905937"/>
            <a:ext cx="25767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Наш пример неосократического диалога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Планы на 2 модуль БММ: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624971" y="1853850"/>
            <a:ext cx="511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Закончить блок описания правил построения вопросов для неосократического диалога с приведением конкретных примеров.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Особенности и отличия НД от других методов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Оформить задачи по теме «Сечения», с использованием НД, с решением и методическими указаниями.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Подвести итоги, внести финальные правки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Оформить итоговый вариант </a:t>
            </a:r>
            <a:r>
              <a:rPr lang="ru" sz="1400"/>
              <a:t>методических рекомендаций.</a:t>
            </a:r>
            <a:endParaRPr sz="1400"/>
          </a:p>
        </p:txBody>
      </p:sp>
      <p:pic>
        <p:nvPicPr>
          <p:cNvPr id="208" name="Google Shape;208;p29" title="65576034bc2b8b75d1e02296_Десктоп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75" y="1936275"/>
            <a:ext cx="2854550" cy="2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836986" y="1338009"/>
            <a:ext cx="471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Планы после БММ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709456" y="1289274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FFFFFF"/>
                </a:solidFill>
              </a:rPr>
              <a:t>1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5151604" y="1097700"/>
            <a:ext cx="2202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Использовать созданные методические материалы в школах.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4709436" y="2553571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FFFFFF"/>
                </a:solidFill>
              </a:rPr>
              <a:t>2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5205157" y="3686618"/>
            <a:ext cx="20955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основе полученных данных и результатах работы опубликовать статью.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4709446" y="3993952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FFFFFF"/>
                </a:solidFill>
              </a:rPr>
              <a:t>3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5151596" y="2245166"/>
            <a:ext cx="25209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Собрать обратную связь от учителей и учеников, провести анализ данных. По необходимости доработать.</a:t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74" y="2021350"/>
            <a:ext cx="2458500" cy="276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727650" y="1464081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 какими трудностями мы столкнулись</a:t>
            </a: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729450" y="2097054"/>
            <a:ext cx="615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Определение целей и итогового результата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Освоение философских основ, рассматриваемых в методике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Отсутствие понимания метода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727642" y="162314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Как мы справились с проблемами?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430650" y="2317413"/>
            <a:ext cx="828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Приглашали заказчика и уточняли детали проекта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Пригласили эксперта в области философии и проконсультировались с ним по нашей теме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Пригласили эксперта для проведения мастер класса по применению данного метода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727794" y="167439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СПАСИБО!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87" y="792213"/>
            <a:ext cx="5456825" cy="40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2882848" y="2290323"/>
            <a:ext cx="33783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</a:rPr>
              <a:t>Пленар</a:t>
            </a:r>
            <a:endParaRPr b="0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623050" y="164184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 чем наш проект</a:t>
            </a: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? </a:t>
            </a:r>
            <a:endParaRPr sz="1800"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623050" y="2304162"/>
            <a:ext cx="3783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Мы рассматриваем, как использовать неосократический диалог для обучения стереометрии в 10—11 классах, с целью развития у учащихся критического мышления, навыков исследования и лучшего понимания материала.</a:t>
            </a:r>
            <a:endParaRPr sz="14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525" y="1251732"/>
            <a:ext cx="2840225" cy="31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54752" y="1441198"/>
            <a:ext cx="568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400"/>
              <a:t>Неосократический диалог </a:t>
            </a:r>
            <a:r>
              <a:rPr lang="ru" sz="1400"/>
              <a:t>– это дискуссионная форма обучения учащихся методом вопрошания, в которой учитель является координатором мыслей учащихся, осуществляемая в соответствии с принципами сократического диалога с учетом специфики предметной области «Математика»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826" y="1179136"/>
            <a:ext cx="2886476" cy="376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11271" y="1218692"/>
            <a:ext cx="185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Цель</a:t>
            </a:r>
            <a:endParaRPr sz="1800"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266875" y="1692450"/>
            <a:ext cx="53613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Разработка методического материала для учителей, который </a:t>
            </a:r>
            <a:r>
              <a:rPr lang="ru" sz="1400"/>
              <a:t>поможет им применять метод неосократической беседы на уроках стереометрии в школе.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Структура методического материала: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Описание метода неосократической беседы.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Правила и рекомендации по составлению вопросов для неосократической беседы.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Примеры неосократической беседы для решения конкретных стереометрических задач.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9" name="Google Shape;159;p22" title="phot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850" y="1617550"/>
            <a:ext cx="3404682" cy="22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Откуда она взялась? Какая проблема/ потребность к ней привела?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25225" y="2084000"/>
            <a:ext cx="554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Сложности со стереометрией в школе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Проблема решения стереометрической задачи в ЕГЭ по математике - решает небольшой процент учащихся (</a:t>
            </a:r>
            <a:r>
              <a:rPr lang="ru" sz="1400"/>
              <a:t>с</a:t>
            </a:r>
            <a:r>
              <a:rPr lang="ru" sz="1400"/>
              <a:t>татистика ЕГЭ)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Требования ФГОС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Необходимость развития проектных и исследовательских навыков</a:t>
            </a:r>
            <a:endParaRPr sz="1400"/>
          </a:p>
        </p:txBody>
      </p:sp>
      <p:pic>
        <p:nvPicPr>
          <p:cNvPr id="166" name="Google Shape;166;p23" title="1205678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5" y="1931225"/>
            <a:ext cx="2566650" cy="25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Чью проблему решит проект?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298631" y="2075750"/>
            <a:ext cx="529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учителей математики, работающим в профильных классах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студентов, обучающимся по направлению подготовки 44.03.01 “Педагогическое образование” профиль “Математика”, по </a:t>
            </a:r>
            <a:r>
              <a:rPr lang="ru" sz="1400"/>
              <a:t>по направлению подготовки 44.03.05 “Педагогическое образование с двумя профилями подготовки” профили “Математика и …………..”</a:t>
            </a:r>
            <a:endParaRPr sz="1400"/>
          </a:p>
        </p:txBody>
      </p:sp>
      <p:pic>
        <p:nvPicPr>
          <p:cNvPr id="173" name="Google Shape;173;p24" title="tselevaya-auditoriya.jpg"/>
          <p:cNvPicPr preferRelativeResize="0"/>
          <p:nvPr/>
        </p:nvPicPr>
        <p:blipFill rotWithShape="1">
          <a:blip r:embed="rId3">
            <a:alphaModFix/>
          </a:blip>
          <a:srcRect b="0" l="18136" r="16928" t="0"/>
          <a:stretch/>
        </p:blipFill>
        <p:spPr>
          <a:xfrm>
            <a:off x="411900" y="1975500"/>
            <a:ext cx="2663950" cy="24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481200" y="809643"/>
            <a:ext cx="218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Гипотеза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953900" y="1712273"/>
            <a:ext cx="48039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Если учителя проработают созданные материалы, то это позволит им эффективно применять метод неосократического диалога в своей работе.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Таким образом, считаем, что разрабатываемый методический материал будет полезен учителям, которые хотят освоить этот метод и применять его на своих уроках.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8" y="1712340"/>
            <a:ext cx="3578668" cy="23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Как представители ЦА будут использовать наши результаты?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29450" y="1715425"/>
            <a:ext cx="4313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/>
              <a:t>По завершении работ результаты будут использованы:</a:t>
            </a:r>
            <a:endParaRPr sz="1400"/>
          </a:p>
          <a:p>
            <a:pPr indent="-1524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ru" sz="1400"/>
              <a:t> на практике</a:t>
            </a:r>
            <a:r>
              <a:rPr lang="ru" sz="1400"/>
              <a:t> студентами, участвовавшие в БММ</a:t>
            </a:r>
            <a:endParaRPr sz="1400"/>
          </a:p>
          <a:p>
            <a:pPr indent="-1524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ru" sz="1400"/>
              <a:t>учителями, которым будет передана наши разработанные материалы, их коллегами и участниками БММ</a:t>
            </a:r>
            <a:endParaRPr sz="1400"/>
          </a:p>
        </p:txBody>
      </p:sp>
      <p:pic>
        <p:nvPicPr>
          <p:cNvPr id="187" name="Google Shape;187;p26" title="1_466x22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228" y="1937688"/>
            <a:ext cx="3796050" cy="181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