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cd780944dced7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cd780944dced7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827866eab1d2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827866eab1d2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e25dd0d8a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e25dd0d8a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e25dd0d8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e25dd0d8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e25dd0d8a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e25dd0d8a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c1917e9b6afb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c1917e9b6af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ead68257dd2fe7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ead68257dd2fe7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1145db12a05fa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1145db12a05fa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e25dd0d8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e25dd0d8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25dd0d8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e25dd0d8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e25dd0d8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e25dd0d8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e25dd0d8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e25dd0d8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91bc326f4755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91bc326f4755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e25dd0d8a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e25dd0d8a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e25dd0d8a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e25dd0d8a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Конфиденциально</a:t>
            </a:r>
            <a:endParaRPr b="1"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Создано для компании </a:t>
            </a:r>
            <a:r>
              <a:rPr b="1" lang="ru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[Название компании]</a:t>
            </a:r>
            <a:endParaRPr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Версия 1.0</a:t>
            </a:r>
            <a:endParaRPr b="1"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1">
  <p:cSld name="SECTION_HEADER_2"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0" name="Google Shape;9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4" name="Google Shape;94;p14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4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1" name="Google Shape;101;p15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5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107" name="Google Shape;107;p16"/>
          <p:cNvPicPr preferRelativeResize="0"/>
          <p:nvPr/>
        </p:nvPicPr>
        <p:blipFill rotWithShape="1">
          <a:blip r:embed="rId2">
            <a:alphaModFix/>
          </a:blip>
          <a:srcRect b="23591" l="0" r="0" t="2179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5" name="Google Shape;115;p16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6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51077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633993"/>
            <a:ext cx="78867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1pPr>
            <a:lvl2pPr indent="-3175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 Symbols"/>
              <a:buChar char="▪"/>
              <a:defRPr/>
            </a:lvl2pPr>
            <a:lvl3pPr indent="-304800" lvl="2" marL="1371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oto Sans Symbols"/>
              <a:buChar char="▪"/>
              <a:defRPr/>
            </a:lvl3pPr>
            <a:lvl4pPr indent="-29845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oto Sans Symbols"/>
              <a:buChar char="▪"/>
              <a:defRPr/>
            </a:lvl4pPr>
            <a:lvl5pPr indent="-298450" lvl="4" marL="2286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oto Sans Symbols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628650" y="482203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3028950" y="48220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6457950" y="482203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333212" y="1274582"/>
            <a:ext cx="4890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000000"/>
                </a:solidFill>
              </a:rPr>
              <a:t>Сократ в стереометрии </a:t>
            </a:r>
            <a:endParaRPr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333188" y="2939272"/>
            <a:ext cx="4890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Познай гармонию пространства!</a:t>
            </a:r>
            <a:endParaRPr sz="14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466" y="962384"/>
            <a:ext cx="3218725" cy="32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33199" y="150249"/>
            <a:ext cx="730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БММ 2025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113400" y="4406634"/>
            <a:ext cx="291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Санкт-Петербург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81175" y="3480475"/>
            <a:ext cx="37500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691950" y="1412190"/>
            <a:ext cx="776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Принципы </a:t>
            </a:r>
            <a:r>
              <a:rPr b="0"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использования неосократического диалога</a:t>
            </a:r>
            <a:br>
              <a:rPr b="0"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b="0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7"/>
          <p:cNvSpPr txBox="1"/>
          <p:nvPr>
            <p:ph idx="4294967295" type="body"/>
          </p:nvPr>
        </p:nvSpPr>
        <p:spPr>
          <a:xfrm>
            <a:off x="628650" y="1947396"/>
            <a:ext cx="78867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Постановка </a:t>
            </a:r>
            <a:r>
              <a:rPr b="1" lang="ru" sz="1400"/>
              <a:t>неоднозначного вопроса</a:t>
            </a:r>
            <a:endParaRPr b="1" sz="14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Опора на </a:t>
            </a:r>
            <a:r>
              <a:rPr b="1" lang="ru" sz="1400"/>
              <a:t>жизненный опыт </a:t>
            </a:r>
            <a:r>
              <a:rPr lang="ru" sz="1400"/>
              <a:t>и знания учащихся</a:t>
            </a:r>
            <a:endParaRPr sz="14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Сопоставление двух и более мнений за счет поставленного в начале общего вопроса, не имеющего однозначного ответа. </a:t>
            </a:r>
            <a:endParaRPr sz="14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Вызов </a:t>
            </a:r>
            <a:r>
              <a:rPr b="1" lang="ru" sz="1400"/>
              <a:t>гипотез </a:t>
            </a:r>
            <a:r>
              <a:rPr lang="ru" sz="1400"/>
              <a:t>учащихся исключительно за счет вопрошающей формы взаимодействия </a:t>
            </a:r>
            <a:endParaRPr sz="14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Циклическая </a:t>
            </a:r>
            <a:r>
              <a:rPr b="1" lang="ru" sz="1400"/>
              <a:t>последовательность</a:t>
            </a:r>
            <a:r>
              <a:rPr lang="ru" sz="1400"/>
              <a:t>: общий вопрос -  диалог - гипотеза – аргументация – вопрос – вызов противоречия – гипотеза</a:t>
            </a:r>
            <a:endParaRPr sz="14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Критическое отношение к получаемой информации </a:t>
            </a:r>
            <a:endParaRPr sz="1400"/>
          </a:p>
          <a:p>
            <a:pPr indent="-1905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   </a:t>
            </a:r>
            <a:r>
              <a:rPr lang="ru" sz="1400"/>
              <a:t>Творчество мысли</a:t>
            </a:r>
            <a:endParaRPr sz="1400"/>
          </a:p>
          <a:p>
            <a:pPr indent="-101600" lvl="0" marL="342900" rtl="0" algn="l">
              <a:lnSpc>
                <a:spcPct val="110000"/>
              </a:lnSpc>
              <a:spcBef>
                <a:spcPts val="800"/>
              </a:spcBef>
              <a:spcAft>
                <a:spcPts val="1200"/>
              </a:spcAft>
              <a:buSzPts val="1700"/>
              <a:buFont typeface="Noto Sans Symbols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Как представители ЦА будут использовать наши результаты?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431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/>
              <a:t>По завершении работ результаты будут использованы:</a:t>
            </a:r>
            <a:endParaRPr sz="1400"/>
          </a:p>
          <a:p>
            <a:pPr indent="-1524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ru" sz="1400"/>
              <a:t> на практике</a:t>
            </a:r>
            <a:r>
              <a:rPr lang="ru" sz="1400"/>
              <a:t> студентами, участвовавшие в БММ</a:t>
            </a:r>
            <a:endParaRPr sz="1400"/>
          </a:p>
          <a:p>
            <a:pPr indent="-1524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ru" sz="1400"/>
              <a:t>учителями, которым будет передана наша работа их коллегами и участниками БММ</a:t>
            </a:r>
            <a:endParaRPr sz="1400"/>
          </a:p>
        </p:txBody>
      </p:sp>
      <p:pic>
        <p:nvPicPr>
          <p:cNvPr id="199" name="Google Shape;199;p28" title="1_466x22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575" y="2159950"/>
            <a:ext cx="3796050" cy="181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Р</a:t>
            </a: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езультат работы на 1 модуле: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9450" y="1853850"/>
            <a:ext cx="50685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Описан 1 </a:t>
            </a:r>
            <a:r>
              <a:rPr lang="ru" sz="1400"/>
              <a:t>Блок с введением в неосократический диалог(НД):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Выделены трудности внедрения НД в практику работы школ.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Описаны принципы и этапы НД.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Особенности и отличия НД от других методов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Начали описание критериев вопросов для НД</a:t>
            </a:r>
            <a:r>
              <a:rPr lang="ru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Подобраны задачи (некоторые расписаны) для описания неосократической методики при построении сечений.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6" name="Google Shape;206;p29" title="chto-vazhno-dlja-biznesa-e142312488759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381" y="1441201"/>
            <a:ext cx="236127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Планы на 2 модуль БММ: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565056" y="2058400"/>
            <a:ext cx="511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Закончить блок описания правил построения вопросов для неосократического диалога с приведением конкретных примеров.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Оформить задачи по теме «Сечения» с решением и методическими указаниями.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Подвести итоги, внести финальные правки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Подготовить итоговый вариант </a:t>
            </a:r>
            <a:r>
              <a:rPr lang="ru" sz="1400"/>
              <a:t>методических рекомендаций.</a:t>
            </a:r>
            <a:endParaRPr sz="1400"/>
          </a:p>
        </p:txBody>
      </p:sp>
      <p:pic>
        <p:nvPicPr>
          <p:cNvPr id="213" name="Google Shape;213;p30" title="65576034bc2b8b75d1e02296_Десктоп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75" y="1936275"/>
            <a:ext cx="2854550" cy="2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64270" y="1411413"/>
            <a:ext cx="471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Планы после БММ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986684" y="1307453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FFFFFF"/>
                </a:solidFill>
              </a:rPr>
              <a:t>1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5428832" y="1115879"/>
            <a:ext cx="2202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Использовать данные методические материалы в школах.</a:t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4986665" y="2571750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FFFFFF"/>
                </a:solidFill>
              </a:rPr>
              <a:t>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5482385" y="3704797"/>
            <a:ext cx="20955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основе полученных данных и результатах работы опубликовать статью.</a:t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4986675" y="4012131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FFFFFF"/>
                </a:solidFill>
              </a:rPr>
              <a:t>3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5428825" y="2263345"/>
            <a:ext cx="25209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Собрать обратную связь от учителей и учеников, провести анализ данных. По необходимости доработать.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74" y="2021350"/>
            <a:ext cx="2458500" cy="27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 какими трудностями мы столкнулись</a:t>
            </a: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729450" y="2078875"/>
            <a:ext cx="363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Определение целей и итогового результата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Освоение философских основ, рассматриваемых в методике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660317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Как мы справились с проблемами?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Приглашали заказчика и уточняли детали проекта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Пригласили эксперта в области философии и проконсультировались с ним насчет нашей темы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27794" y="167439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СПАСИБО!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87" y="792213"/>
            <a:ext cx="5456825" cy="4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882848" y="2290323"/>
            <a:ext cx="33783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Пленар</a:t>
            </a:r>
            <a:endParaRPr b="0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23050" y="164184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 чем наш проект</a:t>
            </a: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 </a:t>
            </a:r>
            <a:endParaRPr sz="18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23050" y="2304162"/>
            <a:ext cx="378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Мы рассматриваем, как использовать неосократический диалог для обучения стереометрии в 10—11 классах, с целью развития у учащихся критического мышления, навыков исследования и лучшего понимания материала.</a:t>
            </a:r>
            <a:endParaRPr sz="14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525" y="1251732"/>
            <a:ext cx="2840225" cy="31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11271" y="1218692"/>
            <a:ext cx="185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Цель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266875" y="1692450"/>
            <a:ext cx="53613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Разработка методического материала для учителей, который </a:t>
            </a:r>
            <a:r>
              <a:rPr lang="ru" sz="1400"/>
              <a:t>поможет им применять метод неосократической беседы на уроках стереометрии в школе.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Структура методического материала: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Описание метода неосократической беседы.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Правила и рекомендации по составлению вопросов для неосократической беседы.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Примеры неосократической беседы для решения контрактных стереометрических задач.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3" name="Google Shape;153;p21" title="pho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850" y="1617550"/>
            <a:ext cx="3404682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Откуда она взялась? Какая проблема/ потребность к ней привела?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25225" y="2084000"/>
            <a:ext cx="554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Сложности со стереометрией в школе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Проблема решения стереометрической задачи в ЕГЭ по математике - решает небольшой процент учащихся (</a:t>
            </a:r>
            <a:r>
              <a:rPr lang="ru" sz="1400"/>
              <a:t>с</a:t>
            </a:r>
            <a:r>
              <a:rPr lang="ru" sz="1400"/>
              <a:t>татистика ЕГЭ)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Требования ФГОС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Необходимость развития проектных и исследовательских навыков</a:t>
            </a:r>
            <a:endParaRPr sz="1400"/>
          </a:p>
        </p:txBody>
      </p:sp>
      <p:pic>
        <p:nvPicPr>
          <p:cNvPr id="160" name="Google Shape;160;p22" title="1205678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5" y="1931225"/>
            <a:ext cx="2566650" cy="25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Чью проблему решит проект?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298631" y="2075750"/>
            <a:ext cx="529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учителей математики, работающим в профильных классах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студентов, обучающимся по направлению подготовки 44.03.01 “Педагогическое образование” профиль “Математика”, по </a:t>
            </a:r>
            <a:r>
              <a:rPr lang="ru" sz="1400"/>
              <a:t>по направлению подготовки 44.03.05 “Педагогическое образование с двумя профилями подготовки” профили “Математика и …………..”</a:t>
            </a:r>
            <a:endParaRPr sz="1400"/>
          </a:p>
        </p:txBody>
      </p:sp>
      <p:pic>
        <p:nvPicPr>
          <p:cNvPr id="167" name="Google Shape;167;p23" title="tselevaya-auditoriya.jpg"/>
          <p:cNvPicPr preferRelativeResize="0"/>
          <p:nvPr/>
        </p:nvPicPr>
        <p:blipFill rotWithShape="1">
          <a:blip r:embed="rId3">
            <a:alphaModFix/>
          </a:blip>
          <a:srcRect b="0" l="18136" r="16928" t="0"/>
          <a:stretch/>
        </p:blipFill>
        <p:spPr>
          <a:xfrm>
            <a:off x="411900" y="1975500"/>
            <a:ext cx="2663950" cy="2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508525" y="523325"/>
            <a:ext cx="218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Гипотеза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508525" y="1288675"/>
            <a:ext cx="54129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Краткое описание метода неосократической беседы позволит учителям усвоить его основные принципы и идеи, применимые на практике.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Правила составления вопросов для неосократической беседы могут научиться самостоятельно формулировать вопросы в рамках этой методики.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Примеры неосократических диалогов станут основой для планирования учителями уроков по другим темам.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Таким образом, считаем, что разрабатываемый методический материал будет полезен учителям, которые хотят освоить этот метод и применять его на своих уроках.</a:t>
            </a:r>
            <a:endParaRPr sz="14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8" y="1712340"/>
            <a:ext cx="3578668" cy="2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54752" y="1441198"/>
            <a:ext cx="568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1400"/>
              <a:t>Неосократический диалог </a:t>
            </a:r>
            <a:r>
              <a:rPr lang="ru" sz="1400"/>
              <a:t>– это дискуссионная форма обучения учащихся методом вопрошания, в которой учитель является координатором мыслей учащихся, осуществляемая в соответствии с принципами сократического диалога с учетом специфики предметной области «Математика» (место, цели, средства)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826" y="1179136"/>
            <a:ext cx="2886476" cy="376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306955" y="864019"/>
            <a:ext cx="563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И</a:t>
            </a:r>
            <a:r>
              <a:rPr b="1" lang="ru" sz="1800"/>
              <a:t>спользование методики: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- развивает навыки широкого охвата проблемной ситуации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- усиливает чувствительность к точности используемых формулировок;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- способствует умению обнаруживать и разрешать противоречия;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- развивает способность обобщать и категоризировать материал;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 - развивает навыки коллективной работы;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- формирует чувство ответственности за высказанные суждения.</a:t>
            </a:r>
            <a:endParaRPr sz="14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25" y="1441200"/>
            <a:ext cx="2670750" cy="288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