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59" r:id="rId3"/>
    <p:sldId id="288" r:id="rId4"/>
    <p:sldId id="292" r:id="rId5"/>
    <p:sldId id="293" r:id="rId6"/>
    <p:sldId id="294" r:id="rId7"/>
    <p:sldId id="295" r:id="rId8"/>
    <p:sldId id="297" r:id="rId9"/>
    <p:sldId id="29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6116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555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0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2622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71850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9621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0734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8031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3908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0651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9139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48400" y="1549326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ru-RU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600" b="0" i="0" u="none" strike="noStrike" cap="none" dirty="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48400" y="2286403"/>
            <a:ext cx="4604951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Хеш-функции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6008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99A8B7"/>
                </a:solidFill>
              </a:rPr>
              <a:t>Хеш-функции, хеши, хеш-таблицы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</a:t>
            </a:r>
            <a:r>
              <a:rPr lang="ru-RU" sz="2000" dirty="0">
                <a:solidFill>
                  <a:srgbClr val="2C2D30"/>
                </a:solidFill>
              </a:rPr>
              <a:t>хеши и где они используются</a:t>
            </a:r>
            <a:endParaRPr lang="ru-RU"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dirty="0">
                <a:solidFill>
                  <a:srgbClr val="2C2D30"/>
                </a:solidFill>
              </a:rPr>
              <a:t>Виды хеш-функций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Хеш-таблицы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=""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2816620" y="0"/>
            <a:ext cx="356456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Что такое </a:t>
            </a:r>
            <a:r>
              <a:rPr lang="ru-RU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D531552E-DA28-4ECF-84ED-003A1E713190}"/>
              </a:ext>
            </a:extLst>
          </p:cNvPr>
          <p:cNvSpPr/>
          <p:nvPr/>
        </p:nvSpPr>
        <p:spPr>
          <a:xfrm>
            <a:off x="240281" y="1791985"/>
            <a:ext cx="4932420" cy="155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Трансформация данных любого типа и длины в битовую строку.</a:t>
            </a:r>
          </a:p>
          <a:p>
            <a:pPr lvl="0" algn="just">
              <a:lnSpc>
                <a:spcPct val="107000"/>
              </a:lnSpc>
            </a:pPr>
            <a:endParaRPr lang="ru-RU" sz="1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Американское блюдо из мяса, картофеля и лука (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hash - </a:t>
            </a: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рубить).</a:t>
            </a:r>
            <a:endParaRPr lang="ru-RU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7D153866-2BA4-4DB9-B34A-756A7D1E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66" y="1651541"/>
            <a:ext cx="3279525" cy="21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5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=""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2816620" y="0"/>
            <a:ext cx="356456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Пример </a:t>
            </a:r>
            <a:r>
              <a:rPr lang="ru-RU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D531552E-DA28-4ECF-84ED-003A1E713190}"/>
              </a:ext>
            </a:extLst>
          </p:cNvPr>
          <p:cNvSpPr/>
          <p:nvPr/>
        </p:nvSpPr>
        <p:spPr>
          <a:xfrm>
            <a:off x="106791" y="1142225"/>
            <a:ext cx="6213916" cy="296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Вы создали аккаунт в приложении.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Ваш пароль </a:t>
            </a:r>
            <a:r>
              <a:rPr lang="ru-RU" dirty="0" err="1">
                <a:solidFill>
                  <a:srgbClr val="00B050"/>
                </a:solidFill>
              </a:rPr>
              <a:t>хешируется</a:t>
            </a:r>
            <a:r>
              <a:rPr lang="ru-RU" dirty="0">
                <a:solidFill>
                  <a:srgbClr val="00B050"/>
                </a:solidFill>
              </a:rPr>
              <a:t> за счет хеш-функции и сохраняется в БД.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Если вы потом пытаетесь залогиниться, то введенный вами пароль пропускается через хеш-функцию и сравнивается с </a:t>
            </a:r>
            <a:r>
              <a:rPr lang="ru-RU" dirty="0" err="1">
                <a:solidFill>
                  <a:srgbClr val="00B050"/>
                </a:solidFill>
              </a:rPr>
              <a:t>хешем</a:t>
            </a:r>
            <a:r>
              <a:rPr lang="ru-RU" dirty="0">
                <a:solidFill>
                  <a:srgbClr val="00B050"/>
                </a:solidFill>
              </a:rPr>
              <a:t> правильного пароля, сохраненным в БД.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При совпадении </a:t>
            </a:r>
            <a:r>
              <a:rPr lang="ru-RU" dirty="0" err="1">
                <a:solidFill>
                  <a:srgbClr val="00B050"/>
                </a:solidFill>
              </a:rPr>
              <a:t>хешей</a:t>
            </a:r>
            <a:r>
              <a:rPr lang="ru-RU" dirty="0">
                <a:solidFill>
                  <a:srgbClr val="00B050"/>
                </a:solidFill>
              </a:rPr>
              <a:t> пользователь получает доступ к ресурсу, иначе пароль будет запрошен повторно.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00B050"/>
                </a:solidFill>
              </a:rPr>
              <a:t>Шаги 3 и 4 проходят каждый раз, когда вы будете проходить авторизацию.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5742733-68C2-4E75-B5B3-F5D35059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08" y="1590984"/>
            <a:ext cx="1802101" cy="2160705"/>
          </a:xfrm>
          <a:prstGeom prst="rect">
            <a:avLst/>
          </a:prstGeom>
        </p:spPr>
      </p:pic>
      <p:cxnSp>
        <p:nvCxnSpPr>
          <p:cNvPr id="7" name="Соединитель: изогнутый 6">
            <a:extLst>
              <a:ext uri="{FF2B5EF4-FFF2-40B4-BE49-F238E27FC236}">
                <a16:creationId xmlns="" xmlns:a16="http://schemas.microsoft.com/office/drawing/2014/main" id="{0E1B117D-C2CE-4F52-9A2F-80D8ACF2C2C6}"/>
              </a:ext>
            </a:extLst>
          </p:cNvPr>
          <p:cNvCxnSpPr/>
          <p:nvPr/>
        </p:nvCxnSpPr>
        <p:spPr>
          <a:xfrm rot="16200000" flipH="1">
            <a:off x="7641016" y="1229330"/>
            <a:ext cx="629863" cy="93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2D30947-A77B-4E3D-9306-533093EA761D}"/>
              </a:ext>
            </a:extLst>
          </p:cNvPr>
          <p:cNvSpPr txBox="1"/>
          <p:nvPr/>
        </p:nvSpPr>
        <p:spPr>
          <a:xfrm>
            <a:off x="7398630" y="653342"/>
            <a:ext cx="1021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ru-RU" dirty="0"/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="" xmlns:a16="http://schemas.microsoft.com/office/drawing/2014/main" id="{3C098046-5BA0-4154-A996-6F8F058E6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7896" y="2422828"/>
            <a:ext cx="630734" cy="6006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CFF9A67-B1C6-451B-8FC5-B7CE3BB4AF40}"/>
              </a:ext>
            </a:extLst>
          </p:cNvPr>
          <p:cNvSpPr txBox="1"/>
          <p:nvPr/>
        </p:nvSpPr>
        <p:spPr>
          <a:xfrm>
            <a:off x="6243951" y="2869638"/>
            <a:ext cx="60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39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=""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2436176" y="0"/>
            <a:ext cx="394500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Еще п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ример </a:t>
            </a:r>
            <a:r>
              <a:rPr lang="ru-RU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D531552E-DA28-4ECF-84ED-003A1E713190}"/>
              </a:ext>
            </a:extLst>
          </p:cNvPr>
          <p:cNvSpPr/>
          <p:nvPr/>
        </p:nvSpPr>
        <p:spPr>
          <a:xfrm>
            <a:off x="759220" y="2422828"/>
            <a:ext cx="621391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Все то же самое, только вместо пароля код активации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5742733-68C2-4E75-B5B3-F5D35059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08" y="1590984"/>
            <a:ext cx="1802101" cy="2160705"/>
          </a:xfrm>
          <a:prstGeom prst="rect">
            <a:avLst/>
          </a:prstGeom>
        </p:spPr>
      </p:pic>
      <p:cxnSp>
        <p:nvCxnSpPr>
          <p:cNvPr id="7" name="Соединитель: изогнутый 6">
            <a:extLst>
              <a:ext uri="{FF2B5EF4-FFF2-40B4-BE49-F238E27FC236}">
                <a16:creationId xmlns="" xmlns:a16="http://schemas.microsoft.com/office/drawing/2014/main" id="{0E1B117D-C2CE-4F52-9A2F-80D8ACF2C2C6}"/>
              </a:ext>
            </a:extLst>
          </p:cNvPr>
          <p:cNvCxnSpPr/>
          <p:nvPr/>
        </p:nvCxnSpPr>
        <p:spPr>
          <a:xfrm rot="16200000" flipH="1">
            <a:off x="7641016" y="1229330"/>
            <a:ext cx="629863" cy="93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2D30947-A77B-4E3D-9306-533093EA761D}"/>
              </a:ext>
            </a:extLst>
          </p:cNvPr>
          <p:cNvSpPr txBox="1"/>
          <p:nvPr/>
        </p:nvSpPr>
        <p:spPr>
          <a:xfrm>
            <a:off x="7250124" y="653342"/>
            <a:ext cx="141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activation_key</a:t>
            </a:r>
            <a:endParaRPr lang="ru-RU" dirty="0"/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="" xmlns:a16="http://schemas.microsoft.com/office/drawing/2014/main" id="{3C098046-5BA0-4154-A996-6F8F058E6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7896" y="2422828"/>
            <a:ext cx="630734" cy="6006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CFF9A67-B1C6-451B-8FC5-B7CE3BB4AF40}"/>
              </a:ext>
            </a:extLst>
          </p:cNvPr>
          <p:cNvSpPr txBox="1"/>
          <p:nvPr/>
        </p:nvSpPr>
        <p:spPr>
          <a:xfrm>
            <a:off x="6243951" y="2869638"/>
            <a:ext cx="60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0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=""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3001432" y="0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Хеш-функции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2F237CE-7E50-4869-B5E7-D53EF57F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62" y="829005"/>
            <a:ext cx="4438231" cy="1446985"/>
          </a:xfrm>
          <a:prstGeom prst="rect">
            <a:avLst/>
          </a:prstGeom>
        </p:spPr>
      </p:pic>
      <p:graphicFrame>
        <p:nvGraphicFramePr>
          <p:cNvPr id="9" name="Таблица 10">
            <a:extLst>
              <a:ext uri="{FF2B5EF4-FFF2-40B4-BE49-F238E27FC236}">
                <a16:creationId xmlns="" xmlns:a16="http://schemas.microsoft.com/office/drawing/2014/main" id="{9CC58F00-91A9-44AC-8E0B-6C88709C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95376"/>
              </p:ext>
            </p:extLst>
          </p:nvPr>
        </p:nvGraphicFramePr>
        <p:xfrm>
          <a:off x="2485535" y="2275990"/>
          <a:ext cx="3862284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1142">
                  <a:extLst>
                    <a:ext uri="{9D8B030D-6E8A-4147-A177-3AD203B41FA5}">
                      <a16:colId xmlns="" xmlns:a16="http://schemas.microsoft.com/office/drawing/2014/main" val="1043813903"/>
                    </a:ext>
                  </a:extLst>
                </a:gridCol>
                <a:gridCol w="1931142">
                  <a:extLst>
                    <a:ext uri="{9D8B030D-6E8A-4147-A177-3AD203B41FA5}">
                      <a16:colId xmlns="" xmlns:a16="http://schemas.microsoft.com/office/drawing/2014/main" val="918533188"/>
                    </a:ext>
                  </a:extLst>
                </a:gridCol>
              </a:tblGrid>
              <a:tr h="38996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хеш-функции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Длина строки (дайджеста) в битах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2440706"/>
                  </a:ext>
                </a:extLst>
              </a:tr>
              <a:tr h="2496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md5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7690693"/>
                  </a:ext>
                </a:extLst>
              </a:tr>
              <a:tr h="2556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7011562"/>
                  </a:ext>
                </a:extLst>
              </a:tr>
              <a:tr h="2349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sha224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224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6636970"/>
                  </a:ext>
                </a:extLst>
              </a:tr>
              <a:tr h="2342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sha256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1258739"/>
                  </a:ext>
                </a:extLst>
              </a:tr>
              <a:tr h="2536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sha384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384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0802835"/>
                  </a:ext>
                </a:extLst>
              </a:tr>
              <a:tr h="2536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sha512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720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7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=""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2599497" y="86768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«Соленые» хеши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71B76937-1C84-4AF7-B199-B2DA9C1D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56" y="816557"/>
            <a:ext cx="973536" cy="14849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5A05390-634A-42A2-83AB-CF6A08F31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67" y="2359161"/>
            <a:ext cx="187668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9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=""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3013313" y="100117"/>
            <a:ext cx="3945006" cy="92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Коллизии </a:t>
            </a:r>
            <a:r>
              <a:rPr lang="ru-RU" sz="3200" dirty="0" err="1">
                <a:solidFill>
                  <a:srgbClr val="4C5D6E"/>
                </a:solidFill>
              </a:rPr>
              <a:t>хешей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78302B27-2BBA-4E76-80C8-9BD9A5803298}"/>
              </a:ext>
            </a:extLst>
          </p:cNvPr>
          <p:cNvSpPr/>
          <p:nvPr/>
        </p:nvSpPr>
        <p:spPr>
          <a:xfrm>
            <a:off x="3095227" y="1021191"/>
            <a:ext cx="35770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chemeClr val="accent5"/>
                </a:solidFill>
              </a:rPr>
              <a:t>Одинаковые хеши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ru-RU" sz="1600" dirty="0">
                <a:solidFill>
                  <a:schemeClr val="accent5"/>
                </a:solidFill>
              </a:rPr>
              <a:t>для объектов!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="" xmlns:a16="http://schemas.microsoft.com/office/drawing/2014/main" id="{07205238-D78E-47E5-95B1-59962E30AF8C}"/>
              </a:ext>
            </a:extLst>
          </p:cNvPr>
          <p:cNvSpPr/>
          <p:nvPr/>
        </p:nvSpPr>
        <p:spPr>
          <a:xfrm>
            <a:off x="2125582" y="1526254"/>
            <a:ext cx="551632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</a:rPr>
              <a:t>Например, коллизии </a:t>
            </a:r>
            <a:r>
              <a:rPr lang="ru-RU" sz="1600" dirty="0" err="1">
                <a:solidFill>
                  <a:srgbClr val="002060"/>
                </a:solidFill>
              </a:rPr>
              <a:t>хешей</a:t>
            </a:r>
            <a:r>
              <a:rPr lang="ru-RU" sz="1600" dirty="0">
                <a:solidFill>
                  <a:srgbClr val="002060"/>
                </a:solidFill>
              </a:rPr>
              <a:t> выявлены для </a:t>
            </a:r>
            <a:r>
              <a:rPr lang="en-US" sz="1600" dirty="0">
                <a:solidFill>
                  <a:srgbClr val="002060"/>
                </a:solidFill>
              </a:rPr>
              <a:t>md5 </a:t>
            </a:r>
            <a:r>
              <a:rPr lang="ru-RU" sz="1600" dirty="0">
                <a:solidFill>
                  <a:srgbClr val="002060"/>
                </a:solidFill>
              </a:rPr>
              <a:t>и </a:t>
            </a:r>
            <a:r>
              <a:rPr lang="en-US" sz="1600" dirty="0">
                <a:solidFill>
                  <a:srgbClr val="002060"/>
                </a:solidFill>
              </a:rPr>
              <a:t>sha1!</a:t>
            </a:r>
            <a:endParaRPr lang="ru-RU" sz="1600" dirty="0">
              <a:solidFill>
                <a:srgbClr val="00206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4C99A170-BF80-4306-A22E-ABB6767F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56" y="2074365"/>
            <a:ext cx="1838288" cy="1408338"/>
          </a:xfrm>
          <a:prstGeom prst="rect">
            <a:avLst/>
          </a:prstGeom>
        </p:spPr>
      </p:pic>
      <p:sp>
        <p:nvSpPr>
          <p:cNvPr id="62" name="Прямоугольник 61">
            <a:extLst>
              <a:ext uri="{FF2B5EF4-FFF2-40B4-BE49-F238E27FC236}">
                <a16:creationId xmlns="" xmlns:a16="http://schemas.microsoft.com/office/drawing/2014/main" id="{24DC53E4-1B6F-4517-99AF-18539FA53398}"/>
              </a:ext>
            </a:extLst>
          </p:cNvPr>
          <p:cNvSpPr/>
          <p:nvPr/>
        </p:nvSpPr>
        <p:spPr>
          <a:xfrm>
            <a:off x="3963869" y="3614803"/>
            <a:ext cx="1838289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rgbClr val="FFC000"/>
                </a:solidFill>
              </a:rPr>
              <a:t>Что делать</a:t>
            </a:r>
            <a:r>
              <a:rPr lang="en-US" sz="1600" dirty="0">
                <a:solidFill>
                  <a:srgbClr val="FFC000"/>
                </a:solidFill>
              </a:rPr>
              <a:t>?</a:t>
            </a:r>
            <a:endParaRPr lang="ru-RU" sz="1600" dirty="0">
              <a:solidFill>
                <a:srgbClr val="FFC000"/>
              </a:solidFill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="" xmlns:a16="http://schemas.microsoft.com/office/drawing/2014/main" id="{6C6A342E-0FD5-4017-8BBB-1E018227FB8D}"/>
              </a:ext>
            </a:extLst>
          </p:cNvPr>
          <p:cNvSpPr/>
          <p:nvPr/>
        </p:nvSpPr>
        <p:spPr>
          <a:xfrm>
            <a:off x="3764756" y="4162914"/>
            <a:ext cx="1838288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solidFill>
                  <a:srgbClr val="00B050"/>
                </a:solidFill>
              </a:rPr>
              <a:t>«Солите» хеши!</a:t>
            </a:r>
          </a:p>
        </p:txBody>
      </p:sp>
    </p:spTree>
    <p:extLst>
      <p:ext uri="{BB962C8B-B14F-4D97-AF65-F5344CB8AC3E}">
        <p14:creationId xmlns:p14="http://schemas.microsoft.com/office/powerpoint/2010/main" val="327596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25">
            <a:extLst>
              <a:ext uri="{FF2B5EF4-FFF2-40B4-BE49-F238E27FC236}">
                <a16:creationId xmlns="" xmlns:a16="http://schemas.microsoft.com/office/drawing/2014/main" id="{C6AA8693-F47B-41CC-9F5D-35421911495C}"/>
              </a:ext>
            </a:extLst>
          </p:cNvPr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Подведем итоги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E59EE0EF-0AAA-4DB0-8CE3-839DBB3DB21E}"/>
              </a:ext>
            </a:extLst>
          </p:cNvPr>
          <p:cNvSpPr/>
          <p:nvPr/>
        </p:nvSpPr>
        <p:spPr>
          <a:xfrm>
            <a:off x="172213" y="1460095"/>
            <a:ext cx="5753378" cy="2748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 в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фундаментальный тип данных, реализованный в виде хеш-таблицы, с открытой адресацией и встроенным методом разрешения коллизий.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 – обязательно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хешируемый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объект, т.е. у него должен существовать метод __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Словари, благодаря константной сложности, обеспечивает быстрый поиск по ключу.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Словари требуют больше памяти, т.к. хеш-таблица должна быть достаточно большой для эффективного ее использования.</a:t>
            </a:r>
            <a:endParaRPr lang="ru-RU" sz="1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4F268044-2A1F-45EB-8151-B10EE082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91" y="2134816"/>
            <a:ext cx="3071019" cy="14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900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263</Words>
  <Application>Microsoft Office PowerPoint</Application>
  <PresentationFormat>Экран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Calibri</vt:lpstr>
      <vt:lpstr>Helvetica Neue</vt:lpstr>
      <vt:lpstr>Symbol</vt:lpstr>
      <vt:lpstr>Times New Roman</vt:lpstr>
      <vt:lpstr>Arial</vt:lpstr>
      <vt:lpstr>Avenir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1</cp:lastModifiedBy>
  <cp:revision>84</cp:revision>
  <dcterms:modified xsi:type="dcterms:W3CDTF">2021-10-27T08:26:25Z</dcterms:modified>
</cp:coreProperties>
</file>