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3"/>
  </p:notesMasterIdLst>
  <p:sldIdLst>
    <p:sldId id="256" r:id="rId2"/>
    <p:sldId id="290" r:id="rId3"/>
    <p:sldId id="311" r:id="rId4"/>
    <p:sldId id="312" r:id="rId5"/>
    <p:sldId id="273" r:id="rId6"/>
    <p:sldId id="314" r:id="rId7"/>
    <p:sldId id="315" r:id="rId8"/>
    <p:sldId id="316" r:id="rId9"/>
    <p:sldId id="317" r:id="rId10"/>
    <p:sldId id="318" r:id="rId11"/>
    <p:sldId id="321" r:id="rId12"/>
    <p:sldId id="322" r:id="rId13"/>
    <p:sldId id="323" r:id="rId14"/>
    <p:sldId id="324" r:id="rId15"/>
    <p:sldId id="325" r:id="rId16"/>
    <p:sldId id="313" r:id="rId17"/>
    <p:sldId id="292" r:id="rId18"/>
    <p:sldId id="275" r:id="rId19"/>
    <p:sldId id="326" r:id="rId20"/>
    <p:sldId id="31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</p:sldIdLst>
  <p:sldSz cx="9144000" cy="5143500" type="screen16x9"/>
  <p:notesSz cx="6858000" cy="9144000"/>
  <p:embeddedFontLst>
    <p:embeddedFont>
      <p:font typeface="Helvetica Neue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Сергей Кручинин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6BBEFF-8647-41E4-ACE1-2169D5EC22B5}">
  <a:tblStyle styleId="{056BBEFF-8647-41E4-ACE1-2169D5EC22B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77800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90425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73959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86369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32046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78491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71269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28805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15923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47944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74667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3662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01606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50197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38033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0410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23130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53004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23640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51058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92882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46523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34283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74290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325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12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75799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54244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98921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44706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79809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0835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381331" y="1647391"/>
            <a:ext cx="4834920" cy="184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ru-RU" sz="36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Курс «Алгоритмы и структуры данных на </a:t>
            </a:r>
            <a:r>
              <a:rPr lang="en-US" sz="36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Python</a:t>
            </a:r>
            <a:r>
              <a:rPr lang="ru-RU" sz="36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»</a:t>
            </a:r>
            <a:endParaRPr sz="3600" b="0" i="0" u="none" strike="noStrike" cap="none" dirty="0">
              <a:solidFill>
                <a:srgbClr val="00206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874" y="1302986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922118" y="506913"/>
            <a:ext cx="7133274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Возможны ли пересдачи и 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ru-RU" sz="3200" dirty="0">
                <a:solidFill>
                  <a:srgbClr val="4C5D6E"/>
                </a:solidFill>
              </a:rPr>
              <a:t>дачи позднее регламента</a:t>
            </a:r>
            <a:r>
              <a:rPr lang="en-US" sz="3200" dirty="0">
                <a:solidFill>
                  <a:srgbClr val="4C5D6E"/>
                </a:solidFill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739748" y="1387688"/>
            <a:ext cx="7850272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Преподаватель всегда готов идти навстречу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ru-RU" sz="2000" dirty="0">
                <a:solidFill>
                  <a:srgbClr val="FF0000"/>
                </a:solidFill>
              </a:rPr>
              <a:t>НО!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Тема очень болезненная, потому что слушатели упорно не хотят услышать как нужно пересдавать. И шлют сообщения вроде «Я хочу пересдать задание за пятый урок»</a:t>
            </a:r>
          </a:p>
          <a:p>
            <a:pPr marL="190500" marR="0" lvl="0" algn="just" rtl="0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Как преподаватель должен узнать за какой курс, от какой даты его старт, за какой урок, от какого слушателя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??</a:t>
            </a:r>
          </a:p>
          <a:p>
            <a:pPr marL="190500" marR="0" lvl="0" algn="just" rtl="0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r>
              <a:rPr lang="ru-RU" sz="2000" dirty="0">
                <a:solidFill>
                  <a:srgbClr val="FF0000"/>
                </a:solidFill>
              </a:rPr>
              <a:t>ПОЭТОМУ ПРОШУ ОБРАТИТЬ ВНИМАНИЕ НА ИНСТРУКЦИЮ ПО ПЕРЕСДАЧАМ И СДАЧАМ С ОПОЗДАНИЕМ</a:t>
            </a:r>
          </a:p>
        </p:txBody>
      </p:sp>
    </p:spTree>
    <p:extLst>
      <p:ext uri="{BB962C8B-B14F-4D97-AF65-F5344CB8AC3E}">
        <p14:creationId xmlns:p14="http://schemas.microsoft.com/office/powerpoint/2010/main" val="3770403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922118" y="506913"/>
            <a:ext cx="7133274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Возможны ли пересдачи и 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ru-RU" sz="3200" dirty="0">
                <a:solidFill>
                  <a:srgbClr val="4C5D6E"/>
                </a:solidFill>
              </a:rPr>
              <a:t>дачи позднее регламента</a:t>
            </a:r>
            <a:r>
              <a:rPr lang="en-US" sz="3200" dirty="0">
                <a:solidFill>
                  <a:srgbClr val="4C5D6E"/>
                </a:solidFill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726399" y="1474456"/>
            <a:ext cx="7850272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chemeClr val="tx1"/>
                </a:solidFill>
              </a:rPr>
              <a:t>1.</a:t>
            </a:r>
            <a:r>
              <a:rPr lang="ru-RU" sz="2000" dirty="0">
                <a:solidFill>
                  <a:srgbClr val="00B050"/>
                </a:solidFill>
              </a:rPr>
              <a:t> Сдача позднее установленного дедлайна!</a:t>
            </a:r>
          </a:p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chemeClr val="tx1"/>
                </a:solidFill>
              </a:rPr>
              <a:t>Ничего страшного, всякое бывает, заболели (не дай бог), уехали. Пишем сразу в поддержку </a:t>
            </a:r>
            <a:r>
              <a:rPr lang="ru-RU" sz="2000" dirty="0">
                <a:solidFill>
                  <a:srgbClr val="FF0000"/>
                </a:solidFill>
              </a:rPr>
              <a:t>(А НЕ МНЕ)</a:t>
            </a:r>
            <a:r>
              <a:rPr lang="ru-RU" sz="2000" dirty="0">
                <a:solidFill>
                  <a:schemeClr val="bg2"/>
                </a:solidFill>
              </a:rPr>
              <a:t>, что вы хотите пересдать с указанием названия курса, даты его старта, номера урока, ваших ФИО. </a:t>
            </a:r>
            <a:r>
              <a:rPr lang="ru-RU" sz="2000" dirty="0">
                <a:solidFill>
                  <a:srgbClr val="FF0000"/>
                </a:solidFill>
              </a:rPr>
              <a:t>Преподавателю писать не нужно, он не против поздних сдач.</a:t>
            </a:r>
          </a:p>
        </p:txBody>
      </p:sp>
    </p:spTree>
    <p:extLst>
      <p:ext uri="{BB962C8B-B14F-4D97-AF65-F5344CB8AC3E}">
        <p14:creationId xmlns:p14="http://schemas.microsoft.com/office/powerpoint/2010/main" val="215402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922118" y="506913"/>
            <a:ext cx="7133274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Возможны ли пересдачи и 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ru-RU" sz="3200" dirty="0">
                <a:solidFill>
                  <a:srgbClr val="4C5D6E"/>
                </a:solidFill>
              </a:rPr>
              <a:t>дачи позднее регламента</a:t>
            </a:r>
            <a:r>
              <a:rPr lang="en-US" sz="3200" dirty="0">
                <a:solidFill>
                  <a:srgbClr val="4C5D6E"/>
                </a:solidFill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726399" y="1474456"/>
            <a:ext cx="7850272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chemeClr val="tx1"/>
                </a:solidFill>
              </a:rPr>
              <a:t>2. </a:t>
            </a:r>
            <a:r>
              <a:rPr lang="ru-RU" sz="2000" dirty="0">
                <a:solidFill>
                  <a:srgbClr val="00B050"/>
                </a:solidFill>
              </a:rPr>
              <a:t>Пересдача для повышения оценки! </a:t>
            </a:r>
            <a:r>
              <a:rPr lang="ru-RU" sz="2000" dirty="0">
                <a:solidFill>
                  <a:schemeClr val="tx1"/>
                </a:solidFill>
              </a:rPr>
              <a:t>Например, вы сдали заглушку и получили </a:t>
            </a:r>
            <a:r>
              <a:rPr lang="ru-RU" sz="2000" dirty="0" err="1">
                <a:solidFill>
                  <a:schemeClr val="tx1"/>
                </a:solidFill>
              </a:rPr>
              <a:t>Удовл</a:t>
            </a:r>
            <a:r>
              <a:rPr lang="ru-RU" sz="2000" dirty="0">
                <a:solidFill>
                  <a:schemeClr val="tx1"/>
                </a:solidFill>
              </a:rPr>
              <a:t>. </a:t>
            </a:r>
            <a:r>
              <a:rPr lang="ru-RU" sz="2000" dirty="0">
                <a:solidFill>
                  <a:srgbClr val="FFC000"/>
                </a:solidFill>
              </a:rPr>
              <a:t>(кстати, заглушки – формальные сдачи, принимаются и за них ставятся тройки)</a:t>
            </a:r>
            <a:r>
              <a:rPr lang="ru-RU" sz="2000" dirty="0">
                <a:solidFill>
                  <a:schemeClr val="tx1"/>
                </a:solidFill>
              </a:rPr>
              <a:t> или вас просто не устраивает оценка. Вы пишете </a:t>
            </a:r>
            <a:r>
              <a:rPr lang="ru-RU" sz="2000" dirty="0">
                <a:solidFill>
                  <a:srgbClr val="FF0000"/>
                </a:solidFill>
              </a:rPr>
              <a:t>СРАЗУ!</a:t>
            </a:r>
            <a:r>
              <a:rPr lang="ru-RU" sz="2000" dirty="0">
                <a:solidFill>
                  <a:schemeClr val="tx1"/>
                </a:solidFill>
              </a:rPr>
              <a:t> Преподавателю в </a:t>
            </a:r>
            <a:r>
              <a:rPr lang="ru-RU" sz="2000" dirty="0" err="1">
                <a:solidFill>
                  <a:schemeClr val="tx1"/>
                </a:solidFill>
              </a:rPr>
              <a:t>телеграм</a:t>
            </a:r>
            <a:r>
              <a:rPr lang="ru-RU" sz="2000" dirty="0">
                <a:solidFill>
                  <a:schemeClr val="tx1"/>
                </a:solidFill>
              </a:rPr>
              <a:t> (</a:t>
            </a:r>
            <a:r>
              <a:rPr lang="en-US" sz="2000" dirty="0">
                <a:solidFill>
                  <a:schemeClr val="tx1"/>
                </a:solidFill>
              </a:rPr>
              <a:t>@cdi999</a:t>
            </a:r>
            <a:r>
              <a:rPr lang="ru-RU" sz="2000" dirty="0">
                <a:solidFill>
                  <a:schemeClr val="tx1"/>
                </a:solidFill>
              </a:rPr>
              <a:t>) и говорите </a:t>
            </a:r>
            <a:r>
              <a:rPr lang="ru-RU" sz="2000" dirty="0">
                <a:solidFill>
                  <a:srgbClr val="002060"/>
                </a:solidFill>
              </a:rPr>
              <a:t>название курса, дату его старта, номер урока, ваши ФИО! </a:t>
            </a:r>
            <a:r>
              <a:rPr lang="ru-RU" sz="2000" dirty="0">
                <a:solidFill>
                  <a:schemeClr val="bg2"/>
                </a:solidFill>
              </a:rPr>
              <a:t>Пересдавать конечно требуется после доработок!</a:t>
            </a:r>
            <a:endParaRPr lang="ru-RU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0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922118" y="506913"/>
            <a:ext cx="7133274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Возможны ли пересдачи и 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ru-RU" sz="3200" dirty="0">
                <a:solidFill>
                  <a:srgbClr val="4C5D6E"/>
                </a:solidFill>
              </a:rPr>
              <a:t>дачи позднее регламента</a:t>
            </a:r>
            <a:r>
              <a:rPr lang="en-US" sz="3200" dirty="0">
                <a:solidFill>
                  <a:srgbClr val="4C5D6E"/>
                </a:solidFill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719725" y="1587922"/>
            <a:ext cx="7850272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rgbClr val="002060"/>
                </a:solidFill>
              </a:rPr>
              <a:t>Теперь самое главное по </a:t>
            </a:r>
            <a:r>
              <a:rPr lang="ru-RU" sz="2000" dirty="0" err="1">
                <a:solidFill>
                  <a:srgbClr val="002060"/>
                </a:solidFill>
              </a:rPr>
              <a:t>досдачам</a:t>
            </a:r>
            <a:r>
              <a:rPr lang="ru-RU" sz="2000" dirty="0">
                <a:solidFill>
                  <a:srgbClr val="002060"/>
                </a:solidFill>
              </a:rPr>
              <a:t> и пересдачам! Как они делаются, написано в презентации и рассказано на первом уроке! Если обращение о </a:t>
            </a:r>
            <a:r>
              <a:rPr lang="ru-RU" sz="2000" dirty="0" err="1">
                <a:solidFill>
                  <a:srgbClr val="002060"/>
                </a:solidFill>
              </a:rPr>
              <a:t>досдаче</a:t>
            </a:r>
            <a:r>
              <a:rPr lang="en-US" sz="2000" dirty="0">
                <a:solidFill>
                  <a:srgbClr val="002060"/>
                </a:solidFill>
              </a:rPr>
              <a:t>/</a:t>
            </a:r>
            <a:r>
              <a:rPr lang="ru-RU" sz="2000" dirty="0">
                <a:solidFill>
                  <a:srgbClr val="002060"/>
                </a:solidFill>
              </a:rPr>
              <a:t>пересдаче подается с нарушением указанных выше требований, </a:t>
            </a:r>
            <a:r>
              <a:rPr lang="ru-RU" sz="2000" dirty="0">
                <a:solidFill>
                  <a:srgbClr val="FF0000"/>
                </a:solidFill>
              </a:rPr>
              <a:t>ОНО БУДЕТ ОСТАВЛЕНО БЕЗ ОТВЕТА!</a:t>
            </a:r>
          </a:p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Поэтому просьба в этом случае не писать негодования в поддержку и отзывы, потому как пересдачи и </a:t>
            </a:r>
            <a:r>
              <a:rPr lang="ru-RU" sz="2000" dirty="0" err="1">
                <a:solidFill>
                  <a:schemeClr val="accent2">
                    <a:lumMod val="50000"/>
                  </a:schemeClr>
                </a:solidFill>
              </a:rPr>
              <a:t>досдачи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 в </a:t>
            </a:r>
            <a:r>
              <a:rPr lang="ru-RU" sz="2000" dirty="0" err="1">
                <a:solidFill>
                  <a:schemeClr val="accent2">
                    <a:lumMod val="50000"/>
                  </a:schemeClr>
                </a:solidFill>
              </a:rPr>
              <a:t>Гикбреинс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000" u="sng" dirty="0">
                <a:solidFill>
                  <a:schemeClr val="accent5">
                    <a:lumMod val="75000"/>
                  </a:schemeClr>
                </a:solidFill>
              </a:rPr>
              <a:t>не являются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обязанностью преподавателя, а делаются исключительно по его желанию. Я не против пересдач, но прошу соблюдать требования по их выполнению.</a:t>
            </a:r>
          </a:p>
        </p:txBody>
      </p:sp>
    </p:spTree>
    <p:extLst>
      <p:ext uri="{BB962C8B-B14F-4D97-AF65-F5344CB8AC3E}">
        <p14:creationId xmlns:p14="http://schemas.microsoft.com/office/powerpoint/2010/main" val="1825011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922118" y="506913"/>
            <a:ext cx="7133274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Возможны ли пересдачи и 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ru-RU" sz="3200" dirty="0">
                <a:solidFill>
                  <a:srgbClr val="4C5D6E"/>
                </a:solidFill>
              </a:rPr>
              <a:t>дачи позднее регламента</a:t>
            </a:r>
            <a:r>
              <a:rPr lang="en-US" sz="3200" dirty="0">
                <a:solidFill>
                  <a:srgbClr val="4C5D6E"/>
                </a:solidFill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733074" y="1414386"/>
            <a:ext cx="7850272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rgbClr val="FF0000"/>
                </a:solidFill>
              </a:rPr>
              <a:t>Почему так строго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</a:p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rgbClr val="002060"/>
                </a:solidFill>
              </a:rPr>
              <a:t>Потому что группы большие и преподавателю приходится тратить рабочее время на выяснения с какого курса слушатель, от какой даты и т.д.</a:t>
            </a:r>
          </a:p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endParaRPr lang="ru-RU" sz="2000" dirty="0">
              <a:solidFill>
                <a:srgbClr val="002060"/>
              </a:solidFill>
            </a:endParaRPr>
          </a:p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rgbClr val="002060"/>
                </a:solidFill>
              </a:rPr>
              <a:t>Прошу отнестись с пониманием и экономить время друг друга. </a:t>
            </a:r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7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922118" y="506913"/>
            <a:ext cx="7133274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Возможны ли пересдачи и 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ru-RU" sz="3200" dirty="0">
                <a:solidFill>
                  <a:srgbClr val="4C5D6E"/>
                </a:solidFill>
              </a:rPr>
              <a:t>дачи позднее регламента</a:t>
            </a:r>
            <a:r>
              <a:rPr lang="en-US" sz="3200" dirty="0">
                <a:solidFill>
                  <a:srgbClr val="4C5D6E"/>
                </a:solidFill>
              </a:rPr>
              <a:t>?</a:t>
            </a:r>
            <a:endParaRPr lang="ru-RU" sz="3200" dirty="0">
              <a:solidFill>
                <a:srgbClr val="4C5D6E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733073" y="967450"/>
            <a:ext cx="7850272" cy="405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ПОЭТОМУ, УВАЖАЕМЫЕ СЛУШАТЕЛИ КУРСА, ПРОШУ ВАС ЕЩЕ РАЗ ИЗУЧИТЬ ПРЕЗЕНТАЦИЮ, ЧТО-ТО ЗАПИСАТЬ И НЕ ЗАДАВАТЬ ПРЕПОДАВАТЕЛЮ ВОПРОСЫ, КОТОРЫЕ УЖЕ БЫЛИ РАЗОБРАНЫ.</a:t>
            </a:r>
          </a:p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endParaRPr lang="ru-RU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dirty="0">
                <a:solidFill>
                  <a:srgbClr val="00B050"/>
                </a:solidFill>
              </a:rPr>
              <a:t>Пример сообщения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ru-RU" dirty="0">
                <a:solidFill>
                  <a:srgbClr val="00B050"/>
                </a:solidFill>
              </a:rPr>
              <a:t>«Я Иван Иванов, с курса Алгоритмов (от 11 января), хочу пересдать задание к уроку 1, прикладываю ссылку на ПР с доработкой»</a:t>
            </a:r>
          </a:p>
          <a:p>
            <a:pPr marL="19050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dirty="0">
                <a:solidFill>
                  <a:srgbClr val="FF0000"/>
                </a:solidFill>
              </a:rPr>
              <a:t>Пример сообщения, на которое не будет ответа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ru-RU" dirty="0">
                <a:solidFill>
                  <a:srgbClr val="FF0000"/>
                </a:solidFill>
              </a:rPr>
              <a:t>«Я с курса Алгоритмов, хочу пересдать задание к уроку 1, прикладываю ссылку на ПР с доработкой»</a:t>
            </a:r>
          </a:p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412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1142397" y="240136"/>
            <a:ext cx="6854402" cy="52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обновленного курса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1234491" y="842037"/>
            <a:ext cx="6534614" cy="376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285750" lvl="0" indent="-285750">
              <a:lnSpc>
                <a:spcPct val="150000"/>
              </a:lnSpc>
              <a:buClr>
                <a:srgbClr val="4C5D6E"/>
              </a:buClr>
              <a:buSzPct val="100000"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1. Введение в алгоритмы и структуры данных на </a:t>
            </a:r>
            <a:r>
              <a:rPr lang="ru-RU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4C5D6E"/>
              </a:buClr>
              <a:buSzPct val="100000"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2. 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Рекурсия</a:t>
            </a:r>
            <a:endParaRPr lang="ru-RU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4C5D6E"/>
              </a:buClr>
              <a:buSzPct val="100000"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3. </a:t>
            </a:r>
            <a:r>
              <a:rPr lang="ru-RU" sz="1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Хе</a:t>
            </a:r>
            <a:r>
              <a:rPr lang="ru-RU" sz="1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ширование</a:t>
            </a:r>
            <a:endParaRPr lang="ru-RU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4C5D6E"/>
              </a:buClr>
              <a:buSzPct val="100000"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4. Профилирование времени работы алгоритмов</a:t>
            </a:r>
          </a:p>
          <a:p>
            <a:pPr marL="285750" lvl="0" indent="-285750">
              <a:lnSpc>
                <a:spcPct val="150000"/>
              </a:lnSpc>
              <a:buClr>
                <a:srgbClr val="4C5D6E"/>
              </a:buClr>
              <a:buSzPct val="100000"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5. Специализированные коллекции</a:t>
            </a:r>
          </a:p>
          <a:p>
            <a:pPr marL="285750" indent="-285750">
              <a:lnSpc>
                <a:spcPct val="150000"/>
              </a:lnSpc>
              <a:buClr>
                <a:srgbClr val="4C5D6E"/>
              </a:buClr>
              <a:buSzPct val="100000"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6. Профилирование памяти</a:t>
            </a:r>
          </a:p>
          <a:p>
            <a:pPr marL="285750" indent="-285750">
              <a:lnSpc>
                <a:spcPct val="150000"/>
              </a:lnSpc>
              <a:buClr>
                <a:srgbClr val="4C5D6E"/>
              </a:buClr>
              <a:buSzPct val="100000"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7. Алгоритмы сортировки</a:t>
            </a:r>
          </a:p>
          <a:p>
            <a:pPr marL="285750" indent="-285750">
              <a:lnSpc>
                <a:spcPct val="150000"/>
              </a:lnSpc>
              <a:buClr>
                <a:srgbClr val="4C5D6E"/>
              </a:buClr>
              <a:buSzPct val="100000"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8. Бинарные деревья</a:t>
            </a:r>
          </a:p>
          <a:p>
            <a:pPr lvl="0">
              <a:buClr>
                <a:srgbClr val="4C5D6E"/>
              </a:buClr>
              <a:buSzPts val="4000"/>
            </a:pP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73896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951602" y="360941"/>
            <a:ext cx="7245107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Почему нужно проходить этот курс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951602" y="1026233"/>
            <a:ext cx="6854400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endParaRPr lang="ru-RU" sz="20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24;p35"/>
          <p:cNvSpPr/>
          <p:nvPr/>
        </p:nvSpPr>
        <p:spPr>
          <a:xfrm>
            <a:off x="1144800" y="1613484"/>
            <a:ext cx="6854400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5334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rgbClr val="00B050"/>
                </a:solidFill>
              </a:rPr>
              <a:t>Правильно составленный алгоритм позволяет ускорить работу кода.</a:t>
            </a:r>
          </a:p>
          <a:p>
            <a:pPr marL="5334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ü"/>
            </a:pPr>
            <a:r>
              <a:rPr lang="ru-RU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Применение алгоритмов при решении реальных задач повышает статус разработчика.</a:t>
            </a:r>
          </a:p>
          <a:p>
            <a:pPr marL="5334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ü"/>
            </a:pPr>
            <a:r>
              <a:rPr lang="ru-RU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Алгоритмы – это структурные блоки систем искусственного интеллекта, машинного обучения </a:t>
            </a:r>
            <a:r>
              <a:rPr lang="ru-RU" sz="2000" dirty="0">
                <a:solidFill>
                  <a:srgbClr val="00B050"/>
                </a:solidFill>
              </a:rPr>
              <a:t>и </a:t>
            </a:r>
            <a:r>
              <a:rPr lang="en-US" sz="2000" dirty="0">
                <a:solidFill>
                  <a:srgbClr val="00B050"/>
                </a:solidFill>
              </a:rPr>
              <a:t>data science</a:t>
            </a:r>
            <a:r>
              <a:rPr lang="ru-RU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905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endParaRPr lang="ru-RU" sz="20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5117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1142399" y="439881"/>
            <a:ext cx="6854400" cy="57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Цели</a:t>
            </a: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курса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694077" y="155186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 sz="1600" dirty="0">
                <a:solidFill>
                  <a:srgbClr val="92D050"/>
                </a:solidFill>
              </a:rPr>
              <a:t>Научиться сравнивать различные варианты решения задач по ключевым критериям и выбирать наиболее эффективный в текущей ситуации вариант.</a:t>
            </a:r>
            <a:endParaRPr lang="en-US" sz="1600" b="1" i="1" dirty="0">
              <a:solidFill>
                <a:srgbClr val="92D05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 sz="1600" dirty="0">
                <a:solidFill>
                  <a:srgbClr val="92D050"/>
                </a:solidFill>
              </a:rPr>
              <a:t>Развитие алгоритмического мышления, т.е. научиться представлять весь ход решения задачи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ru-RU" sz="1600" dirty="0">
                <a:solidFill>
                  <a:srgbClr val="92D050"/>
                </a:solidFill>
              </a:rPr>
              <a:t>от ее постановки до получения итогового результата.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 sz="1600" dirty="0">
                <a:solidFill>
                  <a:srgbClr val="92D050"/>
                </a:solidFill>
              </a:rPr>
              <a:t>Научиться перекладывать сформулированный алгоритм на язык реализации.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 sz="1600" dirty="0">
                <a:solidFill>
                  <a:srgbClr val="92D050"/>
                </a:solidFill>
              </a:rPr>
              <a:t>Освоить фундаментальные алгоритмы, не зависящие от языка реализации, например, решето Эратосфена, алгоритмы сортировки и т.д.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 sz="1600" dirty="0">
                <a:solidFill>
                  <a:srgbClr val="92D050"/>
                </a:solidFill>
              </a:rPr>
              <a:t>Изучить возможностей применения приемов алгоритмизации для реальных задач.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868" y="180993"/>
            <a:ext cx="1493506" cy="83866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1144800" y="220088"/>
            <a:ext cx="6854400" cy="57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Напутствие!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36;p37">
            <a:extLst>
              <a:ext uri="{FF2B5EF4-FFF2-40B4-BE49-F238E27FC236}">
                <a16:creationId xmlns="" xmlns:a16="http://schemas.microsoft.com/office/drawing/2014/main" id="{4D1F8B9D-4D04-4A75-86CD-E49761FD3171}"/>
              </a:ext>
            </a:extLst>
          </p:cNvPr>
          <p:cNvSpPr/>
          <p:nvPr/>
        </p:nvSpPr>
        <p:spPr>
          <a:xfrm>
            <a:off x="817830" y="707680"/>
            <a:ext cx="7728028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27000" marR="0" lvl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r>
              <a:rPr lang="ru-RU" sz="1800" dirty="0">
                <a:solidFill>
                  <a:srgbClr val="00B050"/>
                </a:solidFill>
              </a:rPr>
              <a:t>Уважаемые студенты, просьба с пониманием отнестись к оценкам, мы ведь не в школе, главное – знания.</a:t>
            </a:r>
          </a:p>
          <a:p>
            <a:pPr marL="127000" marR="0" lvl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r>
              <a:rPr lang="ru-RU" sz="1800" dirty="0">
                <a:solidFill>
                  <a:srgbClr val="00B050"/>
                </a:solidFill>
              </a:rPr>
              <a:t>Этот курс обязательно повысит ваш опыт и принесет новые знания!</a:t>
            </a:r>
          </a:p>
          <a:p>
            <a:pPr marL="127000" marR="0" lvl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r>
              <a:rPr lang="ru-RU" sz="1800" dirty="0">
                <a:solidFill>
                  <a:srgbClr val="00B050"/>
                </a:solidFill>
              </a:rPr>
              <a:t>Но если вы не согласны с оценкой и комментариями по коду, сразу пишите преподавателю в </a:t>
            </a:r>
            <a:r>
              <a:rPr lang="ru-RU" sz="1800" dirty="0" err="1">
                <a:solidFill>
                  <a:srgbClr val="00B050"/>
                </a:solidFill>
              </a:rPr>
              <a:t>телеграм</a:t>
            </a:r>
            <a:r>
              <a:rPr lang="ru-RU" sz="1800" dirty="0">
                <a:solidFill>
                  <a:srgbClr val="00B050"/>
                </a:solidFill>
              </a:rPr>
              <a:t>, вместе мы все решим. Преподаватель тоже может что-то не заметить или сделать ошибку.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1BE41BE1-0C51-451E-B013-6A513CC2D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441" y="3324280"/>
            <a:ext cx="4843303" cy="159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5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1142399" y="186740"/>
            <a:ext cx="6854402" cy="52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Регламент курса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1142399" y="982200"/>
            <a:ext cx="6854400" cy="376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Время урока  -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1,5-2</a:t>
            </a:r>
            <a:r>
              <a:rPr lang="en-US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часа</a:t>
            </a:r>
            <a:endParaRPr lang="ru-RU" sz="20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Подготовленные листинги с примерами кода</a:t>
            </a:r>
            <a:r>
              <a:rPr lang="en-US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Практические</a:t>
            </a:r>
            <a:r>
              <a:rPr lang="en-US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задания</a:t>
            </a:r>
            <a:r>
              <a:rPr lang="ru-RU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(с разбором и размещением примеров выполнения)</a:t>
            </a:r>
            <a:r>
              <a:rPr lang="en-US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Видеозапись </a:t>
            </a:r>
            <a:r>
              <a:rPr lang="ru-RU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на следующий день после урока</a:t>
            </a:r>
            <a:r>
              <a:rPr lang="en-US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Вопросы – в </a:t>
            </a:r>
            <a:r>
              <a:rPr lang="ru-RU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ходе урока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Большой упор на внеурочную работу (обсуждение материала с преподавателем в чате, в ЛС телеграма) – логин преподавателя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@cdi999</a:t>
            </a:r>
            <a:endParaRPr sz="2000" b="0" i="0" u="none" strike="noStrike" cap="none" dirty="0">
              <a:solidFill>
                <a:schemeClr val="accent1">
                  <a:lumMod val="75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7980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853200" y="3805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sz="8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853200" y="852996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lang="en-US" sz="20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1</a:t>
            </a:r>
            <a:endParaRPr sz="2600" b="0" i="0" u="none" strike="noStrike" cap="none" dirty="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853200" y="1427142"/>
            <a:ext cx="4851922" cy="265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Введение в алгоритм</a:t>
            </a:r>
            <a:r>
              <a:rPr lang="ru-RU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ы</a:t>
            </a:r>
            <a:r>
              <a:rPr lang="en-US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структуры данных на </a:t>
            </a:r>
            <a:r>
              <a:rPr lang="en-US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73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8303D1A7-1437-415D-9418-9CA9CA1F57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10679" y="638348"/>
            <a:ext cx="1895475" cy="2000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DD7A842F-BACD-48FB-95C5-48B95E85C1C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48823" y="936106"/>
            <a:ext cx="5226277" cy="3469033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="" xmlns:a16="http://schemas.microsoft.com/office/drawing/2014/main" id="{D2300692-DA22-4F84-8698-6D429F331BB2}"/>
              </a:ext>
            </a:extLst>
          </p:cNvPr>
          <p:cNvSpPr/>
          <p:nvPr/>
        </p:nvSpPr>
        <p:spPr>
          <a:xfrm>
            <a:off x="1288170" y="1361589"/>
            <a:ext cx="273653" cy="290338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278CE13-2BC9-4C00-A893-98760B35A588}"/>
              </a:ext>
            </a:extLst>
          </p:cNvPr>
          <p:cNvSpPr txBox="1"/>
          <p:nvPr/>
        </p:nvSpPr>
        <p:spPr>
          <a:xfrm>
            <a:off x="320376" y="2571750"/>
            <a:ext cx="98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002060"/>
                </a:solidFill>
              </a:rPr>
              <a:t>Рост времени</a:t>
            </a:r>
          </a:p>
        </p:txBody>
      </p:sp>
      <p:sp>
        <p:nvSpPr>
          <p:cNvPr id="7" name="Google Shape;89;p18">
            <a:extLst>
              <a:ext uri="{FF2B5EF4-FFF2-40B4-BE49-F238E27FC236}">
                <a16:creationId xmlns="" xmlns:a16="http://schemas.microsoft.com/office/drawing/2014/main" id="{FC2DA582-4CD4-437A-A021-CE92C64B68E6}"/>
              </a:ext>
            </a:extLst>
          </p:cNvPr>
          <p:cNvSpPr/>
          <p:nvPr/>
        </p:nvSpPr>
        <p:spPr>
          <a:xfrm>
            <a:off x="1788754" y="81032"/>
            <a:ext cx="5800099" cy="5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Классические варианты функций</a:t>
            </a:r>
            <a:endParaRPr sz="2800" b="0" i="0" u="none" strike="noStrike" cap="none" dirty="0">
              <a:solidFill>
                <a:schemeClr val="accent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613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3A72BE8C-54F1-4C3E-A16C-64A0F87C7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7" y="614362"/>
            <a:ext cx="5534025" cy="3914775"/>
          </a:xfrm>
          <a:prstGeom prst="rect">
            <a:avLst/>
          </a:prstGeom>
        </p:spPr>
      </p:pic>
      <p:sp>
        <p:nvSpPr>
          <p:cNvPr id="4" name="Google Shape;89;p18">
            <a:extLst>
              <a:ext uri="{FF2B5EF4-FFF2-40B4-BE49-F238E27FC236}">
                <a16:creationId xmlns="" xmlns:a16="http://schemas.microsoft.com/office/drawing/2014/main" id="{060CB4D5-C023-47D2-88BB-4BD9ECED765E}"/>
              </a:ext>
            </a:extLst>
          </p:cNvPr>
          <p:cNvSpPr/>
          <p:nvPr/>
        </p:nvSpPr>
        <p:spPr>
          <a:xfrm>
            <a:off x="3000617" y="179020"/>
            <a:ext cx="4338395" cy="5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Графики функций</a:t>
            </a:r>
            <a:endParaRPr sz="2800" b="0" i="0" u="none" strike="noStrike" cap="none" dirty="0">
              <a:solidFill>
                <a:schemeClr val="accent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3898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4C178CCA-8194-40F1-B750-B6BE1E8E22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0280" y="1508916"/>
            <a:ext cx="8810278" cy="2255476"/>
          </a:xfrm>
          <a:prstGeom prst="rect">
            <a:avLst/>
          </a:prstGeom>
        </p:spPr>
      </p:pic>
      <p:sp>
        <p:nvSpPr>
          <p:cNvPr id="4" name="Google Shape;89;p18">
            <a:extLst>
              <a:ext uri="{FF2B5EF4-FFF2-40B4-BE49-F238E27FC236}">
                <a16:creationId xmlns="" xmlns:a16="http://schemas.microsoft.com/office/drawing/2014/main" id="{F869453A-5538-4B47-90B6-A4A4FD73EC50}"/>
              </a:ext>
            </a:extLst>
          </p:cNvPr>
          <p:cNvSpPr/>
          <p:nvPr/>
        </p:nvSpPr>
        <p:spPr>
          <a:xfrm>
            <a:off x="2476221" y="466021"/>
            <a:ext cx="4338395" cy="5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Классические примеры</a:t>
            </a:r>
            <a:endParaRPr sz="2800" b="0" i="0" u="none" strike="noStrike" cap="none" dirty="0">
              <a:solidFill>
                <a:schemeClr val="accent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9855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755FF05C-1F9C-48CE-9A54-03DC2B6A78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38217" y="1158563"/>
            <a:ext cx="5040633" cy="3573623"/>
          </a:xfrm>
          <a:prstGeom prst="rect">
            <a:avLst/>
          </a:prstGeom>
        </p:spPr>
      </p:pic>
      <p:sp>
        <p:nvSpPr>
          <p:cNvPr id="3" name="Google Shape;89;p18">
            <a:extLst>
              <a:ext uri="{FF2B5EF4-FFF2-40B4-BE49-F238E27FC236}">
                <a16:creationId xmlns="" xmlns:a16="http://schemas.microsoft.com/office/drawing/2014/main" id="{B238ACF9-E8AE-4AF1-82B5-124AEDC23860}"/>
              </a:ext>
            </a:extLst>
          </p:cNvPr>
          <p:cNvSpPr/>
          <p:nvPr/>
        </p:nvSpPr>
        <p:spPr>
          <a:xfrm>
            <a:off x="246955" y="205717"/>
            <a:ext cx="8650089" cy="102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Как узнать сложность своего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алгоритма через график</a:t>
            </a:r>
            <a:endParaRPr sz="2800" b="0" i="0" u="none" strike="noStrike" cap="none" dirty="0">
              <a:solidFill>
                <a:schemeClr val="accent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782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6AB5B79C-1AE0-49E2-9A99-5544EABA8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968" y="1260864"/>
            <a:ext cx="3054152" cy="3618961"/>
          </a:xfrm>
          <a:prstGeom prst="rect">
            <a:avLst/>
          </a:prstGeom>
        </p:spPr>
      </p:pic>
      <p:sp>
        <p:nvSpPr>
          <p:cNvPr id="3" name="Google Shape;89;p18">
            <a:extLst>
              <a:ext uri="{FF2B5EF4-FFF2-40B4-BE49-F238E27FC236}">
                <a16:creationId xmlns="" xmlns:a16="http://schemas.microsoft.com/office/drawing/2014/main" id="{694AF16B-B8AA-4392-9B64-E95FC231E868}"/>
              </a:ext>
            </a:extLst>
          </p:cNvPr>
          <p:cNvSpPr/>
          <p:nvPr/>
        </p:nvSpPr>
        <p:spPr>
          <a:xfrm>
            <a:off x="627399" y="263675"/>
            <a:ext cx="7915900" cy="5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Сложность базовых операций и функций заранее известна</a:t>
            </a:r>
            <a:endParaRPr sz="2800" b="0" i="0" u="none" strike="noStrike" cap="none" dirty="0">
              <a:solidFill>
                <a:schemeClr val="accent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997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03341CB6-1649-4E8B-8389-87CEDA872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976" y="0"/>
            <a:ext cx="45960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47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E76153EE-8113-4C0B-9F50-35EBD095E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03" y="0"/>
            <a:ext cx="621119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27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ADA534F4-751E-4618-B926-B862B52EEC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15490" y="1418807"/>
            <a:ext cx="2886075" cy="15049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EDD34163-729E-40F1-98D0-B432806823A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34111" y="2972218"/>
            <a:ext cx="4648835" cy="1981200"/>
          </a:xfrm>
          <a:prstGeom prst="rect">
            <a:avLst/>
          </a:prstGeom>
        </p:spPr>
      </p:pic>
      <p:sp>
        <p:nvSpPr>
          <p:cNvPr id="4" name="Google Shape;89;p18">
            <a:extLst>
              <a:ext uri="{FF2B5EF4-FFF2-40B4-BE49-F238E27FC236}">
                <a16:creationId xmlns="" xmlns:a16="http://schemas.microsoft.com/office/drawing/2014/main" id="{273791AA-4988-44D4-A6EE-DCF15DCC15A8}"/>
              </a:ext>
            </a:extLst>
          </p:cNvPr>
          <p:cNvSpPr/>
          <p:nvPr/>
        </p:nvSpPr>
        <p:spPr>
          <a:xfrm>
            <a:off x="1054564" y="261198"/>
            <a:ext cx="7442014" cy="5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Немного о фундаментальных структурах</a:t>
            </a:r>
            <a:endParaRPr sz="2800" b="0" i="0" u="none" strike="noStrike" cap="none" dirty="0">
              <a:solidFill>
                <a:schemeClr val="accent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9;p18">
            <a:extLst>
              <a:ext uri="{FF2B5EF4-FFF2-40B4-BE49-F238E27FC236}">
                <a16:creationId xmlns="" xmlns:a16="http://schemas.microsoft.com/office/drawing/2014/main" id="{F3333658-6524-46B4-9249-67E08C725822}"/>
              </a:ext>
            </a:extLst>
          </p:cNvPr>
          <p:cNvSpPr/>
          <p:nvPr/>
        </p:nvSpPr>
        <p:spPr>
          <a:xfrm>
            <a:off x="4122318" y="908618"/>
            <a:ext cx="672418" cy="46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1800" b="0" i="0" u="sng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Стек</a:t>
            </a:r>
            <a:endParaRPr sz="1800" b="0" i="0" u="sng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5686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E883F21D-C44B-4035-AEE4-5C7BB98CEF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56944" y="1026371"/>
            <a:ext cx="6925583" cy="309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2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1142397" y="240136"/>
            <a:ext cx="6854402" cy="52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Внимание!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1142399" y="842037"/>
            <a:ext cx="6854400" cy="95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ctr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Курс примерно на 50% отличается от материалов, которые представлены в методичках, кроме того отличается порядок уроков и названия некоторых тем.</a:t>
            </a:r>
            <a:endParaRPr sz="2000" b="0" i="0" u="none" strike="noStrike" cap="none" dirty="0">
              <a:solidFill>
                <a:srgbClr val="0070C0"/>
              </a:solidFill>
              <a:sym typeface="Arial"/>
            </a:endParaRPr>
          </a:p>
        </p:txBody>
      </p:sp>
      <p:sp>
        <p:nvSpPr>
          <p:cNvPr id="4" name="Google Shape;224;p35"/>
          <p:cNvSpPr/>
          <p:nvPr/>
        </p:nvSpPr>
        <p:spPr>
          <a:xfrm>
            <a:off x="1082978" y="1920078"/>
            <a:ext cx="6854400" cy="40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r>
              <a:rPr lang="ru-RU" sz="1800" dirty="0">
                <a:solidFill>
                  <a:srgbClr val="00B050"/>
                </a:solidFill>
              </a:rPr>
              <a:t>Почему</a:t>
            </a:r>
            <a:r>
              <a:rPr lang="en-US" sz="1800" dirty="0">
                <a:solidFill>
                  <a:srgbClr val="00B050"/>
                </a:solidFill>
              </a:rPr>
              <a:t>?</a:t>
            </a:r>
            <a:endParaRPr lang="ru-RU" sz="1800" dirty="0">
              <a:solidFill>
                <a:srgbClr val="00B050"/>
              </a:solidFill>
            </a:endParaRPr>
          </a:p>
        </p:txBody>
      </p:sp>
      <p:sp>
        <p:nvSpPr>
          <p:cNvPr id="5" name="Google Shape;96;p19"/>
          <p:cNvSpPr/>
          <p:nvPr/>
        </p:nvSpPr>
        <p:spPr>
          <a:xfrm>
            <a:off x="1017406" y="3022780"/>
            <a:ext cx="6854400" cy="95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ctr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Преподаватель считает, что материалы нужно постоянно актуализировать, но согласование изменений с поддержкой – долгий процесс, поэтому у вас будут «старые» методичка и презентация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ru-RU" sz="2000" dirty="0">
                <a:solidFill>
                  <a:srgbClr val="FF0000"/>
                </a:solidFill>
              </a:rPr>
              <a:t>НО ИХ МЫ НЕ БЕРЕМ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. В раздел Материалы к уроку будут выкладываться актуальные материалы для курса.</a:t>
            </a:r>
            <a:endParaRPr sz="2000" b="0" i="0" u="none" strike="noStrike" cap="none" dirty="0">
              <a:solidFill>
                <a:schemeClr val="accent4">
                  <a:lumMod val="50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3847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89A309D0-4309-4F73-9E67-0768F7CE59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07056" y="904527"/>
            <a:ext cx="4276725" cy="1333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032FB3DC-DA44-4C1E-AC8D-D2F3825605B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84027" y="2775981"/>
            <a:ext cx="4853175" cy="1778499"/>
          </a:xfrm>
          <a:prstGeom prst="rect">
            <a:avLst/>
          </a:prstGeom>
        </p:spPr>
      </p:pic>
      <p:sp>
        <p:nvSpPr>
          <p:cNvPr id="7" name="Google Shape;89;p18">
            <a:extLst>
              <a:ext uri="{FF2B5EF4-FFF2-40B4-BE49-F238E27FC236}">
                <a16:creationId xmlns="" xmlns:a16="http://schemas.microsoft.com/office/drawing/2014/main" id="{127759D3-A273-4999-BABA-039C9C49E709}"/>
              </a:ext>
            </a:extLst>
          </p:cNvPr>
          <p:cNvSpPr/>
          <p:nvPr/>
        </p:nvSpPr>
        <p:spPr>
          <a:xfrm>
            <a:off x="4033458" y="572291"/>
            <a:ext cx="1077081" cy="46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1800" u="sng" dirty="0">
                <a:solidFill>
                  <a:srgbClr val="002060"/>
                </a:solidFill>
              </a:rPr>
              <a:t>Очередь</a:t>
            </a:r>
            <a:endParaRPr sz="1800" b="0" i="0" u="sng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9;p18">
            <a:extLst>
              <a:ext uri="{FF2B5EF4-FFF2-40B4-BE49-F238E27FC236}">
                <a16:creationId xmlns="" xmlns:a16="http://schemas.microsoft.com/office/drawing/2014/main" id="{50094051-2E9D-41F9-9599-FD4563D65932}"/>
              </a:ext>
            </a:extLst>
          </p:cNvPr>
          <p:cNvSpPr/>
          <p:nvPr/>
        </p:nvSpPr>
        <p:spPr>
          <a:xfrm>
            <a:off x="4309209" y="2314253"/>
            <a:ext cx="672418" cy="46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1800" b="0" i="0" u="sng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Дек</a:t>
            </a:r>
            <a:endParaRPr sz="1800" b="0" i="0" u="sng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6220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E2A29C49-ED14-4718-98F7-1A25A15BDAD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83676" y="715878"/>
            <a:ext cx="5576648" cy="3711744"/>
          </a:xfrm>
          <a:prstGeom prst="rect">
            <a:avLst/>
          </a:prstGeom>
        </p:spPr>
      </p:pic>
      <p:sp>
        <p:nvSpPr>
          <p:cNvPr id="3" name="Google Shape;89;p18">
            <a:extLst>
              <a:ext uri="{FF2B5EF4-FFF2-40B4-BE49-F238E27FC236}">
                <a16:creationId xmlns="" xmlns:a16="http://schemas.microsoft.com/office/drawing/2014/main" id="{10F0F57B-6073-41CD-B6F7-032AB96A0F6B}"/>
              </a:ext>
            </a:extLst>
          </p:cNvPr>
          <p:cNvSpPr/>
          <p:nvPr/>
        </p:nvSpPr>
        <p:spPr>
          <a:xfrm>
            <a:off x="4102295" y="318433"/>
            <a:ext cx="672418" cy="46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1800" b="0" i="0" u="sng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Дек</a:t>
            </a:r>
            <a:endParaRPr sz="1800" b="0" i="0" u="sng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28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1142397" y="240136"/>
            <a:ext cx="6854402" cy="52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Внимание!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63096" y="842037"/>
            <a:ext cx="7233703" cy="95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ctr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Поэтому со старой версией курса есть расхождения.</a:t>
            </a:r>
          </a:p>
          <a:p>
            <a:pPr marL="101600" marR="0" lvl="0" algn="ctr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НО! Ориентируемся мы именно на новую версию.</a:t>
            </a:r>
          </a:p>
          <a:p>
            <a:pPr marL="101600" marR="0" lvl="0" algn="ctr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По отзывам слушателей, курс от изменений стал лучше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sz="2000" b="0" i="0" u="none" strike="noStrike" cap="none" dirty="0">
              <a:solidFill>
                <a:srgbClr val="0070C0"/>
              </a:solidFill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89" y="1874848"/>
            <a:ext cx="6510994" cy="121700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563" y="3262895"/>
            <a:ext cx="6639621" cy="121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5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1144800" y="119796"/>
            <a:ext cx="6854400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Практические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984494" y="1235170"/>
            <a:ext cx="6854400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marR="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 начале каждого урока − обсуждаем </a:t>
            </a:r>
            <a:r>
              <a:rPr lang="ru-RU" sz="1600" dirty="0">
                <a:solidFill>
                  <a:srgbClr val="2C2D30"/>
                </a:solidFill>
              </a:rPr>
              <a:t>очередное задание.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Выполненные задания</a:t>
            </a:r>
            <a:r>
              <a:rPr lang="ru-RU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ЖЕЛАТЕЛЬНО!</a:t>
            </a:r>
            <a:r>
              <a:rPr lang="ru-RU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сдавать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600" dirty="0">
                <a:solidFill>
                  <a:srgbClr val="2C2D30"/>
                </a:solidFill>
              </a:rPr>
              <a:t>к началу очередного урока, а лучше раньше (идеально приступать к выполнению в ближайшее время после урока).</a:t>
            </a:r>
          </a:p>
          <a:p>
            <a:pPr marL="431800" marR="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-RU" sz="1600" dirty="0">
                <a:solidFill>
                  <a:srgbClr val="2C2D30"/>
                </a:solidFill>
              </a:rPr>
              <a:t>Хотя сейчас </a:t>
            </a:r>
            <a:r>
              <a:rPr lang="ru-RU" sz="1600" dirty="0" err="1">
                <a:solidFill>
                  <a:srgbClr val="2C2D30"/>
                </a:solidFill>
              </a:rPr>
              <a:t>дэдлайн</a:t>
            </a:r>
            <a:r>
              <a:rPr lang="ru-RU" sz="1600" dirty="0">
                <a:solidFill>
                  <a:srgbClr val="2C2D30"/>
                </a:solidFill>
              </a:rPr>
              <a:t> существенно увеличен и составляет не 3, а 7 дней, преподаватель настоятельно рекомендует сдавать именно в три дня, а не через неделю, месяц, год. Делать нужно по «свежим следам», оперативно, а не когда курс завершился.</a:t>
            </a:r>
          </a:p>
          <a:p>
            <a:pPr marL="431800" marR="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-RU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Текст </a:t>
            </a:r>
            <a:r>
              <a:rPr lang="ru-RU" sz="1600" dirty="0">
                <a:solidFill>
                  <a:srgbClr val="2C2D30"/>
                </a:solidFill>
              </a:rPr>
              <a:t>каждого задания и п</a:t>
            </a:r>
            <a:r>
              <a:rPr lang="ru-RU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ример его выполнения задания будет размещаться в разделе «Материалы» соответствующего урока.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1142375" y="420146"/>
            <a:ext cx="6854400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Практические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280327" y="1235170"/>
            <a:ext cx="8463205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76250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 panose="020B0604020202020204" pitchFamily="34" charset="0"/>
              <a:buChar char="•"/>
            </a:pPr>
            <a:r>
              <a:rPr lang="ru-RU" sz="1800" b="0" i="0" u="none" strike="noStrike" cap="none" dirty="0">
                <a:solidFill>
                  <a:srgbClr val="00B050"/>
                </a:solidFill>
                <a:sym typeface="Arial"/>
              </a:rPr>
              <a:t>Сдача задания ТОЛЬКО в виде ссылки на </a:t>
            </a:r>
            <a:r>
              <a:rPr lang="en-US" sz="1800" b="0" i="0" u="none" strike="noStrike" cap="none" dirty="0">
                <a:solidFill>
                  <a:srgbClr val="00B050"/>
                </a:solidFill>
                <a:sym typeface="Arial"/>
              </a:rPr>
              <a:t>pull-request</a:t>
            </a:r>
            <a:r>
              <a:rPr lang="ru-RU" sz="1800" b="0" i="0" u="none" strike="noStrike" cap="none" dirty="0">
                <a:solidFill>
                  <a:srgbClr val="00B050"/>
                </a:solidFill>
                <a:sym typeface="Arial"/>
              </a:rPr>
              <a:t>!</a:t>
            </a:r>
            <a:r>
              <a:rPr lang="en-US" sz="1800" b="0" i="0" u="none" strike="noStrike" cap="none" dirty="0">
                <a:solidFill>
                  <a:srgbClr val="00B050"/>
                </a:solidFill>
                <a:sym typeface="Arial"/>
              </a:rPr>
              <a:t> </a:t>
            </a:r>
            <a:r>
              <a:rPr lang="ru-RU" sz="1600" dirty="0">
                <a:solidFill>
                  <a:schemeClr val="bg2"/>
                </a:solidFill>
              </a:rPr>
              <a:t>Эту ссылку вы прикладываете к форме сдачи ДЗ. </a:t>
            </a:r>
            <a:r>
              <a:rPr lang="ru-RU" sz="1600" dirty="0">
                <a:solidFill>
                  <a:srgbClr val="FF0000"/>
                </a:solidFill>
              </a:rPr>
              <a:t>Подчеркиваю – ссылка на ПР, а не на ваш репозиторий!</a:t>
            </a:r>
          </a:p>
          <a:p>
            <a:pPr marL="476250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 panose="020B0604020202020204" pitchFamily="34" charset="0"/>
              <a:buChar char="•"/>
            </a:pPr>
            <a:r>
              <a:rPr lang="ru-RU" sz="1600" b="0" i="0" u="none" strike="noStrike" cap="none" dirty="0">
                <a:solidFill>
                  <a:schemeClr val="accent5">
                    <a:lumMod val="50000"/>
                  </a:schemeClr>
                </a:solidFill>
                <a:sym typeface="Arial"/>
              </a:rPr>
              <a:t>Задания, сданные как-то по другому (в виде архива, файлов, скриншотов, ссылок на репозитории и т.д.) получают оценку не выше Удовлетворительно</a:t>
            </a:r>
            <a:r>
              <a:rPr lang="ru-RU" sz="1600" dirty="0">
                <a:solidFill>
                  <a:schemeClr val="accent5">
                    <a:lumMod val="50000"/>
                  </a:schemeClr>
                </a:solidFill>
              </a:rPr>
              <a:t>!!!!! </a:t>
            </a:r>
            <a:r>
              <a:rPr lang="ru-RU" sz="1600" dirty="0">
                <a:solidFill>
                  <a:schemeClr val="tx1"/>
                </a:solidFill>
              </a:rPr>
              <a:t>Понимаю недовольство некоторых слушателей курса, но видимо другого пути убедить в необходимости освоения Гита нет!</a:t>
            </a:r>
            <a:endParaRPr lang="ru-RU" sz="1600" b="0" i="0" u="none" strike="noStrike" cap="none" dirty="0">
              <a:solidFill>
                <a:schemeClr val="accent5">
                  <a:lumMod val="50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05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1188424" y="235950"/>
            <a:ext cx="6854400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Практические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727515" y="1248519"/>
            <a:ext cx="7365008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Почему такая строгость с форматом сдачи ДЗ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476250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Разработчик в современных реалиях совершенно обязан уметь пользоваться системами контроля версий и сервисами хостинга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IT-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проектов.</a:t>
            </a:r>
          </a:p>
          <a:p>
            <a:pPr marL="476250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Можно сколько угодно давать себе послабления и не изучать эти инструменты, но рано или поздно они понадобятся. Поэтому лучше их освоить прямо сейчас.</a:t>
            </a:r>
          </a:p>
          <a:p>
            <a:pPr marL="476250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b="0" i="0" u="none" strike="noStrike" cap="none" dirty="0">
                <a:solidFill>
                  <a:schemeClr val="accent2">
                    <a:lumMod val="75000"/>
                  </a:schemeClr>
                </a:solidFill>
                <a:sym typeface="Arial"/>
              </a:rPr>
              <a:t>По идее эти инструменты вы должны были освоить на курсе О</a:t>
            </a:r>
            <a:r>
              <a:rPr lang="en-US" b="0" i="0" u="none" strike="noStrike" cap="none" dirty="0">
                <a:solidFill>
                  <a:schemeClr val="accent2">
                    <a:lumMod val="75000"/>
                  </a:schemeClr>
                </a:solidFill>
                <a:sym typeface="Arial"/>
              </a:rPr>
              <a:t>c</a:t>
            </a:r>
            <a:r>
              <a:rPr lang="ru-RU" b="0" i="0" u="none" strike="noStrike" cap="none" dirty="0">
                <a:solidFill>
                  <a:schemeClr val="accent2">
                    <a:lumMod val="75000"/>
                  </a:schemeClr>
                </a:solidFill>
                <a:sym typeface="Arial"/>
              </a:rPr>
              <a:t>новы </a:t>
            </a:r>
            <a:r>
              <a:rPr lang="en-US" b="0" i="0" u="none" strike="noStrike" cap="none" dirty="0">
                <a:solidFill>
                  <a:schemeClr val="accent2">
                    <a:lumMod val="75000"/>
                  </a:schemeClr>
                </a:solidFill>
                <a:sym typeface="Arial"/>
              </a:rPr>
              <a:t>Python, </a:t>
            </a:r>
            <a:r>
              <a:rPr lang="ru-RU" b="0" i="0" u="none" strike="noStrike" cap="none" dirty="0">
                <a:solidFill>
                  <a:schemeClr val="accent2">
                    <a:lumMod val="75000"/>
                  </a:schemeClr>
                </a:solidFill>
                <a:sym typeface="Arial"/>
              </a:rPr>
              <a:t>а если не освоили, значит где-то поленились. Придется срочно осваивать сейчас.</a:t>
            </a:r>
          </a:p>
        </p:txBody>
      </p:sp>
    </p:spTree>
    <p:extLst>
      <p:ext uri="{BB962C8B-B14F-4D97-AF65-F5344CB8AC3E}">
        <p14:creationId xmlns:p14="http://schemas.microsoft.com/office/powerpoint/2010/main" val="14851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1188424" y="235950"/>
            <a:ext cx="6854400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Практические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984494" y="1235170"/>
            <a:ext cx="6854400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endParaRPr lang="ru-RU" b="0" i="0" u="none" strike="noStrike" cap="none" dirty="0">
              <a:solidFill>
                <a:schemeClr val="accent2">
                  <a:lumMod val="75000"/>
                </a:schemeClr>
              </a:solidFill>
              <a:sym typeface="Arial"/>
            </a:endParaRPr>
          </a:p>
        </p:txBody>
      </p:sp>
      <p:sp>
        <p:nvSpPr>
          <p:cNvPr id="4" name="Google Shape;224;p35"/>
          <p:cNvSpPr/>
          <p:nvPr/>
        </p:nvSpPr>
        <p:spPr>
          <a:xfrm>
            <a:off x="1136894" y="1387570"/>
            <a:ext cx="6854400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Почему такая строгость с форматом сдачи ДЗ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476250" marR="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FF0000"/>
                </a:solidFill>
              </a:rPr>
              <a:t>Убедительная просьба, не нужно задавать преподавателю вопросы, как создать </a:t>
            </a:r>
            <a:r>
              <a:rPr lang="en-US" dirty="0">
                <a:solidFill>
                  <a:srgbClr val="FF0000"/>
                </a:solidFill>
              </a:rPr>
              <a:t>pull-request, </a:t>
            </a:r>
            <a:r>
              <a:rPr lang="ru-RU" dirty="0">
                <a:solidFill>
                  <a:srgbClr val="FF0000"/>
                </a:solidFill>
              </a:rPr>
              <a:t>как прикрепить ссылку и т.д. Эти вопросы не имеют отношения к курсу Алгоритмов.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Это вспомогательные темы, которыми вы должны уже владеть, хотя бы на базовом уровне. Эти темы в идеале должны быть освоены на курсе Основ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Python.</a:t>
            </a:r>
          </a:p>
          <a:p>
            <a:pPr marL="476250" indent="-285750">
              <a:lnSpc>
                <a:spcPct val="150000"/>
              </a:lnSpc>
              <a:spcBef>
                <a:spcPts val="1000"/>
              </a:spcBef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Если же вы не знаете как создавать репозитории, ветки и ПР, вашему вниманию курс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Базовый курс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(https://geekbrains.ru/courses/1117)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476250" marR="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endParaRPr lang="ru-RU" b="0" i="0" u="none" strike="noStrike" cap="none" dirty="0">
              <a:solidFill>
                <a:schemeClr val="accent2">
                  <a:lumMod val="75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950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1195098" y="275997"/>
            <a:ext cx="6854400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Как создать ссылку на ПР</a:t>
            </a:r>
          </a:p>
          <a:p>
            <a:pPr lvl="0">
              <a:buClr>
                <a:srgbClr val="4C5D6E"/>
              </a:buClr>
              <a:buSzPts val="3200"/>
            </a:pPr>
            <a:endParaRPr lang="en-US" dirty="0">
              <a:solidFill>
                <a:srgbClr val="FF0000"/>
              </a:solidFill>
            </a:endParaRPr>
          </a:p>
          <a:p>
            <a:pPr lvl="0">
              <a:buClr>
                <a:srgbClr val="4C5D6E"/>
              </a:buClr>
              <a:buSzPts val="3200"/>
            </a:pPr>
            <a:r>
              <a:rPr lang="ru-RU" dirty="0">
                <a:solidFill>
                  <a:srgbClr val="FF0000"/>
                </a:solidFill>
              </a:rPr>
              <a:t>Если же вы все-таки испытываете сложности с созданием ПР, небольшая подсказка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984494" y="1235170"/>
            <a:ext cx="6854400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endParaRPr lang="ru-RU" b="0" i="0" u="none" strike="noStrike" cap="none" dirty="0">
              <a:solidFill>
                <a:schemeClr val="accent2">
                  <a:lumMod val="75000"/>
                </a:schemeClr>
              </a:solidFill>
              <a:sym typeface="Arial"/>
            </a:endParaRPr>
          </a:p>
        </p:txBody>
      </p:sp>
      <p:sp>
        <p:nvSpPr>
          <p:cNvPr id="4" name="Google Shape;224;p35"/>
          <p:cNvSpPr/>
          <p:nvPr/>
        </p:nvSpPr>
        <p:spPr>
          <a:xfrm>
            <a:off x="1098079" y="1775141"/>
            <a:ext cx="6854400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76250" lvl="0" indent="-285750">
              <a:lnSpc>
                <a:spcPct val="150000"/>
              </a:lnSpc>
              <a:spcBef>
                <a:spcPts val="1000"/>
              </a:spcBef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Сделать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форк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репозитория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преподавателя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 https://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github.com/DmitryChitalov/algorithms_202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476250" marR="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Создать локальную копию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репозитория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у себя на машине.</a:t>
            </a:r>
          </a:p>
          <a:p>
            <a:pPr marL="476250" marR="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Создавать под каждый урок локальную ветку, например,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lesson_1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476250" marR="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Из этой локальной ветки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коммитите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и пушите изменения в такую же, но удаленную ветку сделанного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форка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476250" marR="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Переходим на сайт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476250" marR="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Из каждой удаленной ветки делаете ПР в мой (</a:t>
            </a:r>
            <a:r>
              <a:rPr lang="ru-RU" dirty="0">
                <a:solidFill>
                  <a:srgbClr val="FF0000"/>
                </a:solidFill>
              </a:rPr>
              <a:t>А НЕ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В СВОЙ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) репозиторий.</a:t>
            </a:r>
          </a:p>
          <a:p>
            <a:pPr marL="476250" marR="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Получаете требуемую ссылку на ПР.</a:t>
            </a:r>
          </a:p>
          <a:p>
            <a:pPr marL="476250" marR="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endParaRPr lang="ru-RU" b="0" i="0" u="none" strike="noStrike" cap="none" dirty="0">
              <a:solidFill>
                <a:schemeClr val="accent2">
                  <a:lumMod val="75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6824943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1351</Words>
  <Application>Microsoft Office PowerPoint</Application>
  <PresentationFormat>Экран (16:9)</PresentationFormat>
  <Paragraphs>103</Paragraphs>
  <Slides>31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Helvetica Neue</vt:lpstr>
      <vt:lpstr>Arial</vt:lpstr>
      <vt:lpstr>Wingdings</vt:lpstr>
      <vt:lpstr>Avenir</vt:lpstr>
      <vt:lpstr>Times New Roman</vt:lpstr>
      <vt:lpstr>New_Template7</vt:lpstr>
      <vt:lpstr>Курс «Алгоритмы и структуры данных на Python»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Алгоритмы и структуры данных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Python</dc:title>
  <cp:lastModifiedBy>1</cp:lastModifiedBy>
  <cp:revision>193</cp:revision>
  <dcterms:modified xsi:type="dcterms:W3CDTF">2021-11-24T08:14:36Z</dcterms:modified>
</cp:coreProperties>
</file>