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4">
          <p15:clr>
            <a:srgbClr val="A4A3A4"/>
          </p15:clr>
        </p15:guide>
        <p15:guide id="2" pos="1134">
          <p15:clr>
            <a:srgbClr val="A4A3A4"/>
          </p15:clr>
        </p15:guide>
        <p15:guide id="3" pos="397">
          <p15:clr>
            <a:srgbClr val="9AA0A6"/>
          </p15:clr>
        </p15:guide>
        <p15:guide id="4" pos="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6D1C45-A374-45BE-87BC-49482239B300}">
  <a:tblStyle styleId="{DB6D1C45-A374-45BE-87BC-49482239B3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7B048C-52D7-4F1A-BCD0-A51829FC4DEF}"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4" orient="horz"/>
        <p:guide pos="1134"/>
        <p:guide pos="397"/>
        <p:guide pos="5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2b699ba71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2b699ba71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2b699ba71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2b699ba71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b699ba71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b699ba71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2eda896b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2eda896b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2b699ba71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2b699ba71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2b699ba7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2b699ba7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2b699ba7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2b699ba7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2b699ba7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2b699ba7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2b699ba71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2b699ba71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2b699ba7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2b699ba7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2b699ba71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2b699ba71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2b699ba71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2b699ba71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2b699ba71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2b699ba71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5.pn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z-animal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hyperlink" Target="http://drive.google.com/file/d/1zTVwYiWT0JYLeJTgbXMvTSGSibPwsdLZ/view" TargetMode="External"/><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hyperlink" Target="https://docs.google.com/document/d/1EsG2xr6md5_EorM4baXjbakv2p-mk9sR407f6NhmWvE/edit" TargetMode="External"/><Relationship Id="rId11" Type="http://schemas.openxmlformats.org/officeDocument/2006/relationships/image" Target="../media/image8.png"/><Relationship Id="rId10" Type="http://schemas.openxmlformats.org/officeDocument/2006/relationships/image" Target="../media/image9.png"/><Relationship Id="rId9" Type="http://schemas.openxmlformats.org/officeDocument/2006/relationships/image" Target="../media/image2.png"/><Relationship Id="rId5" Type="http://schemas.openxmlformats.org/officeDocument/2006/relationships/hyperlink" Target="https://docs.google.com/spreadsheets/u/0/d/1PeE8ji8ZiQDONEE6Q9rsQBNTphBBOs2zLTUTYe40tlM/edit" TargetMode="External"/><Relationship Id="rId6" Type="http://schemas.openxmlformats.org/officeDocument/2006/relationships/image" Target="../media/image11.png"/><Relationship Id="rId7" Type="http://schemas.openxmlformats.org/officeDocument/2006/relationships/hyperlink" Target="https://jr.it-academy.by/secure/TestManagementAction.jspa?viewTab=Work&amp;testRunId=3609&amp;folderId=3676&amp;testCaseId=119121" TargetMode="External"/><Relationship Id="rId8" Type="http://schemas.openxmlformats.org/officeDocument/2006/relationships/hyperlink" Target="https://drive.google.com/file/d/1mwc0ZAq3Q6Pze5Q-sf12tAzp_v785rBk/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docs.google.com/presentation/d/1iqET-2DROo2v5nWkWzrbCpGXer538I6hiZzff3Ycmsk/edit?usp=sharing" TargetMode="External"/><Relationship Id="rId6" Type="http://schemas.openxmlformats.org/officeDocument/2006/relationships/hyperlink" Target="https://docs.google.com/presentation/d/1iqET-2DROo2v5nWkWzrbCpGXer538I6hiZzff3Ycmsk/edit?usp=sharing" TargetMode="External"/><Relationship Id="rId7" Type="http://schemas.openxmlformats.org/officeDocument/2006/relationships/hyperlink" Target="https://docs.google.com/presentation/d/1iqET-2DROo2v5nWkWzrbCpGXer538I6hiZzff3Ycmsk/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378575" y="4275475"/>
            <a:ext cx="2539800" cy="813600"/>
          </a:xfrm>
          <a:prstGeom prst="rect">
            <a:avLst/>
          </a:prstGeom>
          <a:effectLst>
            <a:outerShdw blurRad="57150" rotWithShape="0" algn="bl" dir="3180000" dist="47625">
              <a:srgbClr val="4A86E8">
                <a:alpha val="61000"/>
              </a:srgbClr>
            </a:outerShdw>
          </a:effectLst>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sz="2125">
                <a:solidFill>
                  <a:srgbClr val="00B050"/>
                </a:solidFill>
                <a:latin typeface="Calibri"/>
                <a:ea typeface="Calibri"/>
                <a:cs typeface="Calibri"/>
                <a:sym typeface="Calibri"/>
              </a:rPr>
              <a:t>Project “Animals”</a:t>
            </a:r>
            <a:endParaRPr b="1" sz="2125">
              <a:solidFill>
                <a:srgbClr val="00B050"/>
              </a:solidFill>
              <a:latin typeface="Calibri"/>
              <a:ea typeface="Calibri"/>
              <a:cs typeface="Calibri"/>
              <a:sym typeface="Calibri"/>
            </a:endParaRPr>
          </a:p>
          <a:p>
            <a:pPr indent="0" lvl="0" marL="0" rtl="0" algn="l">
              <a:spcBef>
                <a:spcPts val="0"/>
              </a:spcBef>
              <a:spcAft>
                <a:spcPts val="0"/>
              </a:spcAft>
              <a:buNone/>
            </a:pPr>
            <a:r>
              <a:rPr b="1" lang="ru" sz="2125">
                <a:solidFill>
                  <a:srgbClr val="00B050"/>
                </a:solidFill>
                <a:latin typeface="Calibri"/>
                <a:ea typeface="Calibri"/>
                <a:cs typeface="Calibri"/>
                <a:sym typeface="Calibri"/>
              </a:rPr>
              <a:t>The Best Every team   </a:t>
            </a:r>
            <a:r>
              <a:rPr b="1" lang="ru" sz="1325">
                <a:solidFill>
                  <a:srgbClr val="00B050"/>
                </a:solidFill>
              </a:rPr>
              <a:t> </a:t>
            </a:r>
            <a:r>
              <a:rPr lang="ru" sz="1100">
                <a:solidFill>
                  <a:srgbClr val="00B050"/>
                </a:solidFill>
              </a:rPr>
              <a:t>                                            </a:t>
            </a:r>
            <a:endParaRPr/>
          </a:p>
        </p:txBody>
      </p:sp>
      <p:pic>
        <p:nvPicPr>
          <p:cNvPr id="55" name="Google Shape;55;p13"/>
          <p:cNvPicPr preferRelativeResize="0"/>
          <p:nvPr/>
        </p:nvPicPr>
        <p:blipFill>
          <a:blip r:embed="rId3">
            <a:alphaModFix/>
          </a:blip>
          <a:stretch>
            <a:fillRect/>
          </a:stretch>
        </p:blipFill>
        <p:spPr>
          <a:xfrm>
            <a:off x="2038372" y="580212"/>
            <a:ext cx="4993125" cy="3515125"/>
          </a:xfrm>
          <a:prstGeom prst="rect">
            <a:avLst/>
          </a:prstGeom>
          <a:noFill/>
          <a:ln>
            <a:noFill/>
          </a:ln>
          <a:effectLst>
            <a:outerShdw blurRad="314325" rotWithShape="0" algn="bl" dir="1620000" dist="142875">
              <a:schemeClr val="accent1">
                <a:alpha val="72000"/>
              </a:schemeClr>
            </a:outerShdw>
          </a:effectLst>
        </p:spPr>
      </p:pic>
      <p:pic>
        <p:nvPicPr>
          <p:cNvPr id="56" name="Google Shape;56;p13"/>
          <p:cNvPicPr preferRelativeResize="0"/>
          <p:nvPr/>
        </p:nvPicPr>
        <p:blipFill rotWithShape="1">
          <a:blip r:embed="rId4">
            <a:alphaModFix/>
          </a:blip>
          <a:srcRect b="-13075" l="-15713" r="0" t="-2638"/>
          <a:stretch/>
        </p:blipFill>
        <p:spPr>
          <a:xfrm>
            <a:off x="8073075" y="4395625"/>
            <a:ext cx="881799" cy="674326"/>
          </a:xfrm>
          <a:prstGeom prst="rect">
            <a:avLst/>
          </a:prstGeom>
          <a:noFill/>
          <a:ln>
            <a:noFill/>
          </a:ln>
        </p:spPr>
      </p:pic>
      <p:pic>
        <p:nvPicPr>
          <p:cNvPr id="57" name="Google Shape;57;p13"/>
          <p:cNvPicPr preferRelativeResize="0"/>
          <p:nvPr/>
        </p:nvPicPr>
        <p:blipFill rotWithShape="1">
          <a:blip r:embed="rId5">
            <a:alphaModFix/>
          </a:blip>
          <a:srcRect b="281880" l="-2220" r="2219" t="-281880"/>
          <a:stretch/>
        </p:blipFill>
        <p:spPr>
          <a:xfrm>
            <a:off x="152400" y="152400"/>
            <a:ext cx="1714500" cy="1047750"/>
          </a:xfrm>
          <a:prstGeom prst="rect">
            <a:avLst/>
          </a:prstGeom>
          <a:noFill/>
          <a:ln>
            <a:noFill/>
          </a:ln>
        </p:spPr>
      </p:pic>
      <p:sp>
        <p:nvSpPr>
          <p:cNvPr id="58" name="Google Shape;58;p13"/>
          <p:cNvSpPr txBox="1"/>
          <p:nvPr/>
        </p:nvSpPr>
        <p:spPr>
          <a:xfrm>
            <a:off x="2501650" y="123525"/>
            <a:ext cx="4075200" cy="446400"/>
          </a:xfrm>
          <a:prstGeom prst="rect">
            <a:avLst/>
          </a:prstGeom>
          <a:noFill/>
          <a:ln>
            <a:noFill/>
          </a:ln>
          <a:effectLst>
            <a:outerShdw blurRad="57150" rotWithShape="0" algn="bl" dir="5400000" dist="19050">
              <a:srgbClr val="4A86E8">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ru" sz="1700">
                <a:solidFill>
                  <a:srgbClr val="00B050"/>
                </a:solidFill>
                <a:latin typeface="Calibri"/>
                <a:ea typeface="Calibri"/>
                <a:cs typeface="Calibri"/>
                <a:sym typeface="Calibri"/>
              </a:rPr>
              <a:t>IT-Academy training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22"/>
          <p:cNvGraphicFramePr/>
          <p:nvPr/>
        </p:nvGraphicFramePr>
        <p:xfrm>
          <a:off x="533400" y="1674200"/>
          <a:ext cx="3000000" cy="3000000"/>
        </p:xfrm>
        <a:graphic>
          <a:graphicData uri="http://schemas.openxmlformats.org/drawingml/2006/table">
            <a:tbl>
              <a:tblPr>
                <a:noFill/>
                <a:tableStyleId>{F27B048C-52D7-4F1A-BCD0-A51829FC4DEF}</a:tableStyleId>
              </a:tblPr>
              <a:tblGrid>
                <a:gridCol w="1333500"/>
                <a:gridCol w="923925"/>
                <a:gridCol w="1133475"/>
              </a:tblGrid>
              <a:tr h="430500">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Status</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19050">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Quantity</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19050">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Percentage, %</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19050">
                      <a:solidFill>
                        <a:srgbClr val="00B050"/>
                      </a:solidFill>
                      <a:prstDash val="solid"/>
                      <a:round/>
                      <a:headEnd len="sm" w="sm" type="none"/>
                      <a:tailEnd len="sm" w="sm" type="none"/>
                    </a:lnB>
                    <a:solidFill>
                      <a:srgbClr val="FFF2CC"/>
                    </a:solidFill>
                  </a:tcPr>
                </a:tc>
              </a:tr>
              <a:tr h="430500">
                <a:tc>
                  <a:txBody>
                    <a:bodyPr/>
                    <a:lstStyle/>
                    <a:p>
                      <a:pPr indent="0" lvl="0" marL="0" rtl="0" algn="l">
                        <a:lnSpc>
                          <a:spcPct val="115000"/>
                        </a:lnSpc>
                        <a:spcBef>
                          <a:spcPts val="0"/>
                        </a:spcBef>
                        <a:spcAft>
                          <a:spcPts val="0"/>
                        </a:spcAft>
                        <a:buNone/>
                      </a:pPr>
                      <a:r>
                        <a:rPr lang="ru">
                          <a:latin typeface="Calibri"/>
                          <a:ea typeface="Calibri"/>
                          <a:cs typeface="Calibri"/>
                          <a:sym typeface="Calibri"/>
                        </a:rPr>
                        <a:t>Passed</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19050">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328</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19050">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78,47%</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19050">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430500">
                <a:tc>
                  <a:txBody>
                    <a:bodyPr/>
                    <a:lstStyle/>
                    <a:p>
                      <a:pPr indent="0" lvl="0" marL="0" rtl="0" algn="l">
                        <a:lnSpc>
                          <a:spcPct val="115000"/>
                        </a:lnSpc>
                        <a:spcBef>
                          <a:spcPts val="0"/>
                        </a:spcBef>
                        <a:spcAft>
                          <a:spcPts val="0"/>
                        </a:spcAft>
                        <a:buNone/>
                      </a:pPr>
                      <a:r>
                        <a:rPr lang="ru">
                          <a:latin typeface="Calibri"/>
                          <a:ea typeface="Calibri"/>
                          <a:cs typeface="Calibri"/>
                          <a:sym typeface="Calibri"/>
                        </a:rPr>
                        <a:t>Failed</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85</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20,34%</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430500">
                <a:tc>
                  <a:txBody>
                    <a:bodyPr/>
                    <a:lstStyle/>
                    <a:p>
                      <a:pPr indent="0" lvl="0" marL="0" rtl="0" algn="l">
                        <a:lnSpc>
                          <a:spcPct val="115000"/>
                        </a:lnSpc>
                        <a:spcBef>
                          <a:spcPts val="0"/>
                        </a:spcBef>
                        <a:spcAft>
                          <a:spcPts val="0"/>
                        </a:spcAft>
                        <a:buNone/>
                      </a:pPr>
                      <a:r>
                        <a:rPr lang="ru">
                          <a:latin typeface="Calibri"/>
                          <a:ea typeface="Calibri"/>
                          <a:cs typeface="Calibri"/>
                          <a:sym typeface="Calibri"/>
                        </a:rPr>
                        <a:t>Not tested</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2</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0,47%</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430500">
                <a:tc>
                  <a:txBody>
                    <a:bodyPr/>
                    <a:lstStyle/>
                    <a:p>
                      <a:pPr indent="0" lvl="0" marL="0" rtl="0" algn="l">
                        <a:lnSpc>
                          <a:spcPct val="115000"/>
                        </a:lnSpc>
                        <a:spcBef>
                          <a:spcPts val="0"/>
                        </a:spcBef>
                        <a:spcAft>
                          <a:spcPts val="0"/>
                        </a:spcAft>
                        <a:buNone/>
                      </a:pPr>
                      <a:r>
                        <a:rPr lang="ru">
                          <a:latin typeface="Calibri"/>
                          <a:ea typeface="Calibri"/>
                          <a:cs typeface="Calibri"/>
                          <a:sym typeface="Calibri"/>
                        </a:rPr>
                        <a:t>Blocked</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3</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0,72%</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430500">
                <a:tc>
                  <a:txBody>
                    <a:bodyPr/>
                    <a:lstStyle/>
                    <a:p>
                      <a:pPr indent="0" lvl="0" marL="0" rtl="0" algn="l">
                        <a:lnSpc>
                          <a:spcPct val="115000"/>
                        </a:lnSpc>
                        <a:spcBef>
                          <a:spcPts val="0"/>
                        </a:spcBef>
                        <a:spcAft>
                          <a:spcPts val="0"/>
                        </a:spcAft>
                        <a:buNone/>
                      </a:pPr>
                      <a:r>
                        <a:rPr lang="ru">
                          <a:latin typeface="Calibri"/>
                          <a:ea typeface="Calibri"/>
                          <a:cs typeface="Calibri"/>
                          <a:sym typeface="Calibri"/>
                        </a:rPr>
                        <a:t>Total</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418</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100,00%</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bl>
          </a:graphicData>
        </a:graphic>
      </p:graphicFrame>
      <p:sp>
        <p:nvSpPr>
          <p:cNvPr id="145" name="Google Shape;145;p22"/>
          <p:cNvSpPr txBox="1"/>
          <p:nvPr/>
        </p:nvSpPr>
        <p:spPr>
          <a:xfrm>
            <a:off x="2534400" y="309500"/>
            <a:ext cx="4075200" cy="8928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a:p>
            <a:pPr indent="0" lvl="0" marL="0" rtl="0" algn="ctr">
              <a:spcBef>
                <a:spcPts val="0"/>
              </a:spcBef>
              <a:spcAft>
                <a:spcPts val="0"/>
              </a:spcAft>
              <a:buNone/>
            </a:pPr>
            <a:r>
              <a:rPr b="1" lang="ru" sz="1800">
                <a:solidFill>
                  <a:srgbClr val="00B050"/>
                </a:solidFill>
                <a:latin typeface="Calibri"/>
                <a:ea typeface="Calibri"/>
                <a:cs typeface="Calibri"/>
                <a:sym typeface="Calibri"/>
              </a:rPr>
              <a:t>Test case statistics by covered area:</a:t>
            </a:r>
            <a:endParaRPr b="1" sz="1800">
              <a:solidFill>
                <a:srgbClr val="00B050"/>
              </a:solidFill>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pic>
        <p:nvPicPr>
          <p:cNvPr id="146" name="Google Shape;146;p22"/>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pic>
        <p:nvPicPr>
          <p:cNvPr id="147" name="Google Shape;147;p22"/>
          <p:cNvPicPr preferRelativeResize="0"/>
          <p:nvPr/>
        </p:nvPicPr>
        <p:blipFill>
          <a:blip r:embed="rId4">
            <a:alphaModFix/>
          </a:blip>
          <a:stretch>
            <a:fillRect/>
          </a:stretch>
        </p:blipFill>
        <p:spPr>
          <a:xfrm>
            <a:off x="4137018" y="1683400"/>
            <a:ext cx="4621733" cy="258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23"/>
          <p:cNvGraphicFramePr/>
          <p:nvPr/>
        </p:nvGraphicFramePr>
        <p:xfrm>
          <a:off x="533400" y="1674200"/>
          <a:ext cx="3000000" cy="3000000"/>
        </p:xfrm>
        <a:graphic>
          <a:graphicData uri="http://schemas.openxmlformats.org/drawingml/2006/table">
            <a:tbl>
              <a:tblPr>
                <a:noFill/>
                <a:tableStyleId>{F27B048C-52D7-4F1A-BCD0-A51829FC4DEF}</a:tableStyleId>
              </a:tblPr>
              <a:tblGrid>
                <a:gridCol w="799200"/>
                <a:gridCol w="737975"/>
                <a:gridCol w="702350"/>
                <a:gridCol w="771450"/>
                <a:gridCol w="702350"/>
              </a:tblGrid>
              <a:tr h="430500">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Quantity</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19050">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Highest</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19050">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High</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19050">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Medium</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19050">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Low</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19050">
                      <a:solidFill>
                        <a:srgbClr val="00B050"/>
                      </a:solidFill>
                      <a:prstDash val="solid"/>
                      <a:round/>
                      <a:headEnd len="sm" w="sm" type="none"/>
                      <a:tailEnd len="sm" w="sm" type="none"/>
                    </a:lnB>
                    <a:solidFill>
                      <a:srgbClr val="FFF2CC"/>
                    </a:solidFill>
                  </a:tcPr>
                </a:tc>
              </a:tr>
              <a:tr h="430500">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42</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19050">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0</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19050">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5</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19050">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17</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19050">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20</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19050">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430500">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100 %</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0,00%</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11,90%</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40,48%</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47</a:t>
                      </a:r>
                      <a:r>
                        <a:rPr lang="ru">
                          <a:latin typeface="Calibri"/>
                          <a:ea typeface="Calibri"/>
                          <a:cs typeface="Calibri"/>
                          <a:sym typeface="Calibri"/>
                        </a:rPr>
                        <a:t>,62%</a:t>
                      </a:r>
                      <a:endParaRPr>
                        <a:latin typeface="Calibri"/>
                        <a:ea typeface="Calibri"/>
                        <a:cs typeface="Calibri"/>
                        <a:sym typeface="Calibri"/>
                      </a:endParaRPr>
                    </a:p>
                  </a:txBody>
                  <a:tcPr marT="91425" marB="91425" marR="28575" marL="28575"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bl>
          </a:graphicData>
        </a:graphic>
      </p:graphicFrame>
      <p:sp>
        <p:nvSpPr>
          <p:cNvPr id="153" name="Google Shape;153;p23"/>
          <p:cNvSpPr txBox="1"/>
          <p:nvPr/>
        </p:nvSpPr>
        <p:spPr>
          <a:xfrm>
            <a:off x="2534400" y="233300"/>
            <a:ext cx="4075200" cy="8928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a:p>
            <a:pPr indent="0" lvl="0" marL="0" rtl="0" algn="ctr">
              <a:spcBef>
                <a:spcPts val="0"/>
              </a:spcBef>
              <a:spcAft>
                <a:spcPts val="0"/>
              </a:spcAft>
              <a:buNone/>
            </a:pPr>
            <a:r>
              <a:rPr b="1" lang="ru" sz="1800">
                <a:solidFill>
                  <a:srgbClr val="00B050"/>
                </a:solidFill>
                <a:latin typeface="Calibri"/>
                <a:ea typeface="Calibri"/>
                <a:cs typeface="Calibri"/>
                <a:sym typeface="Calibri"/>
              </a:rPr>
              <a:t>Priority and percentage:</a:t>
            </a:r>
            <a:endParaRPr b="1" sz="1800">
              <a:solidFill>
                <a:srgbClr val="00B050"/>
              </a:solidFill>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pic>
        <p:nvPicPr>
          <p:cNvPr id="154" name="Google Shape;154;p23"/>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pic>
        <p:nvPicPr>
          <p:cNvPr id="155" name="Google Shape;155;p23"/>
          <p:cNvPicPr preferRelativeResize="0"/>
          <p:nvPr/>
        </p:nvPicPr>
        <p:blipFill>
          <a:blip r:embed="rId4">
            <a:alphaModFix/>
          </a:blip>
          <a:stretch>
            <a:fillRect/>
          </a:stretch>
        </p:blipFill>
        <p:spPr>
          <a:xfrm>
            <a:off x="4429324" y="1674200"/>
            <a:ext cx="4217876" cy="260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ru" sz="1200">
                <a:latin typeface="Calibri"/>
                <a:ea typeface="Calibri"/>
                <a:cs typeface="Calibri"/>
                <a:sym typeface="Calibri"/>
              </a:rPr>
              <a:t>     Having tested our website </a:t>
            </a:r>
            <a:r>
              <a:rPr lang="ru" sz="1200" u="sng">
                <a:solidFill>
                  <a:schemeClr val="hlink"/>
                </a:solidFill>
                <a:latin typeface="Calibri"/>
                <a:ea typeface="Calibri"/>
                <a:cs typeface="Calibri"/>
                <a:sym typeface="Calibri"/>
                <a:hlinkClick r:id="rId3"/>
              </a:rPr>
              <a:t>https://a-z-animals.com</a:t>
            </a:r>
            <a:r>
              <a:rPr lang="ru" sz="1200">
                <a:latin typeface="Calibri"/>
                <a:ea typeface="Calibri"/>
                <a:cs typeface="Calibri"/>
                <a:sym typeface="Calibri"/>
              </a:rPr>
              <a:t> according to the gray and black box method. We can conclude that the existing errors do not significantly affect the basic functionality. For more convenient use, it is necessary to eliminate existing bugs and conduct a regression test.</a:t>
            </a:r>
            <a:endParaRPr sz="1200">
              <a:latin typeface="Calibri"/>
              <a:ea typeface="Calibri"/>
              <a:cs typeface="Calibri"/>
              <a:sym typeface="Calibri"/>
            </a:endParaRPr>
          </a:p>
          <a:p>
            <a:pPr indent="0" lvl="0" marL="0" rtl="0" algn="l">
              <a:lnSpc>
                <a:spcPct val="105000"/>
              </a:lnSpc>
              <a:spcBef>
                <a:spcPts val="1200"/>
              </a:spcBef>
              <a:spcAft>
                <a:spcPts val="0"/>
              </a:spcAft>
              <a:buClr>
                <a:schemeClr val="dk1"/>
              </a:buClr>
              <a:buSzPts val="1100"/>
              <a:buFont typeface="Arial"/>
              <a:buNone/>
            </a:pPr>
            <a:r>
              <a:rPr lang="ru" sz="1200">
                <a:latin typeface="Calibri"/>
                <a:ea typeface="Calibri"/>
                <a:cs typeface="Calibri"/>
                <a:sym typeface="Calibri"/>
              </a:rPr>
              <a:t>     We, as a young team of testers, found out that the most important factor affecting the speed and quality of project testing is risks.</a:t>
            </a:r>
            <a:endParaRPr sz="1200">
              <a:latin typeface="Calibri"/>
              <a:ea typeface="Calibri"/>
              <a:cs typeface="Calibri"/>
              <a:sym typeface="Calibri"/>
            </a:endParaRPr>
          </a:p>
          <a:p>
            <a:pPr indent="0" lvl="0" marL="0" rtl="0" algn="l">
              <a:lnSpc>
                <a:spcPct val="105000"/>
              </a:lnSpc>
              <a:spcBef>
                <a:spcPts val="1200"/>
              </a:spcBef>
              <a:spcAft>
                <a:spcPts val="0"/>
              </a:spcAft>
              <a:buClr>
                <a:schemeClr val="dk1"/>
              </a:buClr>
              <a:buSzPts val="1100"/>
              <a:buFont typeface="Arial"/>
              <a:buNone/>
            </a:pPr>
            <a:r>
              <a:rPr lang="ru" sz="1200">
                <a:latin typeface="Calibri"/>
                <a:ea typeface="Calibri"/>
                <a:cs typeface="Calibri"/>
                <a:sym typeface="Calibri"/>
              </a:rPr>
              <a:t>     We have taken into account the risks of time, the risks of insufficient immersion in the product and subject area, the risks associated with a lack of experience, etc.</a:t>
            </a:r>
            <a:endParaRPr sz="1200">
              <a:latin typeface="Calibri"/>
              <a:ea typeface="Calibri"/>
              <a:cs typeface="Calibri"/>
              <a:sym typeface="Calibri"/>
            </a:endParaRPr>
          </a:p>
          <a:p>
            <a:pPr indent="0" lvl="0" marL="0" rtl="0" algn="l">
              <a:lnSpc>
                <a:spcPct val="105000"/>
              </a:lnSpc>
              <a:spcBef>
                <a:spcPts val="1200"/>
              </a:spcBef>
              <a:spcAft>
                <a:spcPts val="0"/>
              </a:spcAft>
              <a:buClr>
                <a:schemeClr val="dk1"/>
              </a:buClr>
              <a:buSzPts val="1100"/>
              <a:buFont typeface="Arial"/>
              <a:buNone/>
            </a:pPr>
            <a:r>
              <a:rPr lang="ru" sz="1200">
                <a:latin typeface="Calibri"/>
                <a:ea typeface="Calibri"/>
                <a:cs typeface="Calibri"/>
                <a:sym typeface="Calibri"/>
              </a:rPr>
              <a:t>The site has a lot of internal pages with descriptions of animals. Many pages have different content filling logic, which is why there are different bugs on seemingly identical pages.</a:t>
            </a:r>
            <a:endParaRPr sz="1200">
              <a:latin typeface="Calibri"/>
              <a:ea typeface="Calibri"/>
              <a:cs typeface="Calibri"/>
              <a:sym typeface="Calibri"/>
            </a:endParaRPr>
          </a:p>
          <a:p>
            <a:pPr indent="0" lvl="0" marL="0" rtl="0" algn="l">
              <a:lnSpc>
                <a:spcPct val="105000"/>
              </a:lnSpc>
              <a:spcBef>
                <a:spcPts val="1200"/>
              </a:spcBef>
              <a:spcAft>
                <a:spcPts val="1200"/>
              </a:spcAft>
              <a:buNone/>
            </a:pPr>
            <a:r>
              <a:t/>
            </a:r>
            <a:endParaRPr/>
          </a:p>
        </p:txBody>
      </p:sp>
      <p:sp>
        <p:nvSpPr>
          <p:cNvPr id="161" name="Google Shape;161;p24"/>
          <p:cNvSpPr txBox="1"/>
          <p:nvPr/>
        </p:nvSpPr>
        <p:spPr>
          <a:xfrm>
            <a:off x="4018125" y="606475"/>
            <a:ext cx="4422000" cy="4617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00B050"/>
                </a:solidFill>
                <a:latin typeface="Calibri"/>
                <a:ea typeface="Calibri"/>
                <a:cs typeface="Calibri"/>
                <a:sym typeface="Calibri"/>
              </a:rPr>
              <a:t>Resume:</a:t>
            </a:r>
            <a:endParaRPr b="1" sz="2100">
              <a:solidFill>
                <a:srgbClr val="00B05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a:effectLst>
            <a:outerShdw blurRad="57150" rotWithShape="0" algn="bl" dir="5400000" dist="19050">
              <a:schemeClr val="accent1">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lang="ru" sz="1820">
                <a:solidFill>
                  <a:srgbClr val="00B050"/>
                </a:solidFill>
                <a:latin typeface="Calibri"/>
                <a:ea typeface="Calibri"/>
                <a:cs typeface="Calibri"/>
                <a:sym typeface="Calibri"/>
              </a:rPr>
              <a:t>Recommendations:</a:t>
            </a:r>
            <a:endParaRPr sz="1820">
              <a:solidFill>
                <a:srgbClr val="00B050"/>
              </a:solidFill>
              <a:latin typeface="Calibri"/>
              <a:ea typeface="Calibri"/>
              <a:cs typeface="Calibri"/>
              <a:sym typeface="Calibri"/>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SzPts val="1200"/>
              <a:buFont typeface="Calibri"/>
              <a:buChar char="●"/>
            </a:pPr>
            <a:r>
              <a:rPr lang="ru" sz="1200">
                <a:latin typeface="Calibri"/>
                <a:ea typeface="Calibri"/>
                <a:cs typeface="Calibri"/>
                <a:sym typeface="Calibri"/>
              </a:rPr>
              <a:t>The site has pages with endless loading of content. We suggest using a pagination on every page of the site.</a:t>
            </a:r>
            <a:endParaRPr sz="1200">
              <a:latin typeface="Calibri"/>
              <a:ea typeface="Calibri"/>
              <a:cs typeface="Calibri"/>
              <a:sym typeface="Calibri"/>
            </a:endParaRPr>
          </a:p>
          <a:p>
            <a:pPr indent="-304800" lvl="0" marL="457200" rtl="0" algn="l">
              <a:lnSpc>
                <a:spcPct val="95000"/>
              </a:lnSpc>
              <a:spcBef>
                <a:spcPts val="0"/>
              </a:spcBef>
              <a:spcAft>
                <a:spcPts val="0"/>
              </a:spcAft>
              <a:buSzPts val="1200"/>
              <a:buFont typeface="Calibri"/>
              <a:buChar char="●"/>
            </a:pPr>
            <a:r>
              <a:rPr lang="ru" sz="1200">
                <a:latin typeface="Calibri"/>
                <a:ea typeface="Calibri"/>
                <a:cs typeface="Calibri"/>
                <a:sym typeface="Calibri"/>
              </a:rPr>
              <a:t>For faster site navigation, we suggest adding elements that will simplify the transition to the header and footer of the site.</a:t>
            </a:r>
            <a:endParaRPr sz="1200">
              <a:latin typeface="Calibri"/>
              <a:ea typeface="Calibri"/>
              <a:cs typeface="Calibri"/>
              <a:sym typeface="Calibri"/>
            </a:endParaRPr>
          </a:p>
          <a:p>
            <a:pPr indent="-304800" lvl="0" marL="457200" rtl="0" algn="l">
              <a:lnSpc>
                <a:spcPct val="95000"/>
              </a:lnSpc>
              <a:spcBef>
                <a:spcPts val="0"/>
              </a:spcBef>
              <a:spcAft>
                <a:spcPts val="0"/>
              </a:spcAft>
              <a:buSzPts val="1200"/>
              <a:buFont typeface="Calibri"/>
              <a:buChar char="●"/>
            </a:pPr>
            <a:r>
              <a:rPr lang="ru" sz="1200">
                <a:latin typeface="Calibri"/>
                <a:ea typeface="Calibri"/>
                <a:cs typeface="Calibri"/>
                <a:sym typeface="Calibri"/>
              </a:rPr>
              <a:t>The site has a lot of ad blocks, and this greatly distracts from the main content. It is necessary to allocate separate blocks on the site where advertising on third-party resources will be located.</a:t>
            </a:r>
            <a:endParaRPr sz="1200">
              <a:latin typeface="Calibri"/>
              <a:ea typeface="Calibri"/>
              <a:cs typeface="Calibri"/>
              <a:sym typeface="Calibri"/>
            </a:endParaRPr>
          </a:p>
          <a:p>
            <a:pPr indent="-304800" lvl="0" marL="457200" rtl="0" algn="l">
              <a:lnSpc>
                <a:spcPct val="95000"/>
              </a:lnSpc>
              <a:spcBef>
                <a:spcPts val="0"/>
              </a:spcBef>
              <a:spcAft>
                <a:spcPts val="0"/>
              </a:spcAft>
              <a:buSzPts val="1200"/>
              <a:buFont typeface="Calibri"/>
              <a:buChar char="●"/>
            </a:pPr>
            <a:r>
              <a:rPr lang="ru" sz="1200">
                <a:latin typeface="Calibri"/>
                <a:ea typeface="Calibri"/>
                <a:cs typeface="Calibri"/>
                <a:sym typeface="Calibri"/>
              </a:rPr>
              <a:t>The secondary functionality of the site is the purchase of goods.</a:t>
            </a:r>
            <a:endParaRPr sz="1200">
              <a:latin typeface="Calibri"/>
              <a:ea typeface="Calibri"/>
              <a:cs typeface="Calibri"/>
              <a:sym typeface="Calibri"/>
            </a:endParaRPr>
          </a:p>
          <a:p>
            <a:pPr indent="-304800" lvl="0" marL="457200" rtl="0" algn="l">
              <a:lnSpc>
                <a:spcPct val="95000"/>
              </a:lnSpc>
              <a:spcBef>
                <a:spcPts val="0"/>
              </a:spcBef>
              <a:spcAft>
                <a:spcPts val="0"/>
              </a:spcAft>
              <a:buSzPts val="1200"/>
              <a:buFont typeface="Calibri"/>
              <a:buChar char="●"/>
            </a:pPr>
            <a:r>
              <a:rPr lang="ru" sz="1200">
                <a:latin typeface="Calibri"/>
                <a:ea typeface="Calibri"/>
                <a:cs typeface="Calibri"/>
                <a:sym typeface="Calibri"/>
              </a:rPr>
              <a:t>We suggest adding this section to the header of the site, and in the existing review section, post information related only to animals.</a:t>
            </a:r>
            <a:endParaRPr sz="1200">
              <a:latin typeface="Calibri"/>
              <a:ea typeface="Calibri"/>
              <a:cs typeface="Calibri"/>
              <a:sym typeface="Calibri"/>
            </a:endParaRPr>
          </a:p>
          <a:p>
            <a:pPr indent="-304800" lvl="0" marL="457200" rtl="0" algn="l">
              <a:lnSpc>
                <a:spcPct val="95000"/>
              </a:lnSpc>
              <a:spcBef>
                <a:spcPts val="0"/>
              </a:spcBef>
              <a:spcAft>
                <a:spcPts val="0"/>
              </a:spcAft>
              <a:buSzPts val="1200"/>
              <a:buFont typeface="Calibri"/>
              <a:buChar char="●"/>
            </a:pPr>
            <a:r>
              <a:rPr lang="ru" sz="1200">
                <a:latin typeface="Calibri"/>
                <a:ea typeface="Calibri"/>
                <a:cs typeface="Calibri"/>
                <a:sym typeface="Calibri"/>
              </a:rPr>
              <a:t>Add the ability to go to the YouTube channel of the site in the footer.</a:t>
            </a:r>
            <a:endParaRPr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sp>
        <p:nvSpPr>
          <p:cNvPr id="173" name="Google Shape;173;p26"/>
          <p:cNvSpPr txBox="1"/>
          <p:nvPr/>
        </p:nvSpPr>
        <p:spPr>
          <a:xfrm>
            <a:off x="3022075" y="-408125"/>
            <a:ext cx="55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4" name="Google Shape;174;p26"/>
          <p:cNvPicPr preferRelativeResize="0"/>
          <p:nvPr/>
        </p:nvPicPr>
        <p:blipFill>
          <a:blip r:embed="rId4">
            <a:alphaModFix/>
          </a:blip>
          <a:stretch>
            <a:fillRect/>
          </a:stretch>
        </p:blipFill>
        <p:spPr>
          <a:xfrm>
            <a:off x="2090827" y="865750"/>
            <a:ext cx="4926099" cy="3591949"/>
          </a:xfrm>
          <a:prstGeom prst="rect">
            <a:avLst/>
          </a:prstGeom>
          <a:noFill/>
          <a:ln>
            <a:noFill/>
          </a:ln>
        </p:spPr>
      </p:pic>
      <p:sp>
        <p:nvSpPr>
          <p:cNvPr id="175" name="Google Shape;175;p26"/>
          <p:cNvSpPr txBox="1"/>
          <p:nvPr/>
        </p:nvSpPr>
        <p:spPr>
          <a:xfrm>
            <a:off x="2636925" y="251650"/>
            <a:ext cx="4075200" cy="4617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00B050"/>
                </a:solidFill>
                <a:latin typeface="Calibri"/>
                <a:ea typeface="Calibri"/>
                <a:cs typeface="Calibri"/>
                <a:sym typeface="Calibri"/>
              </a:rPr>
              <a:t>The TBE team thanks you for attention!</a:t>
            </a:r>
            <a:endParaRPr b="1" sz="1800">
              <a:solidFill>
                <a:srgbClr val="00B05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pic>
        <p:nvPicPr>
          <p:cNvPr id="64" name="Google Shape;64;p14"/>
          <p:cNvPicPr preferRelativeResize="0"/>
          <p:nvPr/>
        </p:nvPicPr>
        <p:blipFill>
          <a:blip r:embed="rId4">
            <a:alphaModFix/>
          </a:blip>
          <a:stretch>
            <a:fillRect/>
          </a:stretch>
        </p:blipFill>
        <p:spPr>
          <a:xfrm>
            <a:off x="251279" y="1453000"/>
            <a:ext cx="3543750" cy="2645350"/>
          </a:xfrm>
          <a:prstGeom prst="rect">
            <a:avLst/>
          </a:prstGeom>
          <a:noFill/>
          <a:ln>
            <a:noFill/>
          </a:ln>
        </p:spPr>
      </p:pic>
      <p:pic>
        <p:nvPicPr>
          <p:cNvPr id="65" name="Google Shape;65;p14"/>
          <p:cNvPicPr preferRelativeResize="0"/>
          <p:nvPr/>
        </p:nvPicPr>
        <p:blipFill>
          <a:blip r:embed="rId5">
            <a:alphaModFix/>
          </a:blip>
          <a:stretch>
            <a:fillRect/>
          </a:stretch>
        </p:blipFill>
        <p:spPr>
          <a:xfrm>
            <a:off x="175075" y="114700"/>
            <a:ext cx="4969576" cy="1228625"/>
          </a:xfrm>
          <a:prstGeom prst="rect">
            <a:avLst/>
          </a:prstGeom>
          <a:noFill/>
          <a:ln>
            <a:noFill/>
          </a:ln>
        </p:spPr>
      </p:pic>
      <p:pic>
        <p:nvPicPr>
          <p:cNvPr id="66" name="Google Shape;66;p14"/>
          <p:cNvPicPr preferRelativeResize="0"/>
          <p:nvPr/>
        </p:nvPicPr>
        <p:blipFill>
          <a:blip r:embed="rId6">
            <a:alphaModFix/>
          </a:blip>
          <a:stretch>
            <a:fillRect/>
          </a:stretch>
        </p:blipFill>
        <p:spPr>
          <a:xfrm>
            <a:off x="4611813" y="2905500"/>
            <a:ext cx="2954926" cy="2099551"/>
          </a:xfrm>
          <a:prstGeom prst="rect">
            <a:avLst/>
          </a:prstGeom>
          <a:noFill/>
          <a:ln>
            <a:noFill/>
          </a:ln>
        </p:spPr>
      </p:pic>
      <p:sp>
        <p:nvSpPr>
          <p:cNvPr id="67" name="Google Shape;67;p14"/>
          <p:cNvSpPr txBox="1"/>
          <p:nvPr/>
        </p:nvSpPr>
        <p:spPr>
          <a:xfrm>
            <a:off x="211675" y="4048475"/>
            <a:ext cx="3543900" cy="692700"/>
          </a:xfrm>
          <a:prstGeom prst="rect">
            <a:avLst/>
          </a:prstGeom>
          <a:noFill/>
          <a:ln>
            <a:noFill/>
          </a:ln>
          <a:effectLst>
            <a:outerShdw blurRad="71438" rotWithShape="0" algn="bl" dir="5400000" dist="9525">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00B050"/>
                </a:solidFill>
                <a:latin typeface="Calibri"/>
                <a:ea typeface="Calibri"/>
                <a:cs typeface="Calibri"/>
                <a:sym typeface="Calibri"/>
              </a:rPr>
              <a:t>The specificity of the site is that the site users can get to know different types of animals better, learn something new about them.</a:t>
            </a:r>
            <a:endParaRPr sz="1100">
              <a:solidFill>
                <a:srgbClr val="00B050"/>
              </a:solidFill>
              <a:latin typeface="Calibri"/>
              <a:ea typeface="Calibri"/>
              <a:cs typeface="Calibri"/>
              <a:sym typeface="Calibri"/>
            </a:endParaRPr>
          </a:p>
        </p:txBody>
      </p:sp>
      <p:sp>
        <p:nvSpPr>
          <p:cNvPr id="68" name="Google Shape;68;p14"/>
          <p:cNvSpPr txBox="1"/>
          <p:nvPr/>
        </p:nvSpPr>
        <p:spPr>
          <a:xfrm>
            <a:off x="4539163" y="2233950"/>
            <a:ext cx="3292200" cy="6927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rgbClr val="00B050"/>
                </a:solidFill>
                <a:latin typeface="Calibri"/>
                <a:ea typeface="Calibri"/>
                <a:cs typeface="Calibri"/>
                <a:sym typeface="Calibri"/>
              </a:rPr>
              <a:t>The source of income for maintaining the site in working order is the purchase of pet products.</a:t>
            </a:r>
            <a:endParaRPr sz="1100">
              <a:solidFill>
                <a:srgbClr val="00B050"/>
              </a:solidFill>
              <a:latin typeface="Calibri"/>
              <a:ea typeface="Calibri"/>
              <a:cs typeface="Calibri"/>
              <a:sym typeface="Calibri"/>
            </a:endParaRPr>
          </a:p>
          <a:p>
            <a:pPr indent="0" lvl="0" marL="0" rtl="0" algn="l">
              <a:spcBef>
                <a:spcPts val="0"/>
              </a:spcBef>
              <a:spcAft>
                <a:spcPts val="0"/>
              </a:spcAft>
              <a:buNone/>
            </a:pPr>
            <a:r>
              <a:rPr b="1" lang="ru" sz="1100">
                <a:solidFill>
                  <a:srgbClr val="00B050"/>
                </a:solidFill>
                <a:latin typeface="Calibri"/>
                <a:ea typeface="Calibri"/>
                <a:cs typeface="Calibri"/>
                <a:sym typeface="Calibri"/>
              </a:rPr>
              <a:t>This is a secondary functionality of our site.</a:t>
            </a:r>
            <a:endParaRPr b="1" sz="1100">
              <a:solidFill>
                <a:srgbClr val="00B050"/>
              </a:solidFill>
              <a:latin typeface="Calibri"/>
              <a:ea typeface="Calibri"/>
              <a:cs typeface="Calibri"/>
              <a:sym typeface="Calibri"/>
            </a:endParaRPr>
          </a:p>
        </p:txBody>
      </p:sp>
      <p:pic>
        <p:nvPicPr>
          <p:cNvPr id="69" name="Google Shape;69;p14" title="2022-09-11_16h11_32.mp4">
            <a:hlinkClick r:id="rId7"/>
          </p:cNvPr>
          <p:cNvPicPr preferRelativeResize="0"/>
          <p:nvPr/>
        </p:nvPicPr>
        <p:blipFill>
          <a:blip r:embed="rId8">
            <a:alphaModFix/>
          </a:blip>
          <a:stretch>
            <a:fillRect/>
          </a:stretch>
        </p:blipFill>
        <p:spPr>
          <a:xfrm>
            <a:off x="6129625" y="338675"/>
            <a:ext cx="2532450" cy="1899325"/>
          </a:xfrm>
          <a:prstGeom prst="rect">
            <a:avLst/>
          </a:prstGeom>
          <a:noFill/>
          <a:ln>
            <a:noFill/>
          </a:ln>
        </p:spPr>
      </p:pic>
      <p:cxnSp>
        <p:nvCxnSpPr>
          <p:cNvPr id="70" name="Google Shape;70;p14"/>
          <p:cNvCxnSpPr/>
          <p:nvPr/>
        </p:nvCxnSpPr>
        <p:spPr>
          <a:xfrm flipH="1" rot="10800000">
            <a:off x="2328325" y="769725"/>
            <a:ext cx="762900" cy="669600"/>
          </a:xfrm>
          <a:prstGeom prst="straightConnector1">
            <a:avLst/>
          </a:prstGeom>
          <a:noFill/>
          <a:ln cap="flat" cmpd="sng" w="9525">
            <a:solidFill>
              <a:schemeClr val="dk2"/>
            </a:solidFill>
            <a:prstDash val="solid"/>
            <a:round/>
            <a:headEnd len="med" w="med" type="none"/>
            <a:tailEnd len="med" w="med" type="triangle"/>
          </a:ln>
          <a:effectLst>
            <a:outerShdw blurRad="171450" rotWithShape="0" algn="bl">
              <a:srgbClr val="00FF00">
                <a:alpha val="42000"/>
              </a:srgbClr>
            </a:outerShdw>
            <a:reflection blurRad="0" dir="5400000" dist="38100" endA="0" endPos="30000" fadeDir="5400012" kx="0" rotWithShape="0" algn="bl" stPos="0" sy="-100000" ky="0"/>
          </a:effectLst>
        </p:spPr>
      </p:cxnSp>
      <p:cxnSp>
        <p:nvCxnSpPr>
          <p:cNvPr id="71" name="Google Shape;71;p14"/>
          <p:cNvCxnSpPr/>
          <p:nvPr/>
        </p:nvCxnSpPr>
        <p:spPr>
          <a:xfrm rot="10800000">
            <a:off x="4565100" y="324500"/>
            <a:ext cx="1545000" cy="4869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st="19050">
              <a:srgbClr val="00FF00">
                <a:alpha val="50000"/>
              </a:srgbClr>
            </a:outerShdw>
          </a:effectLst>
        </p:spPr>
      </p:cxnSp>
      <p:sp>
        <p:nvSpPr>
          <p:cNvPr id="72" name="Google Shape;72;p14"/>
          <p:cNvSpPr txBox="1"/>
          <p:nvPr/>
        </p:nvSpPr>
        <p:spPr>
          <a:xfrm>
            <a:off x="4023325" y="829688"/>
            <a:ext cx="1878000" cy="614100"/>
          </a:xfrm>
          <a:prstGeom prst="rect">
            <a:avLst/>
          </a:prstGeom>
          <a:noFill/>
          <a:ln>
            <a:noFill/>
          </a:ln>
          <a:effectLst>
            <a:outerShdw blurRad="100013" rotWithShape="0" algn="bl" dir="3840000" dist="47625">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ru" sz="1800">
                <a:solidFill>
                  <a:srgbClr val="00B050"/>
                </a:solidFill>
                <a:latin typeface="Calibri"/>
                <a:ea typeface="Calibri"/>
                <a:cs typeface="Calibri"/>
                <a:sym typeface="Calibri"/>
              </a:rPr>
              <a:t>The Search </a:t>
            </a:r>
            <a:r>
              <a:rPr lang="ru" sz="1800">
                <a:solidFill>
                  <a:srgbClr val="00B050"/>
                </a:solidFill>
                <a:latin typeface="Calibri"/>
                <a:ea typeface="Calibri"/>
                <a:cs typeface="Calibri"/>
                <a:sym typeface="Calibri"/>
              </a:rPr>
              <a:t>is</a:t>
            </a:r>
            <a:r>
              <a:rPr b="1" lang="ru" sz="1800">
                <a:solidFill>
                  <a:srgbClr val="00B050"/>
                </a:solidFill>
                <a:latin typeface="Calibri"/>
                <a:ea typeface="Calibri"/>
                <a:cs typeface="Calibri"/>
                <a:sym typeface="Calibri"/>
              </a:rPr>
              <a:t> </a:t>
            </a:r>
            <a:r>
              <a:rPr lang="ru" sz="1800">
                <a:solidFill>
                  <a:srgbClr val="00B050"/>
                </a:solidFill>
                <a:latin typeface="Calibri"/>
                <a:ea typeface="Calibri"/>
                <a:cs typeface="Calibri"/>
                <a:sym typeface="Calibri"/>
              </a:rPr>
              <a:t>the main functionality of the site.</a:t>
            </a:r>
            <a:endParaRPr sz="1800">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598950" y="445025"/>
            <a:ext cx="6027900" cy="572700"/>
          </a:xfrm>
          <a:prstGeom prst="rect">
            <a:avLst/>
          </a:prstGeom>
          <a:effectLst>
            <a:outerShdw blurRad="57150" rotWithShape="0" algn="bl" dir="5400000" dist="19050">
              <a:schemeClr val="accent1">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ru" sz="1400">
                <a:solidFill>
                  <a:srgbClr val="00B050"/>
                </a:solidFill>
                <a:latin typeface="Calibri"/>
                <a:ea typeface="Calibri"/>
                <a:cs typeface="Calibri"/>
                <a:sym typeface="Calibri"/>
              </a:rPr>
              <a:t>   Web browsers for testing this website were selected based on the calculation of global usage.</a:t>
            </a:r>
            <a:endParaRPr sz="1400">
              <a:solidFill>
                <a:srgbClr val="00B050"/>
              </a:solidFill>
              <a:latin typeface="Calibri"/>
              <a:ea typeface="Calibri"/>
              <a:cs typeface="Calibri"/>
              <a:sym typeface="Calibri"/>
            </a:endParaRPr>
          </a:p>
          <a:p>
            <a:pPr indent="0" lvl="0" marL="0" rtl="0" algn="l">
              <a:spcBef>
                <a:spcPts val="0"/>
              </a:spcBef>
              <a:spcAft>
                <a:spcPts val="0"/>
              </a:spcAft>
              <a:buClr>
                <a:schemeClr val="dk1"/>
              </a:buClr>
              <a:buSzPts val="990"/>
              <a:buFont typeface="Arial"/>
              <a:buNone/>
            </a:pPr>
            <a:r>
              <a:rPr lang="ru" sz="1400">
                <a:solidFill>
                  <a:srgbClr val="00B050"/>
                </a:solidFill>
                <a:latin typeface="Calibri"/>
                <a:ea typeface="Calibri"/>
                <a:cs typeface="Calibri"/>
                <a:sym typeface="Calibri"/>
              </a:rPr>
              <a:t>   Since the creator of the site is located in North America and there is no functionality for translating the site, we decided to take Google Chrome as a basis.</a:t>
            </a:r>
            <a:endParaRPr sz="1400">
              <a:solidFill>
                <a:srgbClr val="00B050"/>
              </a:solidFill>
              <a:latin typeface="Calibri"/>
              <a:ea typeface="Calibri"/>
              <a:cs typeface="Calibri"/>
              <a:sym typeface="Calibri"/>
            </a:endParaRPr>
          </a:p>
          <a:p>
            <a:pPr indent="0" lvl="0" marL="0" rtl="0" algn="l">
              <a:spcBef>
                <a:spcPts val="0"/>
              </a:spcBef>
              <a:spcAft>
                <a:spcPts val="0"/>
              </a:spcAft>
              <a:buSzPts val="990"/>
              <a:buNone/>
            </a:pPr>
            <a:r>
              <a:t/>
            </a:r>
            <a:endParaRPr sz="1200">
              <a:latin typeface="Calibri"/>
              <a:ea typeface="Calibri"/>
              <a:cs typeface="Calibri"/>
              <a:sym typeface="Calibri"/>
            </a:endParaRPr>
          </a:p>
        </p:txBody>
      </p:sp>
      <p:pic>
        <p:nvPicPr>
          <p:cNvPr id="78" name="Google Shape;78;p15"/>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graphicFrame>
        <p:nvGraphicFramePr>
          <p:cNvPr id="79" name="Google Shape;79;p15"/>
          <p:cNvGraphicFramePr/>
          <p:nvPr/>
        </p:nvGraphicFramePr>
        <p:xfrm>
          <a:off x="1638300" y="1885950"/>
          <a:ext cx="3000000" cy="3000000"/>
        </p:xfrm>
        <a:graphic>
          <a:graphicData uri="http://schemas.openxmlformats.org/drawingml/2006/table">
            <a:tbl>
              <a:tblPr>
                <a:noFill/>
                <a:tableStyleId>{DB6D1C45-A374-45BE-87BC-49482239B300}</a:tableStyleId>
              </a:tblPr>
              <a:tblGrid>
                <a:gridCol w="534375"/>
                <a:gridCol w="1878625"/>
                <a:gridCol w="1588550"/>
                <a:gridCol w="1956450"/>
              </a:tblGrid>
              <a:tr h="381000">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Component name</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Component role</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Reference/Comment</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r>
              <a:tr h="381000">
                <a:tc>
                  <a:txBody>
                    <a:bodyPr/>
                    <a:lstStyle/>
                    <a:p>
                      <a:pPr indent="0" lvl="0" marL="0" rtl="0" algn="ctr">
                        <a:lnSpc>
                          <a:spcPct val="115000"/>
                        </a:lnSpc>
                        <a:spcBef>
                          <a:spcPts val="0"/>
                        </a:spcBef>
                        <a:spcAft>
                          <a:spcPts val="0"/>
                        </a:spcAft>
                        <a:buNone/>
                      </a:pPr>
                      <a:r>
                        <a:rPr lang="ru">
                          <a:solidFill>
                            <a:schemeClr val="dk1"/>
                          </a:solidFill>
                          <a:latin typeface="Calibri"/>
                          <a:ea typeface="Calibri"/>
                          <a:cs typeface="Calibri"/>
                          <a:sym typeface="Calibri"/>
                        </a:rPr>
                        <a:t>1</a:t>
                      </a:r>
                      <a:endParaRPr>
                        <a:solidFill>
                          <a:schemeClr val="dk1"/>
                        </a:solidFill>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Google Chrome</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Browser </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solidFill>
                            <a:srgbClr val="333333"/>
                          </a:solidFill>
                          <a:highlight>
                            <a:srgbClr val="FFFFFF"/>
                          </a:highlight>
                          <a:latin typeface="Calibri"/>
                          <a:ea typeface="Calibri"/>
                          <a:cs typeface="Calibri"/>
                          <a:sym typeface="Calibri"/>
                        </a:rPr>
                        <a:t>64.92% in the World</a:t>
                      </a:r>
                      <a:endParaRPr>
                        <a:highlight>
                          <a:srgbClr val="FFFFFF"/>
                        </a:highlight>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2</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solidFill>
                            <a:srgbClr val="333333"/>
                          </a:solidFill>
                          <a:highlight>
                            <a:srgbClr val="FFFFFF"/>
                          </a:highlight>
                          <a:latin typeface="Calibri"/>
                          <a:ea typeface="Calibri"/>
                          <a:cs typeface="Calibri"/>
                          <a:sym typeface="Calibri"/>
                        </a:rPr>
                        <a:t>Apple Safari</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Browser</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spcBef>
                          <a:spcPts val="0"/>
                        </a:spcBef>
                        <a:spcAft>
                          <a:spcPts val="0"/>
                        </a:spcAft>
                        <a:buNone/>
                      </a:pPr>
                      <a:r>
                        <a:rPr lang="ru">
                          <a:solidFill>
                            <a:srgbClr val="333333"/>
                          </a:solidFill>
                          <a:highlight>
                            <a:srgbClr val="FFFFFF"/>
                          </a:highlight>
                          <a:latin typeface="Calibri"/>
                          <a:ea typeface="Calibri"/>
                          <a:cs typeface="Calibri"/>
                          <a:sym typeface="Calibri"/>
                        </a:rPr>
                        <a:t>9.75% in the World</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3</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solidFill>
                            <a:srgbClr val="333333"/>
                          </a:solidFill>
                          <a:highlight>
                            <a:srgbClr val="FFFFFF"/>
                          </a:highlight>
                          <a:latin typeface="Calibri"/>
                          <a:ea typeface="Calibri"/>
                          <a:cs typeface="Calibri"/>
                          <a:sym typeface="Calibri"/>
                        </a:rPr>
                        <a:t>Microsoft Edge</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Browser</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spcBef>
                          <a:spcPts val="0"/>
                        </a:spcBef>
                        <a:spcAft>
                          <a:spcPts val="0"/>
                        </a:spcAft>
                        <a:buNone/>
                      </a:pPr>
                      <a:r>
                        <a:rPr lang="ru">
                          <a:solidFill>
                            <a:srgbClr val="333333"/>
                          </a:solidFill>
                          <a:highlight>
                            <a:srgbClr val="FFFFFF"/>
                          </a:highlight>
                          <a:latin typeface="Calibri"/>
                          <a:ea typeface="Calibri"/>
                          <a:cs typeface="Calibri"/>
                          <a:sym typeface="Calibri"/>
                        </a:rPr>
                        <a:t>9.56% in the World</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4</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solidFill>
                            <a:srgbClr val="333333"/>
                          </a:solidFill>
                          <a:highlight>
                            <a:srgbClr val="FFFFFF"/>
                          </a:highlight>
                          <a:latin typeface="Calibri"/>
                          <a:ea typeface="Calibri"/>
                          <a:cs typeface="Calibri"/>
                          <a:sym typeface="Calibri"/>
                        </a:rPr>
                        <a:t>Mozilla Firefox </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Browser</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spcBef>
                          <a:spcPts val="0"/>
                        </a:spcBef>
                        <a:spcAft>
                          <a:spcPts val="0"/>
                        </a:spcAft>
                        <a:buNone/>
                      </a:pPr>
                      <a:r>
                        <a:rPr lang="ru">
                          <a:solidFill>
                            <a:srgbClr val="333333"/>
                          </a:solidFill>
                          <a:highlight>
                            <a:srgbClr val="FFFFFF"/>
                          </a:highlight>
                          <a:latin typeface="Calibri"/>
                          <a:ea typeface="Calibri"/>
                          <a:cs typeface="Calibri"/>
                          <a:sym typeface="Calibri"/>
                        </a:rPr>
                        <a:t>9.41% in the World</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5</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Opera</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a:latin typeface="Calibri"/>
                          <a:ea typeface="Calibri"/>
                          <a:cs typeface="Calibri"/>
                          <a:sym typeface="Calibri"/>
                        </a:rPr>
                        <a:t>Browser</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spcBef>
                          <a:spcPts val="0"/>
                        </a:spcBef>
                        <a:spcAft>
                          <a:spcPts val="0"/>
                        </a:spcAft>
                        <a:buNone/>
                      </a:pPr>
                      <a:r>
                        <a:rPr lang="ru">
                          <a:solidFill>
                            <a:srgbClr val="333333"/>
                          </a:solidFill>
                          <a:highlight>
                            <a:srgbClr val="FFFFFF"/>
                          </a:highlight>
                          <a:latin typeface="Calibri"/>
                          <a:ea typeface="Calibri"/>
                          <a:cs typeface="Calibri"/>
                          <a:sym typeface="Calibri"/>
                        </a:rPr>
                        <a:t>2.41% in the World</a:t>
                      </a:r>
                      <a:endParaRPr>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graphicFrame>
        <p:nvGraphicFramePr>
          <p:cNvPr id="85" name="Google Shape;85;p16"/>
          <p:cNvGraphicFramePr/>
          <p:nvPr/>
        </p:nvGraphicFramePr>
        <p:xfrm>
          <a:off x="1465675" y="923100"/>
          <a:ext cx="3000000" cy="3000000"/>
        </p:xfrm>
        <a:graphic>
          <a:graphicData uri="http://schemas.openxmlformats.org/drawingml/2006/table">
            <a:tbl>
              <a:tblPr>
                <a:noFill/>
                <a:tableStyleId>{F27B048C-52D7-4F1A-BCD0-A51829FC4DEF}</a:tableStyleId>
              </a:tblPr>
              <a:tblGrid>
                <a:gridCol w="382275"/>
                <a:gridCol w="685800"/>
                <a:gridCol w="971550"/>
                <a:gridCol w="1866900"/>
                <a:gridCol w="2238375"/>
              </a:tblGrid>
              <a:tr h="219075">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Role</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Resource</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Hardware configuration</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Software configuration</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r>
              <a:tr h="409575">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1</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Client</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PC</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RAM: 12 </a:t>
                      </a:r>
                      <a:r>
                        <a:rPr lang="ru" sz="1200">
                          <a:latin typeface="Calibri"/>
                          <a:ea typeface="Calibri"/>
                          <a:cs typeface="Calibri"/>
                          <a:sym typeface="Calibri"/>
                        </a:rPr>
                        <a:t>GB</a:t>
                      </a:r>
                      <a:endParaRPr sz="1200">
                        <a:latin typeface="Calibri"/>
                        <a:ea typeface="Calibri"/>
                        <a:cs typeface="Calibri"/>
                        <a:sym typeface="Calibri"/>
                      </a:endParaRPr>
                    </a:p>
                    <a:p>
                      <a:pPr indent="0" lvl="0" marL="0" rtl="0" algn="ctr">
                        <a:lnSpc>
                          <a:spcPct val="115000"/>
                        </a:lnSpc>
                        <a:spcBef>
                          <a:spcPts val="0"/>
                        </a:spcBef>
                        <a:spcAft>
                          <a:spcPts val="0"/>
                        </a:spcAft>
                        <a:buNone/>
                      </a:pPr>
                      <a:r>
                        <a:rPr lang="ru" sz="1200">
                          <a:latin typeface="Calibri"/>
                          <a:ea typeface="Calibri"/>
                          <a:cs typeface="Calibri"/>
                          <a:sym typeface="Calibri"/>
                        </a:rPr>
                        <a:t>Processor: Intel® Core™i7 CPU 2.80 GHz</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Windows 10 Pro 64 bit</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409575">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Client</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PC</a:t>
                      </a:r>
                      <a:endParaRPr sz="1200">
                        <a:solidFill>
                          <a:srgbClr val="0000FF"/>
                        </a:solidFill>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RAM: 8 </a:t>
                      </a:r>
                      <a:r>
                        <a:rPr lang="ru" sz="1200">
                          <a:latin typeface="Calibri"/>
                          <a:ea typeface="Calibri"/>
                          <a:cs typeface="Calibri"/>
                          <a:sym typeface="Calibri"/>
                        </a:rPr>
                        <a:t>GB</a:t>
                      </a:r>
                      <a:endParaRPr sz="1200">
                        <a:latin typeface="Calibri"/>
                        <a:ea typeface="Calibri"/>
                        <a:cs typeface="Calibri"/>
                        <a:sym typeface="Calibri"/>
                      </a:endParaRPr>
                    </a:p>
                    <a:p>
                      <a:pPr indent="0" lvl="0" marL="0" rtl="0" algn="ctr">
                        <a:lnSpc>
                          <a:spcPct val="115000"/>
                        </a:lnSpc>
                        <a:spcBef>
                          <a:spcPts val="0"/>
                        </a:spcBef>
                        <a:spcAft>
                          <a:spcPts val="0"/>
                        </a:spcAft>
                        <a:buNone/>
                      </a:pPr>
                      <a:r>
                        <a:rPr lang="ru" sz="1200">
                          <a:latin typeface="Calibri"/>
                          <a:ea typeface="Calibri"/>
                          <a:cs typeface="Calibri"/>
                          <a:sym typeface="Calibri"/>
                        </a:rPr>
                        <a:t>Processor: </a:t>
                      </a:r>
                      <a:r>
                        <a:rPr lang="ru" sz="1200">
                          <a:solidFill>
                            <a:schemeClr val="dk1"/>
                          </a:solidFill>
                          <a:latin typeface="Calibri"/>
                          <a:ea typeface="Calibri"/>
                          <a:cs typeface="Calibri"/>
                          <a:sym typeface="Calibri"/>
                        </a:rPr>
                        <a:t>Intel® </a:t>
                      </a:r>
                      <a:r>
                        <a:rPr lang="ru" sz="1200">
                          <a:latin typeface="Calibri"/>
                          <a:ea typeface="Calibri"/>
                          <a:cs typeface="Calibri"/>
                          <a:sym typeface="Calibri"/>
                        </a:rPr>
                        <a:t>Core</a:t>
                      </a:r>
                      <a:r>
                        <a:rPr lang="ru" sz="1200">
                          <a:solidFill>
                            <a:schemeClr val="dk1"/>
                          </a:solidFill>
                          <a:latin typeface="Calibri"/>
                          <a:ea typeface="Calibri"/>
                          <a:cs typeface="Calibri"/>
                          <a:sym typeface="Calibri"/>
                        </a:rPr>
                        <a:t>™</a:t>
                      </a:r>
                      <a:r>
                        <a:rPr lang="ru" sz="1200">
                          <a:latin typeface="Calibri"/>
                          <a:ea typeface="Calibri"/>
                          <a:cs typeface="Calibri"/>
                          <a:sym typeface="Calibri"/>
                        </a:rPr>
                        <a:t> i3 CPU 1.1 GHz</a:t>
                      </a:r>
                      <a:endParaRPr sz="1200">
                        <a:solidFill>
                          <a:srgbClr val="0000FF"/>
                        </a:solidFill>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macOS Big Sur v.11.6.1</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409575">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3</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Client</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PC</a:t>
                      </a:r>
                      <a:endParaRPr sz="1200">
                        <a:solidFill>
                          <a:srgbClr val="0000FF"/>
                        </a:solidFill>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RAM: 8 </a:t>
                      </a:r>
                      <a:r>
                        <a:rPr lang="ru" sz="1200">
                          <a:latin typeface="Calibri"/>
                          <a:ea typeface="Calibri"/>
                          <a:cs typeface="Calibri"/>
                          <a:sym typeface="Calibri"/>
                        </a:rPr>
                        <a:t>GB</a:t>
                      </a:r>
                      <a:endParaRPr sz="1200">
                        <a:latin typeface="Calibri"/>
                        <a:ea typeface="Calibri"/>
                        <a:cs typeface="Calibri"/>
                        <a:sym typeface="Calibri"/>
                      </a:endParaRPr>
                    </a:p>
                    <a:p>
                      <a:pPr indent="0" lvl="0" marL="0" rtl="0" algn="ctr">
                        <a:lnSpc>
                          <a:spcPct val="115000"/>
                        </a:lnSpc>
                        <a:spcBef>
                          <a:spcPts val="0"/>
                        </a:spcBef>
                        <a:spcAft>
                          <a:spcPts val="0"/>
                        </a:spcAft>
                        <a:buNone/>
                      </a:pPr>
                      <a:r>
                        <a:rPr lang="ru" sz="1200">
                          <a:latin typeface="Calibri"/>
                          <a:ea typeface="Calibri"/>
                          <a:cs typeface="Calibri"/>
                          <a:sym typeface="Calibri"/>
                        </a:rPr>
                        <a:t>Processor: AMD Ryzen 5 5500U</a:t>
                      </a:r>
                      <a:endParaRPr sz="1200">
                        <a:latin typeface="Calibri"/>
                        <a:ea typeface="Calibri"/>
                        <a:cs typeface="Calibri"/>
                        <a:sym typeface="Calibri"/>
                      </a:endParaRPr>
                    </a:p>
                    <a:p>
                      <a:pPr indent="0" lvl="0" marL="0" rtl="0" algn="ctr">
                        <a:lnSpc>
                          <a:spcPct val="115000"/>
                        </a:lnSpc>
                        <a:spcBef>
                          <a:spcPts val="0"/>
                        </a:spcBef>
                        <a:spcAft>
                          <a:spcPts val="0"/>
                        </a:spcAft>
                        <a:buNone/>
                      </a:pPr>
                      <a:r>
                        <a:rPr lang="ru" sz="1200">
                          <a:latin typeface="Calibri"/>
                          <a:ea typeface="Calibri"/>
                          <a:cs typeface="Calibri"/>
                          <a:sym typeface="Calibri"/>
                        </a:rPr>
                        <a:t>CPU: 2.10 GHz</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Windows 10 Home 64 bit</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bl>
          </a:graphicData>
        </a:graphic>
      </p:graphicFrame>
      <p:sp>
        <p:nvSpPr>
          <p:cNvPr id="86" name="Google Shape;86;p16"/>
          <p:cNvSpPr txBox="1"/>
          <p:nvPr/>
        </p:nvSpPr>
        <p:spPr>
          <a:xfrm>
            <a:off x="2408750" y="272100"/>
            <a:ext cx="4075200" cy="4617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ctr">
              <a:lnSpc>
                <a:spcPct val="115000"/>
              </a:lnSpc>
              <a:spcBef>
                <a:spcPts val="0"/>
              </a:spcBef>
              <a:spcAft>
                <a:spcPts val="800"/>
              </a:spcAft>
              <a:buClr>
                <a:schemeClr val="dk1"/>
              </a:buClr>
              <a:buSzPts val="1100"/>
              <a:buFont typeface="Arial"/>
              <a:buNone/>
            </a:pPr>
            <a:r>
              <a:rPr b="1" lang="ru" sz="1800">
                <a:solidFill>
                  <a:srgbClr val="00B050"/>
                </a:solidFill>
                <a:latin typeface="Calibri"/>
                <a:ea typeface="Calibri"/>
                <a:cs typeface="Calibri"/>
                <a:sym typeface="Calibri"/>
              </a:rPr>
              <a:t>Test hardware:</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sp>
        <p:nvSpPr>
          <p:cNvPr id="92" name="Google Shape;92;p17"/>
          <p:cNvSpPr txBox="1"/>
          <p:nvPr/>
        </p:nvSpPr>
        <p:spPr>
          <a:xfrm>
            <a:off x="530625" y="125725"/>
            <a:ext cx="4075200" cy="4002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rgbClr val="00B050"/>
                </a:solidFill>
                <a:latin typeface="Calibri"/>
                <a:ea typeface="Calibri"/>
                <a:cs typeface="Calibri"/>
                <a:sym typeface="Calibri"/>
              </a:rPr>
              <a:t>Test strategy:</a:t>
            </a:r>
            <a:endParaRPr b="1">
              <a:solidFill>
                <a:srgbClr val="00B050"/>
              </a:solidFill>
              <a:latin typeface="Calibri"/>
              <a:ea typeface="Calibri"/>
              <a:cs typeface="Calibri"/>
              <a:sym typeface="Calibri"/>
            </a:endParaRPr>
          </a:p>
        </p:txBody>
      </p:sp>
      <p:sp>
        <p:nvSpPr>
          <p:cNvPr id="93" name="Google Shape;93;p17"/>
          <p:cNvSpPr txBox="1"/>
          <p:nvPr/>
        </p:nvSpPr>
        <p:spPr>
          <a:xfrm>
            <a:off x="512650" y="193250"/>
            <a:ext cx="8235300" cy="1169700"/>
          </a:xfrm>
          <a:prstGeom prst="rect">
            <a:avLst/>
          </a:prstGeom>
          <a:noFill/>
          <a:ln>
            <a:noFill/>
          </a:ln>
          <a:effectLst>
            <a:outerShdw blurRad="71438" rotWithShape="0" algn="bl" dist="9525">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ru" sz="1200">
                <a:latin typeface="Calibri"/>
                <a:ea typeface="Calibri"/>
                <a:cs typeface="Calibri"/>
                <a:sym typeface="Calibri"/>
              </a:rPr>
              <a:t>   The applications will be tested using a “Black box” and “Grey box” approach with partial knowledge </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ru" sz="1200">
                <a:latin typeface="Calibri"/>
                <a:ea typeface="Calibri"/>
                <a:cs typeface="Calibri"/>
                <a:sym typeface="Calibri"/>
              </a:rPr>
              <a:t>of the internal structure  program source code.</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94" name="Google Shape;94;p17"/>
          <p:cNvSpPr txBox="1"/>
          <p:nvPr/>
        </p:nvSpPr>
        <p:spPr>
          <a:xfrm>
            <a:off x="530650" y="854450"/>
            <a:ext cx="4075200" cy="4002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rgbClr val="00B050"/>
                </a:solidFill>
                <a:latin typeface="Calibri"/>
                <a:ea typeface="Calibri"/>
                <a:cs typeface="Calibri"/>
                <a:sym typeface="Calibri"/>
              </a:rPr>
              <a:t>Test methods:</a:t>
            </a:r>
            <a:endParaRPr b="1">
              <a:solidFill>
                <a:srgbClr val="00B050"/>
              </a:solidFill>
              <a:latin typeface="Calibri"/>
              <a:ea typeface="Calibri"/>
              <a:cs typeface="Calibri"/>
              <a:sym typeface="Calibri"/>
            </a:endParaRPr>
          </a:p>
        </p:txBody>
      </p:sp>
      <p:sp>
        <p:nvSpPr>
          <p:cNvPr id="95" name="Google Shape;95;p17"/>
          <p:cNvSpPr txBox="1"/>
          <p:nvPr/>
        </p:nvSpPr>
        <p:spPr>
          <a:xfrm>
            <a:off x="530550" y="1141625"/>
            <a:ext cx="8235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latin typeface="Calibri"/>
                <a:ea typeface="Calibri"/>
                <a:cs typeface="Calibri"/>
                <a:sym typeface="Calibri"/>
              </a:rPr>
              <a:t>   </a:t>
            </a:r>
            <a:r>
              <a:rPr lang="ru" sz="1200">
                <a:latin typeface="Calibri"/>
                <a:ea typeface="Calibri"/>
                <a:cs typeface="Calibri"/>
                <a:sym typeface="Calibri"/>
              </a:rPr>
              <a:t>Manual functional testing – is considered as the main method of the application testing. </a:t>
            </a:r>
            <a:endParaRPr sz="1200">
              <a:latin typeface="Calibri"/>
              <a:ea typeface="Calibri"/>
              <a:cs typeface="Calibri"/>
              <a:sym typeface="Calibri"/>
            </a:endParaRPr>
          </a:p>
          <a:p>
            <a:pPr indent="0" lvl="0" marL="0" rtl="0" algn="l">
              <a:spcBef>
                <a:spcPts val="0"/>
              </a:spcBef>
              <a:spcAft>
                <a:spcPts val="0"/>
              </a:spcAft>
              <a:buNone/>
            </a:pPr>
            <a:r>
              <a:rPr lang="ru" sz="1200">
                <a:latin typeface="Calibri"/>
                <a:ea typeface="Calibri"/>
                <a:cs typeface="Calibri"/>
                <a:sym typeface="Calibri"/>
              </a:rPr>
              <a:t>Black Box and Grey Box are the main methods of testing by access to code.</a:t>
            </a:r>
            <a:endParaRPr sz="1200">
              <a:latin typeface="Calibri"/>
              <a:ea typeface="Calibri"/>
              <a:cs typeface="Calibri"/>
              <a:sym typeface="Calibri"/>
            </a:endParaRPr>
          </a:p>
          <a:p>
            <a:pPr indent="0" lvl="0" marL="0" rtl="0" algn="l">
              <a:spcBef>
                <a:spcPts val="0"/>
              </a:spcBef>
              <a:spcAft>
                <a:spcPts val="0"/>
              </a:spcAft>
              <a:buNone/>
            </a:pPr>
            <a:r>
              <a:t/>
            </a:r>
            <a:endParaRPr/>
          </a:p>
        </p:txBody>
      </p:sp>
      <p:sp>
        <p:nvSpPr>
          <p:cNvPr id="96" name="Google Shape;96;p17"/>
          <p:cNvSpPr txBox="1"/>
          <p:nvPr/>
        </p:nvSpPr>
        <p:spPr>
          <a:xfrm>
            <a:off x="528425" y="1630500"/>
            <a:ext cx="4075200" cy="4002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rgbClr val="00B050"/>
                </a:solidFill>
                <a:latin typeface="Calibri"/>
                <a:ea typeface="Calibri"/>
                <a:cs typeface="Calibri"/>
                <a:sym typeface="Calibri"/>
              </a:rPr>
              <a:t>Test types:</a:t>
            </a:r>
            <a:endParaRPr b="1">
              <a:solidFill>
                <a:srgbClr val="00B050"/>
              </a:solidFill>
              <a:latin typeface="Calibri"/>
              <a:ea typeface="Calibri"/>
              <a:cs typeface="Calibri"/>
              <a:sym typeface="Calibri"/>
            </a:endParaRPr>
          </a:p>
        </p:txBody>
      </p:sp>
      <p:sp>
        <p:nvSpPr>
          <p:cNvPr id="97" name="Google Shape;97;p17"/>
          <p:cNvSpPr txBox="1"/>
          <p:nvPr/>
        </p:nvSpPr>
        <p:spPr>
          <a:xfrm>
            <a:off x="530650" y="1889000"/>
            <a:ext cx="40752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latin typeface="Calibri"/>
                <a:ea typeface="Calibri"/>
                <a:cs typeface="Calibri"/>
                <a:sym typeface="Calibri"/>
              </a:rPr>
              <a:t>Functional testing</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Ad-hoc testing</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Exploratory testing</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Testing by test-cases</a:t>
            </a:r>
            <a:endParaRPr sz="1200">
              <a:latin typeface="Calibri"/>
              <a:ea typeface="Calibri"/>
              <a:cs typeface="Calibri"/>
              <a:sym typeface="Calibri"/>
            </a:endParaRPr>
          </a:p>
          <a:p>
            <a:pPr indent="0" lvl="0" marL="0" rtl="0" algn="l">
              <a:spcBef>
                <a:spcPts val="0"/>
              </a:spcBef>
              <a:spcAft>
                <a:spcPts val="0"/>
              </a:spcAft>
              <a:buNone/>
            </a:pPr>
            <a:r>
              <a:t/>
            </a:r>
            <a:endParaRPr/>
          </a:p>
        </p:txBody>
      </p:sp>
      <p:sp>
        <p:nvSpPr>
          <p:cNvPr id="98" name="Google Shape;98;p17"/>
          <p:cNvSpPr txBox="1"/>
          <p:nvPr/>
        </p:nvSpPr>
        <p:spPr>
          <a:xfrm>
            <a:off x="534475" y="2677575"/>
            <a:ext cx="40752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latin typeface="Calibri"/>
                <a:ea typeface="Calibri"/>
                <a:cs typeface="Calibri"/>
                <a:sym typeface="Calibri"/>
              </a:rPr>
              <a:t>Non-functional testing</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Cross-browser testing</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Cross-platform testing</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GUI-testing</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Localization </a:t>
            </a:r>
            <a:r>
              <a:rPr lang="ru" sz="1200">
                <a:latin typeface="Calibri"/>
                <a:ea typeface="Calibri"/>
                <a:cs typeface="Calibri"/>
                <a:sym typeface="Calibri"/>
              </a:rPr>
              <a:t>testing – depends</a:t>
            </a:r>
            <a:r>
              <a:rPr lang="ru" sz="1200">
                <a:latin typeface="Calibri"/>
                <a:ea typeface="Calibri"/>
                <a:cs typeface="Calibri"/>
                <a:sym typeface="Calibri"/>
              </a:rPr>
              <a:t> on the project</a:t>
            </a:r>
            <a:endParaRPr sz="1200">
              <a:latin typeface="Calibri"/>
              <a:ea typeface="Calibri"/>
              <a:cs typeface="Calibri"/>
              <a:sym typeface="Calibri"/>
            </a:endParaRPr>
          </a:p>
          <a:p>
            <a:pPr indent="0" lvl="0" marL="0" rtl="0" algn="l">
              <a:spcBef>
                <a:spcPts val="0"/>
              </a:spcBef>
              <a:spcAft>
                <a:spcPts val="0"/>
              </a:spcAft>
              <a:buNone/>
            </a:pPr>
            <a:r>
              <a:t/>
            </a:r>
            <a:endParaRPr/>
          </a:p>
        </p:txBody>
      </p:sp>
      <p:sp>
        <p:nvSpPr>
          <p:cNvPr id="99" name="Google Shape;99;p17"/>
          <p:cNvSpPr txBox="1"/>
          <p:nvPr/>
        </p:nvSpPr>
        <p:spPr>
          <a:xfrm>
            <a:off x="534450" y="3703450"/>
            <a:ext cx="4075200" cy="4002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ru">
                <a:solidFill>
                  <a:srgbClr val="00B050"/>
                </a:solidFill>
                <a:latin typeface="Calibri"/>
                <a:ea typeface="Calibri"/>
                <a:cs typeface="Calibri"/>
                <a:sym typeface="Calibri"/>
              </a:rPr>
              <a:t>Test levels:</a:t>
            </a:r>
            <a:endParaRPr b="1">
              <a:solidFill>
                <a:srgbClr val="00B050"/>
              </a:solidFill>
              <a:latin typeface="Calibri"/>
              <a:ea typeface="Calibri"/>
              <a:cs typeface="Calibri"/>
              <a:sym typeface="Calibri"/>
            </a:endParaRPr>
          </a:p>
        </p:txBody>
      </p:sp>
      <p:sp>
        <p:nvSpPr>
          <p:cNvPr id="100" name="Google Shape;100;p17"/>
          <p:cNvSpPr txBox="1"/>
          <p:nvPr/>
        </p:nvSpPr>
        <p:spPr>
          <a:xfrm>
            <a:off x="528425" y="3914050"/>
            <a:ext cx="40752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ru" sz="1200">
                <a:latin typeface="Calibri"/>
                <a:ea typeface="Calibri"/>
                <a:cs typeface="Calibri"/>
                <a:sym typeface="Calibri"/>
              </a:rPr>
              <a:t>Smoke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Critical path.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ru" sz="1200">
                <a:latin typeface="Calibri"/>
                <a:ea typeface="Calibri"/>
                <a:cs typeface="Calibri"/>
                <a:sym typeface="Calibri"/>
              </a:rPr>
              <a:t>Extended test</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540300" y="216425"/>
            <a:ext cx="8520600" cy="572700"/>
          </a:xfrm>
          <a:prstGeom prst="rect">
            <a:avLst/>
          </a:prstGeom>
          <a:effectLst>
            <a:outerShdw blurRad="57150" rotWithShape="0" algn="bl" dir="5400000" dist="19050">
              <a:schemeClr val="accent1">
                <a:alpha val="50000"/>
              </a:schemeClr>
            </a:outerShdw>
          </a:effectLst>
        </p:spPr>
        <p:txBody>
          <a:bodyPr anchorCtr="0" anchor="t" bIns="91425" lIns="91425" spcFirstLastPara="1" rIns="91425" wrap="square" tIns="91425">
            <a:normAutofit/>
          </a:bodyPr>
          <a:lstStyle/>
          <a:p>
            <a:pPr indent="0" lvl="0" marL="0" rtl="0" algn="l">
              <a:lnSpc>
                <a:spcPct val="115000"/>
              </a:lnSpc>
              <a:spcBef>
                <a:spcPts val="2000"/>
              </a:spcBef>
              <a:spcAft>
                <a:spcPts val="500"/>
              </a:spcAft>
              <a:buClr>
                <a:schemeClr val="dk1"/>
              </a:buClr>
              <a:buSzPts val="990"/>
              <a:buFont typeface="Arial"/>
              <a:buNone/>
            </a:pPr>
            <a:r>
              <a:rPr b="1" lang="ru" sz="1400">
                <a:solidFill>
                  <a:srgbClr val="00B050"/>
                </a:solidFill>
                <a:latin typeface="Calibri"/>
                <a:ea typeface="Calibri"/>
                <a:cs typeface="Calibri"/>
                <a:sym typeface="Calibri"/>
              </a:rPr>
              <a:t>Quality and acceptance criteria:</a:t>
            </a:r>
            <a:endParaRPr b="1" sz="2120">
              <a:latin typeface="Calibri"/>
              <a:ea typeface="Calibri"/>
              <a:cs typeface="Calibri"/>
              <a:sym typeface="Calibri"/>
            </a:endParaRPr>
          </a:p>
        </p:txBody>
      </p:sp>
      <p:sp>
        <p:nvSpPr>
          <p:cNvPr id="106" name="Google Shape;106;p18"/>
          <p:cNvSpPr txBox="1"/>
          <p:nvPr>
            <p:ph idx="1" type="body"/>
          </p:nvPr>
        </p:nvSpPr>
        <p:spPr>
          <a:xfrm>
            <a:off x="-49625" y="619075"/>
            <a:ext cx="7563000" cy="786000"/>
          </a:xfrm>
          <a:prstGeom prst="rect">
            <a:avLst/>
          </a:prstGeom>
        </p:spPr>
        <p:txBody>
          <a:bodyPr anchorCtr="0" anchor="t" bIns="91425" lIns="91425" spcFirstLastPara="1" rIns="91425" wrap="square" tIns="91425">
            <a:normAutofit fontScale="92500" lnSpcReduction="20000"/>
          </a:bodyPr>
          <a:lstStyle/>
          <a:p>
            <a:pPr indent="-305435" lvl="0" marL="914400" rtl="0" algn="l">
              <a:lnSpc>
                <a:spcPct val="115000"/>
              </a:lnSpc>
              <a:spcBef>
                <a:spcPts val="0"/>
              </a:spcBef>
              <a:spcAft>
                <a:spcPts val="0"/>
              </a:spcAft>
              <a:buClr>
                <a:schemeClr val="dk1"/>
              </a:buClr>
              <a:buSzPct val="100000"/>
              <a:buFont typeface="Calibri"/>
              <a:buChar char="●"/>
            </a:pPr>
            <a:r>
              <a:rPr lang="ru" sz="1308">
                <a:solidFill>
                  <a:schemeClr val="dk1"/>
                </a:solidFill>
                <a:latin typeface="Calibri"/>
                <a:ea typeface="Calibri"/>
                <a:cs typeface="Calibri"/>
                <a:sym typeface="Calibri"/>
              </a:rPr>
              <a:t>All necessary artifacts are collected: check lists, test cases and bug reports</a:t>
            </a:r>
            <a:endParaRPr sz="1308">
              <a:solidFill>
                <a:schemeClr val="dk1"/>
              </a:solidFill>
              <a:latin typeface="Calibri"/>
              <a:ea typeface="Calibri"/>
              <a:cs typeface="Calibri"/>
              <a:sym typeface="Calibri"/>
            </a:endParaRPr>
          </a:p>
          <a:p>
            <a:pPr indent="-305435" lvl="0" marL="914400" rtl="0" algn="l">
              <a:lnSpc>
                <a:spcPct val="115000"/>
              </a:lnSpc>
              <a:spcBef>
                <a:spcPts val="0"/>
              </a:spcBef>
              <a:spcAft>
                <a:spcPts val="0"/>
              </a:spcAft>
              <a:buClr>
                <a:schemeClr val="dk1"/>
              </a:buClr>
              <a:buSzPct val="100000"/>
              <a:buChar char="●"/>
            </a:pPr>
            <a:r>
              <a:rPr lang="ru" sz="1308">
                <a:solidFill>
                  <a:schemeClr val="dk1"/>
                </a:solidFill>
                <a:latin typeface="Calibri"/>
                <a:ea typeface="Calibri"/>
                <a:cs typeface="Calibri"/>
                <a:sym typeface="Calibri"/>
              </a:rPr>
              <a:t>The product should not have known bugs with severity </a:t>
            </a:r>
            <a:r>
              <a:rPr b="1" lang="ru" sz="1308">
                <a:solidFill>
                  <a:schemeClr val="dk1"/>
                </a:solidFill>
                <a:latin typeface="Calibri"/>
                <a:ea typeface="Calibri"/>
                <a:cs typeface="Calibri"/>
                <a:sym typeface="Calibri"/>
              </a:rPr>
              <a:t>Critical, Major, Medium</a:t>
            </a:r>
            <a:r>
              <a:rPr lang="ru" sz="1308">
                <a:solidFill>
                  <a:schemeClr val="dk1"/>
                </a:solidFill>
                <a:latin typeface="Calibri"/>
                <a:ea typeface="Calibri"/>
                <a:cs typeface="Calibri"/>
                <a:sym typeface="Calibri"/>
              </a:rPr>
              <a:t> and bugs with Priority </a:t>
            </a:r>
            <a:r>
              <a:rPr b="1" lang="ru" sz="1308">
                <a:solidFill>
                  <a:schemeClr val="dk1"/>
                </a:solidFill>
                <a:latin typeface="Calibri"/>
                <a:ea typeface="Calibri"/>
                <a:cs typeface="Calibri"/>
                <a:sym typeface="Calibri"/>
              </a:rPr>
              <a:t>ASAP, High, Normal</a:t>
            </a:r>
            <a:r>
              <a:rPr lang="ru" sz="1308">
                <a:solidFill>
                  <a:schemeClr val="dk1"/>
                </a:solidFill>
                <a:latin typeface="Calibri"/>
                <a:ea typeface="Calibri"/>
                <a:cs typeface="Calibri"/>
                <a:sym typeface="Calibri"/>
              </a:rPr>
              <a:t> at the time of finish testing</a:t>
            </a:r>
            <a:endParaRPr sz="2008">
              <a:latin typeface="Calibri"/>
              <a:ea typeface="Calibri"/>
              <a:cs typeface="Calibri"/>
              <a:sym typeface="Calibri"/>
            </a:endParaRPr>
          </a:p>
        </p:txBody>
      </p:sp>
      <p:pic>
        <p:nvPicPr>
          <p:cNvPr id="107" name="Google Shape;107;p18"/>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sp>
        <p:nvSpPr>
          <p:cNvPr id="108" name="Google Shape;108;p18"/>
          <p:cNvSpPr txBox="1"/>
          <p:nvPr/>
        </p:nvSpPr>
        <p:spPr>
          <a:xfrm>
            <a:off x="540375" y="1429625"/>
            <a:ext cx="4075200" cy="4002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lnSpc>
                <a:spcPct val="115000"/>
              </a:lnSpc>
              <a:spcBef>
                <a:spcPts val="2000"/>
              </a:spcBef>
              <a:spcAft>
                <a:spcPts val="500"/>
              </a:spcAft>
              <a:buClr>
                <a:schemeClr val="dk1"/>
              </a:buClr>
              <a:buSzPts val="1100"/>
              <a:buFont typeface="Arial"/>
              <a:buNone/>
            </a:pPr>
            <a:r>
              <a:rPr b="1" lang="ru">
                <a:solidFill>
                  <a:srgbClr val="00B050"/>
                </a:solidFill>
                <a:latin typeface="Calibri"/>
                <a:ea typeface="Calibri"/>
                <a:cs typeface="Calibri"/>
                <a:sym typeface="Calibri"/>
              </a:rPr>
              <a:t>Critical success factors:</a:t>
            </a:r>
            <a:endParaRPr b="1" sz="800">
              <a:latin typeface="Calibri"/>
              <a:ea typeface="Calibri"/>
              <a:cs typeface="Calibri"/>
              <a:sym typeface="Calibri"/>
            </a:endParaRPr>
          </a:p>
        </p:txBody>
      </p:sp>
      <p:sp>
        <p:nvSpPr>
          <p:cNvPr id="109" name="Google Shape;109;p18"/>
          <p:cNvSpPr txBox="1"/>
          <p:nvPr/>
        </p:nvSpPr>
        <p:spPr>
          <a:xfrm>
            <a:off x="-28400" y="1799725"/>
            <a:ext cx="6275400" cy="1218900"/>
          </a:xfrm>
          <a:prstGeom prst="rect">
            <a:avLst/>
          </a:prstGeom>
          <a:noFill/>
          <a:ln>
            <a:noFill/>
          </a:ln>
        </p:spPr>
        <p:txBody>
          <a:bodyPr anchorCtr="0" anchor="t" bIns="91425" lIns="91425" spcFirstLastPara="1" rIns="91425" wrap="square" tIns="91425">
            <a:spAutoFit/>
          </a:bodyPr>
          <a:lstStyle/>
          <a:p>
            <a:pPr indent="-304800" lvl="0" marL="914400" rtl="0" algn="l">
              <a:lnSpc>
                <a:spcPct val="115000"/>
              </a:lnSpc>
              <a:spcBef>
                <a:spcPts val="0"/>
              </a:spcBef>
              <a:spcAft>
                <a:spcPts val="0"/>
              </a:spcAft>
              <a:buClr>
                <a:schemeClr val="dk1"/>
              </a:buClr>
              <a:buSzPts val="1200"/>
              <a:buFont typeface="Calibri"/>
              <a:buChar char="●"/>
            </a:pPr>
            <a:r>
              <a:rPr lang="ru" sz="1200">
                <a:solidFill>
                  <a:schemeClr val="dk1"/>
                </a:solidFill>
                <a:latin typeface="Calibri"/>
                <a:ea typeface="Calibri"/>
                <a:cs typeface="Calibri"/>
                <a:sym typeface="Calibri"/>
              </a:rPr>
              <a:t>Software accessibility (Jira, Xray)</a:t>
            </a:r>
            <a:endParaRPr sz="1200">
              <a:solidFill>
                <a:schemeClr val="dk1"/>
              </a:solidFill>
              <a:latin typeface="Calibri"/>
              <a:ea typeface="Calibri"/>
              <a:cs typeface="Calibri"/>
              <a:sym typeface="Calibri"/>
            </a:endParaRPr>
          </a:p>
          <a:p>
            <a:pPr indent="-304800" lvl="0" marL="914400" rtl="0" algn="l">
              <a:lnSpc>
                <a:spcPct val="115000"/>
              </a:lnSpc>
              <a:spcBef>
                <a:spcPts val="0"/>
              </a:spcBef>
              <a:spcAft>
                <a:spcPts val="0"/>
              </a:spcAft>
              <a:buClr>
                <a:schemeClr val="dk1"/>
              </a:buClr>
              <a:buSzPts val="1200"/>
              <a:buFont typeface="Calibri"/>
              <a:buChar char="●"/>
            </a:pPr>
            <a:r>
              <a:rPr lang="ru" sz="1200">
                <a:solidFill>
                  <a:schemeClr val="dk1"/>
                </a:solidFill>
                <a:latin typeface="Calibri"/>
                <a:ea typeface="Calibri"/>
                <a:cs typeface="Calibri"/>
                <a:sym typeface="Calibri"/>
              </a:rPr>
              <a:t>Test environment (Browsers, PC with OC Version)</a:t>
            </a:r>
            <a:endParaRPr sz="1200">
              <a:solidFill>
                <a:schemeClr val="dk1"/>
              </a:solidFill>
              <a:latin typeface="Calibri"/>
              <a:ea typeface="Calibri"/>
              <a:cs typeface="Calibri"/>
              <a:sym typeface="Calibri"/>
            </a:endParaRPr>
          </a:p>
          <a:p>
            <a:pPr indent="-304800" lvl="0" marL="914400" rtl="0" algn="l">
              <a:lnSpc>
                <a:spcPct val="115000"/>
              </a:lnSpc>
              <a:spcBef>
                <a:spcPts val="0"/>
              </a:spcBef>
              <a:spcAft>
                <a:spcPts val="0"/>
              </a:spcAft>
              <a:buClr>
                <a:schemeClr val="dk1"/>
              </a:buClr>
              <a:buSzPts val="1200"/>
              <a:buFont typeface="Calibri"/>
              <a:buChar char="●"/>
            </a:pPr>
            <a:r>
              <a:rPr lang="ru" sz="1200">
                <a:solidFill>
                  <a:schemeClr val="dk1"/>
                </a:solidFill>
                <a:latin typeface="Calibri"/>
                <a:ea typeface="Calibri"/>
                <a:cs typeface="Calibri"/>
                <a:sym typeface="Calibri"/>
              </a:rPr>
              <a:t>Strategic focus (Management, Planning, Communication, Priority setting)</a:t>
            </a:r>
            <a:endParaRPr sz="1200">
              <a:solidFill>
                <a:schemeClr val="dk1"/>
              </a:solidFill>
              <a:latin typeface="Calibri"/>
              <a:ea typeface="Calibri"/>
              <a:cs typeface="Calibri"/>
              <a:sym typeface="Calibri"/>
            </a:endParaRPr>
          </a:p>
          <a:p>
            <a:pPr indent="-304800" lvl="0" marL="914400" rtl="0" algn="l">
              <a:lnSpc>
                <a:spcPct val="115000"/>
              </a:lnSpc>
              <a:spcBef>
                <a:spcPts val="0"/>
              </a:spcBef>
              <a:spcAft>
                <a:spcPts val="0"/>
              </a:spcAft>
              <a:buClr>
                <a:schemeClr val="dk1"/>
              </a:buClr>
              <a:buSzPts val="1200"/>
              <a:buFont typeface="Calibri"/>
              <a:buChar char="●"/>
            </a:pPr>
            <a:r>
              <a:rPr lang="ru" sz="1200">
                <a:solidFill>
                  <a:schemeClr val="dk1"/>
                </a:solidFill>
                <a:latin typeface="Calibri"/>
                <a:ea typeface="Calibri"/>
                <a:cs typeface="Calibri"/>
                <a:sym typeface="Calibri"/>
              </a:rPr>
              <a:t>Team members availability</a:t>
            </a:r>
            <a:endParaRPr sz="1200">
              <a:solidFill>
                <a:schemeClr val="dk1"/>
              </a:solidFill>
              <a:latin typeface="Calibri"/>
              <a:ea typeface="Calibri"/>
              <a:cs typeface="Calibri"/>
              <a:sym typeface="Calibri"/>
            </a:endParaRPr>
          </a:p>
          <a:p>
            <a:pPr indent="-304800" lvl="0" marL="914400" rtl="0" algn="l">
              <a:lnSpc>
                <a:spcPct val="115000"/>
              </a:lnSpc>
              <a:spcBef>
                <a:spcPts val="0"/>
              </a:spcBef>
              <a:spcAft>
                <a:spcPts val="0"/>
              </a:spcAft>
              <a:buClr>
                <a:schemeClr val="dk1"/>
              </a:buClr>
              <a:buSzPts val="1200"/>
              <a:buFont typeface="Calibri"/>
              <a:buChar char="●"/>
            </a:pPr>
            <a:r>
              <a:rPr lang="ru" sz="1200">
                <a:solidFill>
                  <a:schemeClr val="dk1"/>
                </a:solidFill>
                <a:latin typeface="Calibri"/>
                <a:ea typeface="Calibri"/>
                <a:cs typeface="Calibri"/>
                <a:sym typeface="Calibri"/>
              </a:rPr>
              <a:t>Web-site availability</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87900" y="140225"/>
            <a:ext cx="8520600" cy="572700"/>
          </a:xfrm>
          <a:prstGeom prst="rect">
            <a:avLst/>
          </a:prstGeom>
          <a:effectLst>
            <a:outerShdw blurRad="57150" rotWithShape="0" algn="bl" dir="5400000" dist="19050">
              <a:schemeClr val="accent1">
                <a:alpha val="50000"/>
              </a:schemeClr>
            </a:outerShdw>
          </a:effectLst>
        </p:spPr>
        <p:txBody>
          <a:bodyPr anchorCtr="0" anchor="t" bIns="91425" lIns="91425" spcFirstLastPara="1" rIns="91425" wrap="square" tIns="91425">
            <a:normAutofit fontScale="90000"/>
          </a:bodyPr>
          <a:lstStyle/>
          <a:p>
            <a:pPr indent="0" lvl="0" marL="0" rtl="0" algn="ctr">
              <a:lnSpc>
                <a:spcPct val="115000"/>
              </a:lnSpc>
              <a:spcBef>
                <a:spcPts val="2000"/>
              </a:spcBef>
              <a:spcAft>
                <a:spcPts val="1800"/>
              </a:spcAft>
              <a:buClr>
                <a:schemeClr val="dk1"/>
              </a:buClr>
              <a:buSzPct val="55000"/>
              <a:buFont typeface="Arial"/>
              <a:buNone/>
            </a:pPr>
            <a:r>
              <a:rPr b="1" lang="ru" sz="2000">
                <a:solidFill>
                  <a:srgbClr val="00B050"/>
                </a:solidFill>
                <a:latin typeface="Calibri"/>
                <a:ea typeface="Calibri"/>
                <a:cs typeface="Calibri"/>
                <a:sym typeface="Calibri"/>
              </a:rPr>
              <a:t>Testing schedule:</a:t>
            </a:r>
            <a:endParaRPr b="1">
              <a:latin typeface="Calibri"/>
              <a:ea typeface="Calibri"/>
              <a:cs typeface="Calibri"/>
              <a:sym typeface="Calibri"/>
            </a:endParaRPr>
          </a:p>
        </p:txBody>
      </p:sp>
      <p:pic>
        <p:nvPicPr>
          <p:cNvPr id="115" name="Google Shape;115;p19"/>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graphicFrame>
        <p:nvGraphicFramePr>
          <p:cNvPr id="116" name="Google Shape;116;p19"/>
          <p:cNvGraphicFramePr/>
          <p:nvPr/>
        </p:nvGraphicFramePr>
        <p:xfrm>
          <a:off x="1447800" y="762000"/>
          <a:ext cx="3000000" cy="3000000"/>
        </p:xfrm>
        <a:graphic>
          <a:graphicData uri="http://schemas.openxmlformats.org/drawingml/2006/table">
            <a:tbl>
              <a:tblPr>
                <a:noFill/>
                <a:tableStyleId>{F27B048C-52D7-4F1A-BCD0-A51829FC4DEF}</a:tableStyleId>
              </a:tblPr>
              <a:tblGrid>
                <a:gridCol w="333375"/>
                <a:gridCol w="1333500"/>
                <a:gridCol w="923925"/>
                <a:gridCol w="1133475"/>
                <a:gridCol w="2524125"/>
              </a:tblGrid>
              <a:tr h="342900">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Activity</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Start date</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End date</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ru">
                          <a:latin typeface="Calibri"/>
                          <a:ea typeface="Calibri"/>
                          <a:cs typeface="Calibri"/>
                          <a:sym typeface="Calibri"/>
                        </a:rPr>
                        <a:t>Responsible</a:t>
                      </a:r>
                      <a:endParaRPr b="1">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solidFill>
                      <a:srgbClr val="FFF2CC"/>
                    </a:solidFill>
                  </a:tcPr>
                </a:tc>
              </a:tr>
              <a:tr h="323850">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1</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Test plan creation</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08.23.2022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08.24.2022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Dmitry Luk</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815150">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Check-list creation</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08.23.2022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08.26.2022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Elena Pavlyukevich</a:t>
                      </a:r>
                      <a:endParaRPr sz="1200">
                        <a:latin typeface="Calibri"/>
                        <a:ea typeface="Calibri"/>
                        <a:cs typeface="Calibri"/>
                        <a:sym typeface="Calibri"/>
                      </a:endParaRPr>
                    </a:p>
                    <a:p>
                      <a:pPr indent="0" lvl="0" marL="0" rtl="0" algn="l">
                        <a:lnSpc>
                          <a:spcPct val="115000"/>
                        </a:lnSpc>
                        <a:spcBef>
                          <a:spcPts val="0"/>
                        </a:spcBef>
                        <a:spcAft>
                          <a:spcPts val="0"/>
                        </a:spcAft>
                        <a:buNone/>
                      </a:pPr>
                      <a:r>
                        <a:rPr lang="ru" sz="1200">
                          <a:latin typeface="Calibri"/>
                          <a:ea typeface="Calibri"/>
                          <a:cs typeface="Calibri"/>
                          <a:sym typeface="Calibri"/>
                        </a:rPr>
                        <a:t>Luk Dmitry</a:t>
                      </a:r>
                      <a:endParaRPr sz="1200">
                        <a:latin typeface="Calibri"/>
                        <a:ea typeface="Calibri"/>
                        <a:cs typeface="Calibri"/>
                        <a:sym typeface="Calibri"/>
                      </a:endParaRPr>
                    </a:p>
                    <a:p>
                      <a:pPr indent="0" lvl="0" marL="0" rtl="0" algn="l">
                        <a:lnSpc>
                          <a:spcPct val="115000"/>
                        </a:lnSpc>
                        <a:spcBef>
                          <a:spcPts val="0"/>
                        </a:spcBef>
                        <a:spcAft>
                          <a:spcPts val="0"/>
                        </a:spcAft>
                        <a:buNone/>
                      </a:pPr>
                      <a:r>
                        <a:rPr lang="ru" sz="1200">
                          <a:latin typeface="Calibri"/>
                          <a:ea typeface="Calibri"/>
                          <a:cs typeface="Calibri"/>
                          <a:sym typeface="Calibri"/>
                        </a:rPr>
                        <a:t>Raukach Siarhei</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815150">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3</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Test cases creation</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08.27.2022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09.04.2022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Elena Pavlyukevich</a:t>
                      </a:r>
                      <a:endParaRPr sz="1200">
                        <a:latin typeface="Calibri"/>
                        <a:ea typeface="Calibri"/>
                        <a:cs typeface="Calibri"/>
                        <a:sym typeface="Calibri"/>
                      </a:endParaRPr>
                    </a:p>
                    <a:p>
                      <a:pPr indent="0" lvl="0" marL="0" rtl="0" algn="l">
                        <a:lnSpc>
                          <a:spcPct val="115000"/>
                        </a:lnSpc>
                        <a:spcBef>
                          <a:spcPts val="0"/>
                        </a:spcBef>
                        <a:spcAft>
                          <a:spcPts val="0"/>
                        </a:spcAft>
                        <a:buNone/>
                      </a:pPr>
                      <a:r>
                        <a:rPr lang="ru" sz="1200">
                          <a:latin typeface="Calibri"/>
                          <a:ea typeface="Calibri"/>
                          <a:cs typeface="Calibri"/>
                          <a:sym typeface="Calibri"/>
                        </a:rPr>
                        <a:t>Luk Dmitry</a:t>
                      </a:r>
                      <a:endParaRPr sz="1200">
                        <a:latin typeface="Calibri"/>
                        <a:ea typeface="Calibri"/>
                        <a:cs typeface="Calibri"/>
                        <a:sym typeface="Calibri"/>
                      </a:endParaRPr>
                    </a:p>
                    <a:p>
                      <a:pPr indent="0" lvl="0" marL="0" rtl="0" algn="l">
                        <a:lnSpc>
                          <a:spcPct val="115000"/>
                        </a:lnSpc>
                        <a:spcBef>
                          <a:spcPts val="0"/>
                        </a:spcBef>
                        <a:spcAft>
                          <a:spcPts val="0"/>
                        </a:spcAft>
                        <a:buNone/>
                      </a:pPr>
                      <a:r>
                        <a:rPr lang="ru" sz="1200">
                          <a:latin typeface="Calibri"/>
                          <a:ea typeface="Calibri"/>
                          <a:cs typeface="Calibri"/>
                          <a:sym typeface="Calibri"/>
                        </a:rPr>
                        <a:t>Raukach Siarhei</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815150">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4</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Testing</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09.05.2022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09.09.2022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Elena Pavlyukevich</a:t>
                      </a:r>
                      <a:endParaRPr sz="1200">
                        <a:latin typeface="Calibri"/>
                        <a:ea typeface="Calibri"/>
                        <a:cs typeface="Calibri"/>
                        <a:sym typeface="Calibri"/>
                      </a:endParaRPr>
                    </a:p>
                    <a:p>
                      <a:pPr indent="0" lvl="0" marL="0" rtl="0" algn="l">
                        <a:lnSpc>
                          <a:spcPct val="115000"/>
                        </a:lnSpc>
                        <a:spcBef>
                          <a:spcPts val="0"/>
                        </a:spcBef>
                        <a:spcAft>
                          <a:spcPts val="0"/>
                        </a:spcAft>
                        <a:buNone/>
                      </a:pPr>
                      <a:r>
                        <a:rPr lang="ru" sz="1200">
                          <a:latin typeface="Calibri"/>
                          <a:ea typeface="Calibri"/>
                          <a:cs typeface="Calibri"/>
                          <a:sym typeface="Calibri"/>
                        </a:rPr>
                        <a:t>Luk Dmitry</a:t>
                      </a:r>
                      <a:endParaRPr sz="1200">
                        <a:latin typeface="Calibri"/>
                        <a:ea typeface="Calibri"/>
                        <a:cs typeface="Calibri"/>
                        <a:sym typeface="Calibri"/>
                      </a:endParaRPr>
                    </a:p>
                    <a:p>
                      <a:pPr indent="0" lvl="0" marL="0" rtl="0" algn="l">
                        <a:lnSpc>
                          <a:spcPct val="115000"/>
                        </a:lnSpc>
                        <a:spcBef>
                          <a:spcPts val="0"/>
                        </a:spcBef>
                        <a:spcAft>
                          <a:spcPts val="0"/>
                        </a:spcAft>
                        <a:buNone/>
                      </a:pPr>
                      <a:r>
                        <a:rPr lang="ru" sz="1200">
                          <a:latin typeface="Calibri"/>
                          <a:ea typeface="Calibri"/>
                          <a:cs typeface="Calibri"/>
                          <a:sym typeface="Calibri"/>
                        </a:rPr>
                        <a:t>Raukach Siarhei</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r h="815150">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5</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TRR</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09.10.2022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 sz="1200">
                          <a:latin typeface="Calibri"/>
                          <a:ea typeface="Calibri"/>
                          <a:cs typeface="Calibri"/>
                          <a:sym typeface="Calibri"/>
                        </a:rPr>
                        <a:t>09.11.2022</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 sz="1200">
                          <a:latin typeface="Calibri"/>
                          <a:ea typeface="Calibri"/>
                          <a:cs typeface="Calibri"/>
                          <a:sym typeface="Calibri"/>
                        </a:rPr>
                        <a:t>Elena Pavlyukevich</a:t>
                      </a:r>
                      <a:endParaRPr sz="1200">
                        <a:latin typeface="Calibri"/>
                        <a:ea typeface="Calibri"/>
                        <a:cs typeface="Calibri"/>
                        <a:sym typeface="Calibri"/>
                      </a:endParaRPr>
                    </a:p>
                    <a:p>
                      <a:pPr indent="0" lvl="0" marL="0" rtl="0" algn="l">
                        <a:lnSpc>
                          <a:spcPct val="115000"/>
                        </a:lnSpc>
                        <a:spcBef>
                          <a:spcPts val="0"/>
                        </a:spcBef>
                        <a:spcAft>
                          <a:spcPts val="0"/>
                        </a:spcAft>
                        <a:buNone/>
                      </a:pPr>
                      <a:r>
                        <a:rPr lang="ru" sz="1200">
                          <a:latin typeface="Calibri"/>
                          <a:ea typeface="Calibri"/>
                          <a:cs typeface="Calibri"/>
                          <a:sym typeface="Calibri"/>
                        </a:rPr>
                        <a:t>Luk Dmitry</a:t>
                      </a:r>
                      <a:endParaRPr sz="1200">
                        <a:latin typeface="Calibri"/>
                        <a:ea typeface="Calibri"/>
                        <a:cs typeface="Calibri"/>
                        <a:sym typeface="Calibri"/>
                      </a:endParaRPr>
                    </a:p>
                    <a:p>
                      <a:pPr indent="0" lvl="0" marL="0" rtl="0" algn="l">
                        <a:lnSpc>
                          <a:spcPct val="115000"/>
                        </a:lnSpc>
                        <a:spcBef>
                          <a:spcPts val="0"/>
                        </a:spcBef>
                        <a:spcAft>
                          <a:spcPts val="0"/>
                        </a:spcAft>
                        <a:buNone/>
                      </a:pPr>
                      <a:r>
                        <a:rPr lang="ru" sz="1200">
                          <a:latin typeface="Calibri"/>
                          <a:ea typeface="Calibri"/>
                          <a:cs typeface="Calibri"/>
                          <a:sym typeface="Calibri"/>
                        </a:rPr>
                        <a:t>Raukach Siarhei</a:t>
                      </a:r>
                      <a:endParaRPr sz="1200">
                        <a:latin typeface="Calibri"/>
                        <a:ea typeface="Calibri"/>
                        <a:cs typeface="Calibri"/>
                        <a:sym typeface="Calibri"/>
                      </a:endParaRPr>
                    </a:p>
                  </a:txBody>
                  <a:tcPr marT="38100" marB="38100" marR="38100" marL="38100" anchor="ctr">
                    <a:lnL cap="flat" cmpd="sng" w="9525">
                      <a:solidFill>
                        <a:srgbClr val="00B050"/>
                      </a:solidFill>
                      <a:prstDash val="solid"/>
                      <a:round/>
                      <a:headEnd len="sm" w="sm" type="none"/>
                      <a:tailEnd len="sm" w="sm" type="none"/>
                    </a:lnL>
                    <a:lnR cap="flat" cmpd="sng" w="9525">
                      <a:solidFill>
                        <a:srgbClr val="00B050"/>
                      </a:solidFill>
                      <a:prstDash val="solid"/>
                      <a:round/>
                      <a:headEnd len="sm" w="sm" type="none"/>
                      <a:tailEnd len="sm" w="sm" type="none"/>
                    </a:lnR>
                    <a:lnT cap="flat" cmpd="sng" w="9525">
                      <a:solidFill>
                        <a:srgbClr val="00B050"/>
                      </a:solidFill>
                      <a:prstDash val="solid"/>
                      <a:round/>
                      <a:headEnd len="sm" w="sm" type="none"/>
                      <a:tailEnd len="sm" w="sm" type="none"/>
                    </a:lnT>
                    <a:lnB cap="flat" cmpd="sng" w="9525">
                      <a:solidFill>
                        <a:srgbClr val="00B05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81875" y="140800"/>
            <a:ext cx="8520600" cy="572700"/>
          </a:xfrm>
          <a:prstGeom prst="rect">
            <a:avLst/>
          </a:prstGeom>
          <a:effectLst>
            <a:outerShdw blurRad="57150" rotWithShape="0" algn="bl" dir="5400000" dist="19050">
              <a:schemeClr val="accent1">
                <a:alpha val="50000"/>
              </a:schemeClr>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ru" sz="1820">
                <a:solidFill>
                  <a:srgbClr val="00B050"/>
                </a:solidFill>
                <a:latin typeface="Calibri"/>
                <a:ea typeface="Calibri"/>
                <a:cs typeface="Calibri"/>
                <a:sym typeface="Calibri"/>
              </a:rPr>
              <a:t>Test documentation:</a:t>
            </a:r>
            <a:endParaRPr b="1" sz="1820">
              <a:solidFill>
                <a:srgbClr val="00B050"/>
              </a:solidFill>
              <a:latin typeface="Calibri"/>
              <a:ea typeface="Calibri"/>
              <a:cs typeface="Calibri"/>
              <a:sym typeface="Calibri"/>
            </a:endParaRPr>
          </a:p>
        </p:txBody>
      </p:sp>
      <p:pic>
        <p:nvPicPr>
          <p:cNvPr id="122" name="Google Shape;122;p20"/>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sp>
        <p:nvSpPr>
          <p:cNvPr id="123" name="Google Shape;123;p20"/>
          <p:cNvSpPr txBox="1"/>
          <p:nvPr/>
        </p:nvSpPr>
        <p:spPr>
          <a:xfrm>
            <a:off x="761900" y="797275"/>
            <a:ext cx="4075200" cy="4311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ru" sz="1600" u="sng">
                <a:solidFill>
                  <a:srgbClr val="00B050"/>
                </a:solidFill>
                <a:latin typeface="Calibri"/>
                <a:ea typeface="Calibri"/>
                <a:cs typeface="Calibri"/>
                <a:sym typeface="Calibri"/>
                <a:hlinkClick r:id="rId4">
                  <a:extLst>
                    <a:ext uri="{A12FA001-AC4F-418D-AE19-62706E023703}">
                      <ahyp:hlinkClr val="tx"/>
                    </a:ext>
                  </a:extLst>
                </a:hlinkClick>
              </a:rPr>
              <a:t>Test plan</a:t>
            </a:r>
            <a:r>
              <a:rPr lang="ru" sz="1600">
                <a:solidFill>
                  <a:srgbClr val="00B050"/>
                </a:solidFill>
                <a:latin typeface="Calibri"/>
                <a:ea typeface="Calibri"/>
                <a:cs typeface="Calibri"/>
                <a:sym typeface="Calibri"/>
              </a:rPr>
              <a:t>  </a:t>
            </a:r>
            <a:r>
              <a:rPr lang="ru" sz="1600">
                <a:solidFill>
                  <a:schemeClr val="dk2"/>
                </a:solidFill>
                <a:latin typeface="Calibri"/>
                <a:ea typeface="Calibri"/>
                <a:cs typeface="Calibri"/>
                <a:sym typeface="Calibri"/>
              </a:rPr>
              <a:t>   </a:t>
            </a:r>
            <a:endParaRPr/>
          </a:p>
        </p:txBody>
      </p:sp>
      <p:sp>
        <p:nvSpPr>
          <p:cNvPr id="124" name="Google Shape;124;p20"/>
          <p:cNvSpPr txBox="1"/>
          <p:nvPr/>
        </p:nvSpPr>
        <p:spPr>
          <a:xfrm>
            <a:off x="2761325" y="797263"/>
            <a:ext cx="2681400" cy="4311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ru" sz="1600">
                <a:solidFill>
                  <a:srgbClr val="00B050"/>
                </a:solidFill>
                <a:latin typeface="Calibri"/>
                <a:ea typeface="Calibri"/>
                <a:cs typeface="Calibri"/>
                <a:sym typeface="Calibri"/>
              </a:rPr>
              <a:t>   </a:t>
            </a:r>
            <a:r>
              <a:rPr lang="ru" sz="1600" u="sng">
                <a:solidFill>
                  <a:srgbClr val="00B050"/>
                </a:solidFill>
                <a:latin typeface="Calibri"/>
                <a:ea typeface="Calibri"/>
                <a:cs typeface="Calibri"/>
                <a:sym typeface="Calibri"/>
                <a:hlinkClick r:id="rId5">
                  <a:extLst>
                    <a:ext uri="{A12FA001-AC4F-418D-AE19-62706E023703}">
                      <ahyp:hlinkClr val="tx"/>
                    </a:ext>
                  </a:extLst>
                </a:hlinkClick>
              </a:rPr>
              <a:t>Check-list</a:t>
            </a:r>
            <a:r>
              <a:rPr lang="ru" sz="1600">
                <a:solidFill>
                  <a:srgbClr val="00B050"/>
                </a:solidFill>
                <a:latin typeface="Calibri"/>
                <a:ea typeface="Calibri"/>
                <a:cs typeface="Calibri"/>
                <a:sym typeface="Calibri"/>
              </a:rPr>
              <a:t>  </a:t>
            </a:r>
            <a:r>
              <a:rPr lang="ru" sz="1600">
                <a:solidFill>
                  <a:schemeClr val="dk2"/>
                </a:solidFill>
                <a:latin typeface="Calibri"/>
                <a:ea typeface="Calibri"/>
                <a:cs typeface="Calibri"/>
                <a:sym typeface="Calibri"/>
              </a:rPr>
              <a:t>   </a:t>
            </a:r>
            <a:endParaRPr/>
          </a:p>
        </p:txBody>
      </p:sp>
      <p:pic>
        <p:nvPicPr>
          <p:cNvPr id="125" name="Google Shape;125;p20"/>
          <p:cNvPicPr preferRelativeResize="0"/>
          <p:nvPr/>
        </p:nvPicPr>
        <p:blipFill>
          <a:blip r:embed="rId6">
            <a:alphaModFix/>
          </a:blip>
          <a:stretch>
            <a:fillRect/>
          </a:stretch>
        </p:blipFill>
        <p:spPr>
          <a:xfrm>
            <a:off x="2316000" y="1447950"/>
            <a:ext cx="1975475" cy="1596290"/>
          </a:xfrm>
          <a:prstGeom prst="rect">
            <a:avLst/>
          </a:prstGeom>
          <a:noFill/>
          <a:ln>
            <a:noFill/>
          </a:ln>
          <a:effectLst>
            <a:outerShdw blurRad="57150" rotWithShape="0" algn="bl" dir="5400000" dist="19050">
              <a:schemeClr val="accent1">
                <a:alpha val="50000"/>
              </a:schemeClr>
            </a:outerShdw>
          </a:effectLst>
        </p:spPr>
      </p:pic>
      <p:sp>
        <p:nvSpPr>
          <p:cNvPr id="126" name="Google Shape;126;p20"/>
          <p:cNvSpPr txBox="1"/>
          <p:nvPr/>
        </p:nvSpPr>
        <p:spPr>
          <a:xfrm>
            <a:off x="6801250" y="828175"/>
            <a:ext cx="1158000" cy="4002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ru" u="sng">
                <a:solidFill>
                  <a:srgbClr val="00B050"/>
                </a:solidFill>
                <a:hlinkClick r:id="rId7">
                  <a:extLst>
                    <a:ext uri="{A12FA001-AC4F-418D-AE19-62706E023703}">
                      <ahyp:hlinkClr val="tx"/>
                    </a:ext>
                  </a:extLst>
                </a:hlinkClick>
              </a:rPr>
              <a:t>Test-cases</a:t>
            </a:r>
            <a:endParaRPr u="sng">
              <a:solidFill>
                <a:srgbClr val="00B050"/>
              </a:solidFill>
            </a:endParaRPr>
          </a:p>
        </p:txBody>
      </p:sp>
      <p:sp>
        <p:nvSpPr>
          <p:cNvPr id="127" name="Google Shape;127;p20"/>
          <p:cNvSpPr txBox="1"/>
          <p:nvPr/>
        </p:nvSpPr>
        <p:spPr>
          <a:xfrm>
            <a:off x="5124625" y="797275"/>
            <a:ext cx="789900" cy="4311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ru" sz="1600" u="sng">
                <a:solidFill>
                  <a:srgbClr val="00B050"/>
                </a:solidFill>
                <a:latin typeface="Calibri"/>
                <a:ea typeface="Calibri"/>
                <a:cs typeface="Calibri"/>
                <a:sym typeface="Calibri"/>
                <a:hlinkClick r:id="rId8">
                  <a:extLst>
                    <a:ext uri="{A12FA001-AC4F-418D-AE19-62706E023703}">
                      <ahyp:hlinkClr val="tx"/>
                    </a:ext>
                  </a:extLst>
                </a:hlinkClick>
              </a:rPr>
              <a:t>TRR</a:t>
            </a:r>
            <a:endParaRPr sz="1600">
              <a:solidFill>
                <a:srgbClr val="00B050"/>
              </a:solidFill>
              <a:latin typeface="Calibri"/>
              <a:ea typeface="Calibri"/>
              <a:cs typeface="Calibri"/>
              <a:sym typeface="Calibri"/>
            </a:endParaRPr>
          </a:p>
        </p:txBody>
      </p:sp>
      <p:pic>
        <p:nvPicPr>
          <p:cNvPr id="128" name="Google Shape;128;p20"/>
          <p:cNvPicPr preferRelativeResize="0"/>
          <p:nvPr/>
        </p:nvPicPr>
        <p:blipFill>
          <a:blip r:embed="rId9">
            <a:alphaModFix/>
          </a:blip>
          <a:stretch>
            <a:fillRect/>
          </a:stretch>
        </p:blipFill>
        <p:spPr>
          <a:xfrm>
            <a:off x="4420300" y="1450750"/>
            <a:ext cx="1975475" cy="1597450"/>
          </a:xfrm>
          <a:prstGeom prst="rect">
            <a:avLst/>
          </a:prstGeom>
          <a:noFill/>
          <a:ln>
            <a:noFill/>
          </a:ln>
          <a:effectLst>
            <a:outerShdw blurRad="57150" rotWithShape="0" algn="bl" dir="5400000" dist="19050">
              <a:schemeClr val="accent1">
                <a:alpha val="50000"/>
              </a:schemeClr>
            </a:outerShdw>
          </a:effectLst>
        </p:spPr>
      </p:pic>
      <p:pic>
        <p:nvPicPr>
          <p:cNvPr id="129" name="Google Shape;129;p20"/>
          <p:cNvPicPr preferRelativeResize="0"/>
          <p:nvPr/>
        </p:nvPicPr>
        <p:blipFill>
          <a:blip r:embed="rId10">
            <a:alphaModFix/>
          </a:blip>
          <a:stretch>
            <a:fillRect/>
          </a:stretch>
        </p:blipFill>
        <p:spPr>
          <a:xfrm>
            <a:off x="224275" y="1460650"/>
            <a:ext cx="1962900" cy="1577650"/>
          </a:xfrm>
          <a:prstGeom prst="rect">
            <a:avLst/>
          </a:prstGeom>
          <a:noFill/>
          <a:ln>
            <a:noFill/>
          </a:ln>
          <a:effectLst>
            <a:outerShdw blurRad="57150" rotWithShape="0" algn="bl" dir="5400000" dist="19050">
              <a:schemeClr val="accent1">
                <a:alpha val="50000"/>
              </a:schemeClr>
            </a:outerShdw>
          </a:effectLst>
        </p:spPr>
      </p:pic>
      <p:pic>
        <p:nvPicPr>
          <p:cNvPr id="130" name="Google Shape;130;p20"/>
          <p:cNvPicPr preferRelativeResize="0"/>
          <p:nvPr/>
        </p:nvPicPr>
        <p:blipFill>
          <a:blip r:embed="rId11">
            <a:alphaModFix/>
          </a:blip>
          <a:stretch>
            <a:fillRect/>
          </a:stretch>
        </p:blipFill>
        <p:spPr>
          <a:xfrm>
            <a:off x="6524601" y="1456975"/>
            <a:ext cx="1624675" cy="3362406"/>
          </a:xfrm>
          <a:prstGeom prst="rect">
            <a:avLst/>
          </a:prstGeom>
          <a:noFill/>
          <a:ln>
            <a:noFill/>
          </a:ln>
          <a:effectLst>
            <a:outerShdw blurRad="57150" rotWithShape="0" algn="bl" dir="5400000" dist="19050">
              <a:schemeClr val="accent1">
                <a:alpha val="50000"/>
              </a:scheme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13075" l="-15713" r="0" t="-2638"/>
          <a:stretch/>
        </p:blipFill>
        <p:spPr>
          <a:xfrm>
            <a:off x="8073075" y="4395625"/>
            <a:ext cx="881799" cy="674326"/>
          </a:xfrm>
          <a:prstGeom prst="rect">
            <a:avLst/>
          </a:prstGeom>
          <a:noFill/>
          <a:ln>
            <a:noFill/>
          </a:ln>
        </p:spPr>
      </p:pic>
      <p:pic>
        <p:nvPicPr>
          <p:cNvPr id="136" name="Google Shape;136;p21"/>
          <p:cNvPicPr preferRelativeResize="0"/>
          <p:nvPr/>
        </p:nvPicPr>
        <p:blipFill>
          <a:blip r:embed="rId4">
            <a:alphaModFix/>
          </a:blip>
          <a:stretch>
            <a:fillRect/>
          </a:stretch>
        </p:blipFill>
        <p:spPr>
          <a:xfrm>
            <a:off x="521275" y="838200"/>
            <a:ext cx="7650301" cy="3856751"/>
          </a:xfrm>
          <a:prstGeom prst="rect">
            <a:avLst/>
          </a:prstGeom>
          <a:noFill/>
          <a:ln>
            <a:noFill/>
          </a:ln>
          <a:effectLst>
            <a:outerShdw blurRad="85725" rotWithShape="0" algn="bl" dir="3240000" dist="47625">
              <a:schemeClr val="accent1">
                <a:alpha val="50000"/>
              </a:schemeClr>
            </a:outerShdw>
          </a:effectLst>
        </p:spPr>
      </p:pic>
      <p:sp>
        <p:nvSpPr>
          <p:cNvPr id="137" name="Google Shape;137;p21"/>
          <p:cNvSpPr txBox="1"/>
          <p:nvPr/>
        </p:nvSpPr>
        <p:spPr>
          <a:xfrm>
            <a:off x="997575" y="99300"/>
            <a:ext cx="7650300" cy="7389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ru" sz="1800" u="sng">
                <a:solidFill>
                  <a:srgbClr val="00B050"/>
                </a:solidFill>
                <a:latin typeface="Calibri"/>
                <a:ea typeface="Calibri"/>
                <a:cs typeface="Calibri"/>
                <a:sym typeface="Calibri"/>
                <a:hlinkClick r:id="rId5">
                  <a:extLst>
                    <a:ext uri="{A12FA001-AC4F-418D-AE19-62706E023703}">
                      <ahyp:hlinkClr val="tx"/>
                    </a:ext>
                  </a:extLst>
                </a:hlinkClick>
              </a:rPr>
              <a:t>Our bug design looks like this. </a:t>
            </a:r>
            <a:endParaRPr b="1" sz="1800">
              <a:solidFill>
                <a:srgbClr val="00B050"/>
              </a:solidFill>
              <a:latin typeface="Calibri"/>
              <a:ea typeface="Calibri"/>
              <a:cs typeface="Calibri"/>
              <a:sym typeface="Calibri"/>
            </a:endParaRPr>
          </a:p>
          <a:p>
            <a:pPr indent="0" lvl="0" marL="0" rtl="0" algn="ctr">
              <a:spcBef>
                <a:spcPts val="0"/>
              </a:spcBef>
              <a:spcAft>
                <a:spcPts val="0"/>
              </a:spcAft>
              <a:buNone/>
            </a:pPr>
            <a:r>
              <a:rPr b="1" lang="ru" sz="1800" u="sng">
                <a:solidFill>
                  <a:srgbClr val="00B050"/>
                </a:solidFill>
                <a:latin typeface="Calibri"/>
                <a:ea typeface="Calibri"/>
                <a:cs typeface="Calibri"/>
                <a:sym typeface="Calibri"/>
                <a:hlinkClick r:id="rId6">
                  <a:extLst>
                    <a:ext uri="{A12FA001-AC4F-418D-AE19-62706E023703}">
                      <ahyp:hlinkClr val="tx"/>
                    </a:ext>
                  </a:extLst>
                </a:hlinkClick>
              </a:rPr>
              <a:t>The programmer should understand how to reproduce the bug</a:t>
            </a:r>
            <a:endParaRPr b="1" sz="1800">
              <a:solidFill>
                <a:srgbClr val="00B050"/>
              </a:solidFill>
              <a:latin typeface="Calibri"/>
              <a:ea typeface="Calibri"/>
              <a:cs typeface="Calibri"/>
              <a:sym typeface="Calibri"/>
            </a:endParaRPr>
          </a:p>
        </p:txBody>
      </p:sp>
      <p:sp>
        <p:nvSpPr>
          <p:cNvPr id="138" name="Google Shape;138;p21"/>
          <p:cNvSpPr txBox="1"/>
          <p:nvPr/>
        </p:nvSpPr>
        <p:spPr>
          <a:xfrm>
            <a:off x="3714375" y="4315975"/>
            <a:ext cx="3707400" cy="400200"/>
          </a:xfrm>
          <a:prstGeom prst="rect">
            <a:avLst/>
          </a:prstGeom>
          <a:noFill/>
          <a:ln>
            <a:noFill/>
          </a:ln>
          <a:effectLst>
            <a:outerShdw blurRad="57150" rotWithShape="0" algn="bl" dir="5400000" dist="19050">
              <a:srgbClr val="4A86E8">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ru" u="sng">
                <a:solidFill>
                  <a:srgbClr val="00B050"/>
                </a:solidFill>
                <a:hlinkClick r:id="rId7">
                  <a:extLst>
                    <a:ext uri="{A12FA001-AC4F-418D-AE19-62706E023703}">
                      <ahyp:hlinkClr val="tx"/>
                    </a:ext>
                  </a:extLst>
                </a:hlinkClick>
              </a:rPr>
              <a:t>Click on to view more examples</a:t>
            </a:r>
            <a:endParaRPr>
              <a:solidFill>
                <a:srgbClr val="00B050"/>
              </a:solidFill>
            </a:endParaRPr>
          </a:p>
        </p:txBody>
      </p:sp>
      <p:cxnSp>
        <p:nvCxnSpPr>
          <p:cNvPr id="139" name="Google Shape;139;p21"/>
          <p:cNvCxnSpPr/>
          <p:nvPr/>
        </p:nvCxnSpPr>
        <p:spPr>
          <a:xfrm flipH="1">
            <a:off x="5263775" y="3954900"/>
            <a:ext cx="509400" cy="3963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6900000" dist="57150">
              <a:srgbClr val="4A86E8">
                <a:alpha val="55000"/>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