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524355411455921E-2"/>
          <c:y val="0.15137741520647335"/>
          <c:w val="0.93557498327414967"/>
          <c:h val="0.68163927095295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Замена средним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DecisionTree</c:v>
                </c:pt>
                <c:pt idx="1">
                  <c:v>Linear Rigression</c:v>
                </c:pt>
                <c:pt idx="2">
                  <c:v>Ridge</c:v>
                </c:pt>
                <c:pt idx="3">
                  <c:v>RandomForest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8.4</c:v>
                </c:pt>
                <c:pt idx="1">
                  <c:v>6.2</c:v>
                </c:pt>
                <c:pt idx="2">
                  <c:v>6.2</c:v>
                </c:pt>
                <c:pt idx="3">
                  <c:v>5.7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Замена медианной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DecisionTree</c:v>
                </c:pt>
                <c:pt idx="1">
                  <c:v>Linear Rigression</c:v>
                </c:pt>
                <c:pt idx="2">
                  <c:v>Ridge</c:v>
                </c:pt>
                <c:pt idx="3">
                  <c:v>RandomForest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6.2</c:v>
                </c:pt>
                <c:pt idx="2">
                  <c:v>6.2</c:v>
                </c:pt>
                <c:pt idx="3">
                  <c:v>5.7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471424"/>
        <c:axId val="48473216"/>
      </c:barChart>
      <c:catAx>
        <c:axId val="48471424"/>
        <c:scaling>
          <c:orientation val="minMax"/>
        </c:scaling>
        <c:delete val="0"/>
        <c:axPos val="b"/>
        <c:majorTickMark val="out"/>
        <c:minorTickMark val="none"/>
        <c:tickLblPos val="nextTo"/>
        <c:crossAx val="48473216"/>
        <c:crosses val="autoZero"/>
        <c:auto val="1"/>
        <c:lblAlgn val="ctr"/>
        <c:lblOffset val="100"/>
        <c:noMultiLvlLbl val="0"/>
      </c:catAx>
      <c:valAx>
        <c:axId val="48473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471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323683804230352"/>
          <c:y val="0.16980425206879093"/>
          <c:w val="0.28918205172397971"/>
          <c:h val="0.13964274801385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524355411455921E-2"/>
          <c:y val="0.15137741520647335"/>
          <c:w val="0.93557498327414967"/>
          <c:h val="0.68163927095295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 устранения выбросов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DecisionTree</c:v>
                </c:pt>
                <c:pt idx="1">
                  <c:v>Linear Rigression</c:v>
                </c:pt>
                <c:pt idx="2">
                  <c:v>Ridge</c:v>
                </c:pt>
                <c:pt idx="3">
                  <c:v>RandomForest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6.2</c:v>
                </c:pt>
                <c:pt idx="2">
                  <c:v>6.2</c:v>
                </c:pt>
                <c:pt idx="3">
                  <c:v>5.7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После устранения выбросов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DecisionTree</c:v>
                </c:pt>
                <c:pt idx="1">
                  <c:v>Linear Rigression</c:v>
                </c:pt>
                <c:pt idx="2">
                  <c:v>Ridge</c:v>
                </c:pt>
                <c:pt idx="3">
                  <c:v>RandomForest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7.2</c:v>
                </c:pt>
                <c:pt idx="1">
                  <c:v>4.8</c:v>
                </c:pt>
                <c:pt idx="2">
                  <c:v>4.8</c:v>
                </c:pt>
                <c:pt idx="3">
                  <c:v>4.75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035328"/>
        <c:axId val="6036864"/>
      </c:barChart>
      <c:catAx>
        <c:axId val="603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6036864"/>
        <c:crosses val="autoZero"/>
        <c:auto val="1"/>
        <c:lblAlgn val="ctr"/>
        <c:lblOffset val="100"/>
        <c:noMultiLvlLbl val="0"/>
      </c:catAx>
      <c:valAx>
        <c:axId val="6036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035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1532834131027738"/>
          <c:y val="0.1503597987751531"/>
          <c:w val="0.47976969790540891"/>
          <c:h val="0.164556649168853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Стандартная</a:t>
            </a:r>
            <a:r>
              <a:rPr lang="ru-RU" baseline="0" dirty="0" smtClean="0"/>
              <a:t> ошибка среднего </a:t>
            </a:r>
            <a:r>
              <a:rPr lang="en-US" baseline="0" dirty="0" smtClean="0"/>
              <a:t>(MAE) </a:t>
            </a:r>
            <a:r>
              <a:rPr lang="ru-RU" baseline="0" dirty="0" smtClean="0"/>
              <a:t>при обучении на всех признаках </a:t>
            </a:r>
            <a:endParaRPr lang="ru-RU" dirty="0"/>
          </a:p>
        </c:rich>
      </c:tx>
      <c:layout>
        <c:manualLayout>
          <c:xMode val="edge"/>
          <c:yMode val="edge"/>
          <c:x val="0.1636437908496732"/>
          <c:y val="2.2222222222222223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DecisionTree</c:v>
                </c:pt>
                <c:pt idx="1">
                  <c:v>Linear Rigression</c:v>
                </c:pt>
                <c:pt idx="2">
                  <c:v>Ridge</c:v>
                </c:pt>
                <c:pt idx="3">
                  <c:v>RandomForest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7.2</c:v>
                </c:pt>
                <c:pt idx="1">
                  <c:v>4.8</c:v>
                </c:pt>
                <c:pt idx="2">
                  <c:v>4.8</c:v>
                </c:pt>
                <c:pt idx="3">
                  <c:v>4.75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071808"/>
        <c:axId val="6073344"/>
      </c:barChart>
      <c:catAx>
        <c:axId val="6071808"/>
        <c:scaling>
          <c:orientation val="minMax"/>
        </c:scaling>
        <c:delete val="0"/>
        <c:axPos val="b"/>
        <c:majorTickMark val="out"/>
        <c:minorTickMark val="none"/>
        <c:tickLblPos val="nextTo"/>
        <c:crossAx val="6073344"/>
        <c:crosses val="autoZero"/>
        <c:auto val="1"/>
        <c:lblAlgn val="ctr"/>
        <c:lblOffset val="100"/>
        <c:noMultiLvlLbl val="0"/>
      </c:catAx>
      <c:valAx>
        <c:axId val="607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071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Абсолютная </a:t>
            </a:r>
            <a:r>
              <a:rPr lang="ru-RU" baseline="0" dirty="0" smtClean="0"/>
              <a:t>ошибка среднего </a:t>
            </a:r>
            <a:r>
              <a:rPr lang="en-US" baseline="0" dirty="0" smtClean="0"/>
              <a:t>(MAE) </a:t>
            </a:r>
            <a:r>
              <a:rPr lang="ru-RU" baseline="0" dirty="0" smtClean="0"/>
              <a:t>при различном количестве признаков для алгоритма Линейная Регрессия</a:t>
            </a:r>
            <a:endParaRPr lang="ru-RU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marker>
            <c:symbol val="none"/>
          </c:marker>
          <c:cat>
            <c:numRef>
              <c:f>Лист1!$A$2:$A$15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0">
                  <c:v>29</c:v>
                </c:pt>
                <c:pt idx="1">
                  <c:v>6.8</c:v>
                </c:pt>
                <c:pt idx="2">
                  <c:v>6.3</c:v>
                </c:pt>
                <c:pt idx="3">
                  <c:v>6.3</c:v>
                </c:pt>
                <c:pt idx="4">
                  <c:v>6.2</c:v>
                </c:pt>
                <c:pt idx="5">
                  <c:v>6.2</c:v>
                </c:pt>
                <c:pt idx="6">
                  <c:v>5.8</c:v>
                </c:pt>
                <c:pt idx="7">
                  <c:v>5.8</c:v>
                </c:pt>
                <c:pt idx="8">
                  <c:v>5.7</c:v>
                </c:pt>
                <c:pt idx="9">
                  <c:v>5.7</c:v>
                </c:pt>
                <c:pt idx="10">
                  <c:v>5.7</c:v>
                </c:pt>
                <c:pt idx="11">
                  <c:v>5.6</c:v>
                </c:pt>
                <c:pt idx="12">
                  <c:v>5.6</c:v>
                </c:pt>
                <c:pt idx="13">
                  <c:v>5.5</c:v>
                </c:pt>
              </c:numCache>
            </c:numRef>
          </c:val>
          <c:smooth val="0"/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532352"/>
        <c:axId val="30534272"/>
      </c:lineChart>
      <c:catAx>
        <c:axId val="30532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b="1" i="0" baseline="0" dirty="0" smtClean="0">
                    <a:effectLst/>
                  </a:rPr>
                  <a:t>Количество признаков</a:t>
                </a:r>
                <a:endParaRPr lang="ru-RU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4293847460243946"/>
              <c:y val="0.9134690071153218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0534272"/>
        <c:crosses val="autoZero"/>
        <c:auto val="1"/>
        <c:lblAlgn val="ctr"/>
        <c:lblOffset val="100"/>
        <c:noMultiLvlLbl val="0"/>
      </c:catAx>
      <c:valAx>
        <c:axId val="305342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MAE</a:t>
                </a:r>
                <a:endParaRPr lang="ru-RU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053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2160" b="1" i="0" u="none" strike="noStrike" baseline="0" dirty="0" smtClean="0">
                <a:effectLst/>
              </a:rPr>
              <a:t>Абсолютная ошибка среднего </a:t>
            </a:r>
            <a:r>
              <a:rPr lang="en-US" sz="2160" b="1" i="0" u="none" strike="noStrike" baseline="0" dirty="0" smtClean="0">
                <a:effectLst/>
              </a:rPr>
              <a:t>(MAE) </a:t>
            </a:r>
            <a:endParaRPr lang="ru-RU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Decision Tree</c:v>
                </c:pt>
                <c:pt idx="1">
                  <c:v>Linear Regression</c:v>
                </c:pt>
                <c:pt idx="2">
                  <c:v>Ridge</c:v>
                </c:pt>
                <c:pt idx="3">
                  <c:v>Random Forest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6</c:v>
                </c:pt>
                <c:pt idx="2">
                  <c:v>6</c:v>
                </c:pt>
                <c:pt idx="3">
                  <c:v>6.4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0570368"/>
        <c:axId val="30571904"/>
      </c:barChart>
      <c:catAx>
        <c:axId val="30570368"/>
        <c:scaling>
          <c:orientation val="minMax"/>
        </c:scaling>
        <c:delete val="0"/>
        <c:axPos val="b"/>
        <c:majorTickMark val="out"/>
        <c:minorTickMark val="none"/>
        <c:tickLblPos val="nextTo"/>
        <c:crossAx val="30571904"/>
        <c:crosses val="autoZero"/>
        <c:auto val="1"/>
        <c:lblAlgn val="ctr"/>
        <c:lblOffset val="100"/>
        <c:noMultiLvlLbl val="0"/>
      </c:catAx>
      <c:valAx>
        <c:axId val="30571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570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2160" b="1" i="0" u="none" strike="noStrike" baseline="0" dirty="0" smtClean="0">
                <a:effectLst/>
              </a:rPr>
              <a:t>Результаты </a:t>
            </a:r>
            <a:r>
              <a:rPr lang="en-US" sz="2160" b="1" i="0" u="none" strike="noStrike" baseline="0" dirty="0" smtClean="0">
                <a:effectLst/>
              </a:rPr>
              <a:t>f1_micro </a:t>
            </a:r>
            <a:endParaRPr lang="ru-RU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Лист1!$A$2:$A$4</c:f>
              <c:strCache>
                <c:ptCount val="3"/>
                <c:pt idx="0">
                  <c:v>Logistic Regression</c:v>
                </c:pt>
                <c:pt idx="1">
                  <c:v>SVM (linear)</c:v>
                </c:pt>
                <c:pt idx="2">
                  <c:v>GaussianNB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0.87</c:v>
                </c:pt>
                <c:pt idx="1">
                  <c:v>0.88</c:v>
                </c:pt>
                <c:pt idx="2">
                  <c:v>0.71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2594176"/>
        <c:axId val="32604160"/>
      </c:barChart>
      <c:catAx>
        <c:axId val="3259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32604160"/>
        <c:crosses val="autoZero"/>
        <c:auto val="1"/>
        <c:lblAlgn val="ctr"/>
        <c:lblOffset val="100"/>
        <c:noMultiLvlLbl val="0"/>
      </c:catAx>
      <c:valAx>
        <c:axId val="32604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594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0.24088</cdr:x>
      <cdr:y>0.00847</cdr:y>
    </cdr:from>
    <cdr:to>
      <cdr:x>0.75622</cdr:x>
      <cdr:y>0.11736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872208" y="38400"/>
          <a:ext cx="4005419" cy="493819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0.24088</cdr:x>
      <cdr:y>0.00847</cdr:y>
    </cdr:from>
    <cdr:to>
      <cdr:x>0.75622</cdr:x>
      <cdr:y>0.11736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872208" y="38400"/>
          <a:ext cx="4005419" cy="49381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0CD43-2662-4C9D-81F3-566E18D4B09E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78DC-DF4E-470B-BBC7-63444CC9C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9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8DC-DF4E-470B-BBC7-63444CC9CF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качестве</a:t>
            </a:r>
            <a:r>
              <a:rPr lang="en-US" dirty="0" smtClean="0"/>
              <a:t> </a:t>
            </a:r>
            <a:r>
              <a:rPr lang="ru-RU" dirty="0" smtClean="0"/>
              <a:t>отобранных</a:t>
            </a:r>
            <a:r>
              <a:rPr lang="ru-RU" baseline="0" dirty="0" smtClean="0"/>
              <a:t> параметров выступают </a:t>
            </a:r>
            <a:r>
              <a:rPr lang="ru-RU" b="1" baseline="0" dirty="0" smtClean="0"/>
              <a:t>вода</a:t>
            </a:r>
            <a:r>
              <a:rPr lang="ru-RU" baseline="0" dirty="0" smtClean="0"/>
              <a:t> (</a:t>
            </a:r>
            <a:r>
              <a:rPr lang="en-US" dirty="0" smtClean="0"/>
              <a:t>Water_(g)</a:t>
            </a:r>
            <a:r>
              <a:rPr lang="ru-RU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ru-RU" b="1" baseline="0" dirty="0" smtClean="0"/>
              <a:t>жиры</a:t>
            </a:r>
            <a:r>
              <a:rPr lang="ru-RU" dirty="0" smtClean="0"/>
              <a:t> (</a:t>
            </a:r>
            <a:r>
              <a:rPr lang="en-US" dirty="0" err="1" smtClean="0"/>
              <a:t>Lipid_Tot</a:t>
            </a:r>
            <a:r>
              <a:rPr lang="en-US" dirty="0" smtClean="0"/>
              <a:t>_(g)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8DC-DF4E-470B-BBC7-63444CC9CF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3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97D1-FA7E-4594-B69B-200FF530055E}" type="datetime1">
              <a:rPr lang="ru-RU" smtClean="0"/>
              <a:t>17.03.2020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7297-674E-41E7-8957-DCB58BC65DA7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3B0-8E5B-46EB-9655-51C780BB9CC6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7C68-F113-4912-8B91-9B7CE1B55BF1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4E54-E476-40CE-BFEE-E7258D2A185E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E79C-2E5B-493B-A24B-29229A85E3A4}" type="datetime1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0A96-122C-4070-B115-9AD51351E70A}" type="datetime1">
              <a:rPr lang="ru-RU" smtClean="0"/>
              <a:t>17.03.2020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5868-61C3-4BF9-802D-9944FA4934A4}" type="datetime1">
              <a:rPr lang="ru-RU" smtClean="0"/>
              <a:t>17.03.2020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71F-D777-4B2C-BFB4-93E2196771BC}" type="datetime1">
              <a:rPr lang="ru-RU" smtClean="0"/>
              <a:t>17.03.2020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DBF3-A972-48E3-A847-5DB14579BA00}" type="datetime1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894F-8940-4FB0-A820-86C4B7DCD780}" type="datetime1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F88000-C299-428A-93F2-0C4D887779A6}" type="datetime1">
              <a:rPr lang="ru-RU" smtClean="0"/>
              <a:t>17.03.2020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20888"/>
          </a:xfrm>
        </p:spPr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ru-RU" dirty="0" smtClean="0"/>
              <a:t>Команда </a:t>
            </a:r>
            <a:r>
              <a:rPr lang="en-US" dirty="0" smtClean="0"/>
              <a:t>“Boys next door”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Hackaton</a:t>
            </a:r>
            <a:r>
              <a:rPr lang="en-US" dirty="0" smtClean="0"/>
              <a:t> BEST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26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Подведем итоги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b="1" i="1" dirty="0" smtClean="0"/>
              <a:t>Задача восстановления регрессии по всем параметром:</a:t>
            </a:r>
          </a:p>
          <a:p>
            <a:pPr lvl="1">
              <a:buFont typeface="Courier New" pitchFamily="49" charset="0"/>
              <a:buChar char="o"/>
            </a:pPr>
            <a:r>
              <a:rPr lang="ru-RU" sz="1900" dirty="0" smtClean="0"/>
              <a:t>Понизили  количество необходимых параметров с </a:t>
            </a:r>
            <a:r>
              <a:rPr lang="ru-RU" sz="1900" b="1" dirty="0" smtClean="0"/>
              <a:t>48 до 2 (в 24 раза)</a:t>
            </a:r>
          </a:p>
          <a:p>
            <a:pPr lvl="1">
              <a:buFont typeface="Courier New" pitchFamily="49" charset="0"/>
              <a:buChar char="o"/>
            </a:pPr>
            <a:r>
              <a:rPr lang="ru-RU" sz="1900" dirty="0"/>
              <a:t>О</a:t>
            </a:r>
            <a:r>
              <a:rPr lang="ru-RU" sz="1900" dirty="0" smtClean="0"/>
              <a:t>бучили модель линейную регрессию, со средней ошибкой среднего </a:t>
            </a:r>
            <a:r>
              <a:rPr lang="en-US" sz="1900" dirty="0" smtClean="0"/>
              <a:t>(MAE) </a:t>
            </a:r>
            <a:r>
              <a:rPr lang="ru-RU" sz="1900" dirty="0" smtClean="0"/>
              <a:t>в </a:t>
            </a:r>
            <a:r>
              <a:rPr lang="ru-RU" sz="1900" b="1" dirty="0" smtClean="0"/>
              <a:t>6 </a:t>
            </a:r>
            <a:r>
              <a:rPr lang="en-US" sz="1900" b="1" dirty="0" smtClean="0"/>
              <a:t>kcal (</a:t>
            </a:r>
            <a:r>
              <a:rPr lang="ru-RU" sz="1900" b="1" dirty="0" smtClean="0"/>
              <a:t>2.7%)</a:t>
            </a:r>
          </a:p>
          <a:p>
            <a:pPr marL="228600" lvl="1"/>
            <a:r>
              <a:rPr lang="ru-RU" sz="2200" b="1" i="1" dirty="0"/>
              <a:t>Задача восстановления регрессии по трем параметрам (Белки, Жиры, </a:t>
            </a:r>
            <a:r>
              <a:rPr lang="ru-RU" sz="2200" b="1" i="1" dirty="0" smtClean="0"/>
              <a:t>Углеводы):</a:t>
            </a:r>
          </a:p>
          <a:p>
            <a:pPr marL="627063" lvl="1" indent="-342900">
              <a:buFont typeface="Courier New" pitchFamily="49" charset="0"/>
              <a:buChar char="o"/>
            </a:pPr>
            <a:r>
              <a:rPr lang="ru-RU" sz="1900" dirty="0"/>
              <a:t>Обучили модель линейную регрессию, со средней ошибкой среднего </a:t>
            </a:r>
            <a:r>
              <a:rPr lang="en-US" sz="1900" dirty="0"/>
              <a:t>(MAE) </a:t>
            </a:r>
            <a:r>
              <a:rPr lang="ru-RU" sz="1900" dirty="0"/>
              <a:t>в </a:t>
            </a:r>
            <a:r>
              <a:rPr lang="ru-RU" sz="1900" b="1" dirty="0"/>
              <a:t>6 </a:t>
            </a:r>
            <a:r>
              <a:rPr lang="en-US" sz="1900" b="1" dirty="0"/>
              <a:t>kcal (</a:t>
            </a:r>
            <a:r>
              <a:rPr lang="ru-RU" sz="1900" b="1" dirty="0"/>
              <a:t>2.7</a:t>
            </a:r>
            <a:r>
              <a:rPr lang="ru-RU" sz="1900" b="1" dirty="0" smtClean="0"/>
              <a:t>%)</a:t>
            </a:r>
          </a:p>
          <a:p>
            <a:pPr marL="342900" lvl="1" indent="-342900"/>
            <a:r>
              <a:rPr lang="ru-RU" sz="2200" b="1" i="1" dirty="0"/>
              <a:t>Построение модели классификации </a:t>
            </a:r>
            <a:r>
              <a:rPr lang="ru-RU" sz="2200" b="1" i="1" dirty="0" smtClean="0"/>
              <a:t>продуктов:</a:t>
            </a:r>
          </a:p>
          <a:p>
            <a:pPr marL="538163" lvl="1" indent="-342900">
              <a:buFont typeface="Courier New" pitchFamily="49" charset="0"/>
              <a:buChar char="o"/>
            </a:pPr>
            <a:r>
              <a:rPr lang="ru-RU" sz="1900" dirty="0" smtClean="0"/>
              <a:t>Провели разметку классов на части </a:t>
            </a:r>
            <a:r>
              <a:rPr lang="ru-RU" sz="1900" dirty="0" err="1" smtClean="0"/>
              <a:t>датасета</a:t>
            </a:r>
            <a:r>
              <a:rPr lang="ru-RU" sz="1900" dirty="0" smtClean="0"/>
              <a:t> вручную.</a:t>
            </a:r>
          </a:p>
          <a:p>
            <a:pPr marL="538163" lvl="1" indent="-342900">
              <a:buFont typeface="Courier New" pitchFamily="49" charset="0"/>
              <a:buChar char="o"/>
            </a:pPr>
            <a:r>
              <a:rPr lang="ru-RU" sz="1900" dirty="0" smtClean="0"/>
              <a:t>Восстановили разметку оставшейся части </a:t>
            </a:r>
            <a:r>
              <a:rPr lang="ru-RU" sz="1900" dirty="0" err="1" smtClean="0"/>
              <a:t>датасета</a:t>
            </a:r>
            <a:r>
              <a:rPr lang="ru-RU" sz="1900" dirty="0" smtClean="0"/>
              <a:t>, решив задачу частичного обучения.</a:t>
            </a:r>
          </a:p>
          <a:p>
            <a:pPr marL="538163" lvl="1" indent="-342900">
              <a:buFont typeface="Courier New" pitchFamily="49" charset="0"/>
              <a:buChar char="o"/>
            </a:pPr>
            <a:r>
              <a:rPr lang="ru-RU" sz="1900" dirty="0" smtClean="0"/>
              <a:t>Обучили классификатор на единственном признаке </a:t>
            </a:r>
            <a:r>
              <a:rPr lang="ru-RU" sz="1900" dirty="0" smtClean="0"/>
              <a:t>(описании продукта), с оценкой качества </a:t>
            </a:r>
            <a:r>
              <a:rPr lang="en-US" sz="1900" b="1" dirty="0" smtClean="0"/>
              <a:t>f1_micro </a:t>
            </a:r>
            <a:r>
              <a:rPr lang="ru-RU" sz="1900" b="1" dirty="0" smtClean="0"/>
              <a:t>= 0.88</a:t>
            </a:r>
            <a:endParaRPr lang="ru-RU" sz="1900" b="1" dirty="0" smtClean="0"/>
          </a:p>
          <a:p>
            <a:pPr marL="228600" lvl="1"/>
            <a:endParaRPr lang="ru-RU" dirty="0" smtClean="0"/>
          </a:p>
          <a:p>
            <a:pPr marL="320040" lvl="1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Предобработка данных.</a:t>
            </a:r>
          </a:p>
          <a:p>
            <a:r>
              <a:rPr lang="ru-RU" dirty="0"/>
              <a:t>Отбор параметров и построение модели восстановления регрессии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Построение модели </a:t>
            </a:r>
            <a:r>
              <a:rPr lang="ru-RU" dirty="0"/>
              <a:t>восстановления регрессии </a:t>
            </a:r>
            <a:r>
              <a:rPr lang="ru-RU" dirty="0" smtClean="0"/>
              <a:t>на основе трех доступных параметров (Белки, Жиры, Углеводы).</a:t>
            </a:r>
          </a:p>
          <a:p>
            <a:r>
              <a:rPr lang="ru-RU" dirty="0" smtClean="0"/>
              <a:t>Построение модели классификации продуктов.</a:t>
            </a:r>
          </a:p>
          <a:p>
            <a:r>
              <a:rPr lang="ru-RU" dirty="0" smtClean="0"/>
              <a:t>Подведем итоги.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8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Предобработка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13314723"/>
              </p:ext>
            </p:extLst>
          </p:nvPr>
        </p:nvGraphicFramePr>
        <p:xfrm>
          <a:off x="827584" y="1340768"/>
          <a:ext cx="7844408" cy="471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83671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Шаг 1: Избавляемся от пропущенных значений в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43608" y="812290"/>
            <a:ext cx="70567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Шаг 2: Избавляемся от выбросов в данных</a:t>
            </a:r>
            <a:endParaRPr lang="en-US" dirty="0" smtClean="0"/>
          </a:p>
          <a:p>
            <a:r>
              <a:rPr lang="ru-RU" sz="1600" dirty="0" smtClean="0"/>
              <a:t>На примере графика </a:t>
            </a:r>
            <a:r>
              <a:rPr lang="en-US" sz="1600" dirty="0" smtClean="0"/>
              <a:t>boxplot </a:t>
            </a:r>
            <a:r>
              <a:rPr lang="ru-RU" sz="1600" dirty="0" smtClean="0"/>
              <a:t>для значений белка (</a:t>
            </a:r>
            <a:r>
              <a:rPr lang="en-US" sz="1600" dirty="0" smtClean="0"/>
              <a:t>Protein)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52265"/>
            <a:ext cx="4248473" cy="510023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Предобработка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8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7403958"/>
              </p:ext>
            </p:extLst>
          </p:nvPr>
        </p:nvGraphicFramePr>
        <p:xfrm>
          <a:off x="755576" y="1196752"/>
          <a:ext cx="8064896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Предобработка данных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81229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Шаг 3: Анализируем, как предобработка улучшила показатели моделей. </a:t>
            </a:r>
            <a:endParaRPr lang="en-US" sz="16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87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Отбор параметров и построение модели восстановления регрессии.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1081598"/>
              </p:ext>
            </p:extLst>
          </p:nvPr>
        </p:nvGraphicFramePr>
        <p:xfrm>
          <a:off x="914400" y="14478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44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Отбор параметров и построение модели восстановления регрессии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11691220"/>
              </p:ext>
            </p:extLst>
          </p:nvPr>
        </p:nvGraphicFramePr>
        <p:xfrm>
          <a:off x="914400" y="1447800"/>
          <a:ext cx="7772400" cy="5005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7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642194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модели восстановления регрессии на основе трех доступных параметров (Белки, Жиры, Углеводы</a:t>
            </a:r>
            <a:r>
              <a:rPr lang="ru-RU" dirty="0" smtClean="0"/>
              <a:t>).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3215902"/>
              </p:ext>
            </p:extLst>
          </p:nvPr>
        </p:nvGraphicFramePr>
        <p:xfrm>
          <a:off x="914400" y="1916113"/>
          <a:ext cx="7772400" cy="4103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33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модели классификации продуктов.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9753779"/>
              </p:ext>
            </p:extLst>
          </p:nvPr>
        </p:nvGraphicFramePr>
        <p:xfrm>
          <a:off x="914400" y="14478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65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221</TotalTime>
  <Words>303</Words>
  <Application>Microsoft Office PowerPoint</Application>
  <PresentationFormat>Экран (4:3)</PresentationFormat>
  <Paragraphs>50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Справедливость</vt:lpstr>
      <vt:lpstr>Hackaton BEST</vt:lpstr>
      <vt:lpstr>Содержание</vt:lpstr>
      <vt:lpstr>Предобработка данных</vt:lpstr>
      <vt:lpstr>Предобработка данных</vt:lpstr>
      <vt:lpstr>Предобработка данных</vt:lpstr>
      <vt:lpstr>Отбор параметров и построение модели восстановления регрессии.</vt:lpstr>
      <vt:lpstr>Отбор параметров и построение модели восстановления регрессии.</vt:lpstr>
      <vt:lpstr>Построение модели восстановления регрессии на основе трех доступных параметров (Белки, Жиры, Углеводы).</vt:lpstr>
      <vt:lpstr>Построение модели классификации продуктов.</vt:lpstr>
      <vt:lpstr>Подведем итоги.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hackaton_BEST</dc:title>
  <dc:creator>Dean</dc:creator>
  <cp:lastModifiedBy>Dean</cp:lastModifiedBy>
  <cp:revision>20</cp:revision>
  <dcterms:created xsi:type="dcterms:W3CDTF">2020-03-12T13:47:40Z</dcterms:created>
  <dcterms:modified xsi:type="dcterms:W3CDTF">2020-03-17T03:10:25Z</dcterms:modified>
</cp:coreProperties>
</file>