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277FADA-7828-4A7D-A333-4BC438165995}">
  <a:tblStyle styleId="{9277FADA-7828-4A7D-A333-4BC4381659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5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bold.fntdata"/><Relationship Id="rId13" Type="http://schemas.openxmlformats.org/officeDocument/2006/relationships/slide" Target="slides/slide7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6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11a5338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11a5338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611a5338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611a5338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96e3675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96e3675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11a5338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11a5338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105244e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105244e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11a5338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11a533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105244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105244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611a5338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611a5338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6105244e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6105244e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11a5338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11a5338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11a5338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11a5338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11a5338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11a533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tackoverflow.com/questions/4343202/difference-between-super-t-and-extends-t-in-java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Generic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by Andrii Sivachok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Recursive type bound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&lt;E extends Comparable&lt;E&gt;&gt;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&lt;T extends Comparable&lt;? super T&gt;&gt;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may be read as</a:t>
            </a:r>
            <a:r>
              <a:rPr i="1" lang="ru"/>
              <a:t> “any type E that can be compared to itself,”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// Using a recursive type bound to express mutual comparability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ru"/>
              <a:t>public static &lt;E extends Comparable&lt;E&gt;&gt; E max(Collection&lt;E&gt; c);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Class&lt;T&gt;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String.class is of type Class&lt;String&gt;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Integer.class is of type Class&lt;Integer&gt;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63" y="2455463"/>
            <a:ext cx="707707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Type Erasure</a:t>
            </a:r>
            <a:endParaRPr b="1" sz="15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Generics were introduced to the Java language to provide tighter type checks at compile time and to support generic programming. To implement generics, the Java compiler applies type erasure to: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all type parameters in generic types with their</a:t>
            </a: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bounds 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type parameters are unbounded. The produced bytecode, therefore, contains only ordinary classes, interfaces, and methods.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type casts if necessary to preserve type safety.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bridge methods to preserve polymorphism in extended generic types.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5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erasure ensures that no new classes are created for parameterized types; consequently, generics incur no runtime overhead.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50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Restrictions of generics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66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Cannot Instantiate Generic Types with Primitive Types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Cannot Create Instances of Type Parameters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Cannot Declare Static Fields Whose Types are Type Parameters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Cannot Use Casts or instanceof with Parameterized Types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Cannot Create Arrays of Parameterized Types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Cannot Create, Catch, or Throw Objects of Parameterized Types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Cannot Overload a Method Where the Formal Parameter Types of Each Overload Erase to the Same Raw Type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37225"/>
            <a:ext cx="85206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311700" y="839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{9277FADA-7828-4A7D-A333-4BC438165995}</a:tableStyleId>
              </a:tblPr>
              <a:tblGrid>
                <a:gridCol w="2638250"/>
                <a:gridCol w="2638250"/>
                <a:gridCol w="2638250"/>
              </a:tblGrid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Parameterized type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Тип с параметрами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List&lt;String&gt;</a:t>
                      </a:r>
                      <a:endParaRPr b="1" i="1"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Actual type parameter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Актуальный параметр типа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String</a:t>
                      </a:r>
                      <a:endParaRPr b="1" i="1"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Generic type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Обобщенный тип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List&lt;E&gt;</a:t>
                      </a:r>
                      <a:endParaRPr b="1" i="1"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Formal type parameter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Формальный параметр типа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E</a:t>
                      </a:r>
                      <a:endParaRPr b="1" i="1" sz="1200"/>
                    </a:p>
                  </a:txBody>
                  <a:tcPr marT="91425" marB="91425" marR="91425" marL="91425"/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Unbounded wildcard type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Несвязанный тип подстановки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List&lt;?&gt;</a:t>
                      </a:r>
                      <a:endParaRPr b="1" i="1"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Raw type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Необработанный тип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List</a:t>
                      </a:r>
                      <a:endParaRPr b="1" i="1"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Bounded type parameter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Связанный параметр типа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&lt;E extends Number&gt;</a:t>
                      </a:r>
                      <a:endParaRPr b="1" i="1" sz="1200"/>
                    </a:p>
                  </a:txBody>
                  <a:tcPr marT="91425" marB="91425" marR="91425" marL="91425"/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Recursive type bound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Рекурсивная связка типа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&lt;T extends Comparable&lt;T&gt;&gt;</a:t>
                      </a:r>
                      <a:endParaRPr b="1" i="1"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Bounded wildcard type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Связанный тип подстановки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List&lt;? extends Number&gt;</a:t>
                      </a:r>
                      <a:endParaRPr b="1" i="1" sz="1200"/>
                    </a:p>
                  </a:txBody>
                  <a:tcPr marT="91425" marB="91425" marR="91425" marL="91425"/>
                </a:tc>
              </a:tr>
              <a:tr h="30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Generic method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Обобщенный метод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static &lt;E&gt;  List&lt;E&gt;  asList(E[] a)</a:t>
                      </a:r>
                      <a:endParaRPr b="1" i="1"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Type token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Метка типа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/>
                        <a:t>String.class</a:t>
                      </a:r>
                      <a:endParaRPr b="1" i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most common names are: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➔"/>
            </a:pPr>
            <a:r>
              <a:rPr b="1" lang="ru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i="1" lang="ru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Element </a:t>
            </a:r>
            <a:endParaRPr i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➔"/>
            </a:pPr>
            <a:r>
              <a:rPr b="1" lang="ru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ru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Key</a:t>
            </a:r>
            <a:endParaRPr i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➔"/>
            </a:pPr>
            <a:r>
              <a:rPr b="1" lang="ru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ru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Number</a:t>
            </a:r>
            <a:endParaRPr i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➔"/>
            </a:pPr>
            <a:r>
              <a:rPr b="1" lang="ru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ru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ru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Type</a:t>
            </a:r>
            <a:endParaRPr i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➔"/>
            </a:pPr>
            <a:r>
              <a:rPr b="1" lang="ru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</a:t>
            </a:r>
            <a:r>
              <a:rPr i="1" lang="ru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Value</a:t>
            </a:r>
            <a:endParaRPr i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➔"/>
            </a:pPr>
            <a:r>
              <a:rPr b="1" lang="ru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S,U,V</a:t>
            </a:r>
            <a:r>
              <a:rPr lang="ru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etc.</a:t>
            </a:r>
            <a:r>
              <a:rPr i="1" lang="ru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- 2nd, 3rd, 4th types</a:t>
            </a:r>
            <a:endParaRPr i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Covariant &amp; Invariant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965150"/>
            <a:ext cx="73247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948600"/>
            <a:ext cx="72199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0" y="1220650"/>
            <a:ext cx="90213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A</a:t>
            </a:r>
            <a:r>
              <a:rPr b="1" lang="ru"/>
              <a:t>rrays are covariant. 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</a:t>
            </a:r>
            <a:r>
              <a:rPr lang="ru"/>
              <a:t>f </a:t>
            </a:r>
            <a:r>
              <a:rPr i="1" lang="ru"/>
              <a:t>Sub</a:t>
            </a:r>
            <a:r>
              <a:rPr lang="ru"/>
              <a:t> is a subtype of </a:t>
            </a:r>
            <a:r>
              <a:rPr i="1" lang="ru"/>
              <a:t>Super</a:t>
            </a:r>
            <a:r>
              <a:rPr lang="ru"/>
              <a:t>, then the array type </a:t>
            </a:r>
            <a:r>
              <a:rPr i="1" lang="ru"/>
              <a:t>Sub[]</a:t>
            </a:r>
            <a:r>
              <a:rPr lang="ru"/>
              <a:t> is a subtype of the array type </a:t>
            </a:r>
            <a:r>
              <a:rPr i="1" lang="ru"/>
              <a:t>Super[]</a:t>
            </a:r>
            <a:r>
              <a:rPr lang="ru"/>
              <a:t>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Generics, by contrast, are invariant</a:t>
            </a:r>
            <a:r>
              <a:rPr lang="ru"/>
              <a:t>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 any two distinct types </a:t>
            </a:r>
            <a:r>
              <a:rPr i="1" lang="ru"/>
              <a:t>Type1</a:t>
            </a:r>
            <a:r>
              <a:rPr lang="ru"/>
              <a:t> and </a:t>
            </a:r>
            <a:r>
              <a:rPr i="1" lang="ru"/>
              <a:t>Type2</a:t>
            </a:r>
            <a:r>
              <a:rPr lang="ru"/>
              <a:t>, List is neither a subtype nor a supertype of List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Bounded type parameter 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80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&lt;E extends Number&gt;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extends Class &amp; Interface1 &amp; … &amp; InterfaceN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2E38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ru" sz="1500">
                <a:solidFill>
                  <a:srgbClr val="4E48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class is the bounded type specified after the extends keyword. </a:t>
            </a:r>
            <a:endParaRPr sz="1500">
              <a:solidFill>
                <a:srgbClr val="4E48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48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ru" sz="1500">
                <a:solidFill>
                  <a:srgbClr val="2E38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ru" sz="1500">
                <a:solidFill>
                  <a:srgbClr val="4E48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500">
                <a:solidFill>
                  <a:srgbClr val="4E48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the type-variable. The </a:t>
            </a:r>
            <a:r>
              <a:rPr b="1" lang="ru" sz="1500">
                <a:solidFill>
                  <a:srgbClr val="4E48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ru" sz="1500">
                <a:solidFill>
                  <a:srgbClr val="4E48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type-variable must be a subclass of </a:t>
            </a:r>
            <a:r>
              <a:rPr b="1" lang="ru" sz="1500">
                <a:solidFill>
                  <a:srgbClr val="4E48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ru" sz="1500">
                <a:solidFill>
                  <a:srgbClr val="4E48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somewhere down the hierarchy or else a compiler error will occur.</a:t>
            </a:r>
            <a:endParaRPr sz="1500">
              <a:solidFill>
                <a:srgbClr val="4E48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E48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public &lt;T&gt; T genericMethod(</a:t>
            </a:r>
            <a:r>
              <a:rPr lang="ru"/>
              <a:t>T</a:t>
            </a:r>
            <a:r>
              <a:rPr lang="ru"/>
              <a:t> param)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SomeClass.&lt;</a:t>
            </a:r>
            <a:r>
              <a:rPr b="1" i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rgType&gt; </a:t>
            </a:r>
            <a:r>
              <a:rPr i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genericMethod(...)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this.&lt;ArgType&gt; </a:t>
            </a:r>
            <a:r>
              <a:rPr i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genericMethod(</a:t>
            </a:r>
            <a:r>
              <a:rPr i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i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obj.&lt;ArgType&gt; </a:t>
            </a:r>
            <a:r>
              <a:rPr i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genericMethod(</a:t>
            </a:r>
            <a:r>
              <a:rPr i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i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super.&lt;ArgType&gt; </a:t>
            </a:r>
            <a:r>
              <a:rPr i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genericMethod(</a:t>
            </a:r>
            <a:r>
              <a:rPr i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i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SomeClass.super.&lt;ArgType&gt; </a:t>
            </a:r>
            <a:r>
              <a:rPr i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genericMethod(</a:t>
            </a:r>
            <a:r>
              <a:rPr i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i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SomeClass.this.&lt;ArgType&gt; </a:t>
            </a:r>
            <a:r>
              <a:rPr i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genericMethod(</a:t>
            </a:r>
            <a:r>
              <a:rPr i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i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Generic Methods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wildcards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9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b="1" lang="ru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&lt;?&gt;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(pronounced "collection of unknown"),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 whose element type matches anything. It's called a </a:t>
            </a:r>
            <a:r>
              <a:rPr b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wildcard type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obvious reasons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generic code, the question mark (?), called the </a:t>
            </a: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wildcard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represents an unknown type.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wildcard can be used in a variety of situations: as the type of a parameter, field, or local variable; sometimes as a return type (though it is better programming practice to be more specific).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wildcard is never used as a type argument for a generic method invocation, a generic class instance creation, or a supertype.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r>
              <a:rPr lang="ru"/>
              <a:t>ounded wildcards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16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List&lt;? extends Number&gt;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unbounded wildcard type is specified using the wildcard character (?),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List&lt;?&gt;. This is called a </a:t>
            </a: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unknown type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PECS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Producer-extends, consumer - super  </a:t>
            </a:r>
            <a:r>
              <a:rPr i="1" lang="ru"/>
              <a:t> (Get and Put Principle[Naftalin] )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Collection</a:t>
            </a:r>
            <a:r>
              <a:rPr b="1" lang="ru"/>
              <a:t>&lt;? extends E&gt;</a:t>
            </a:r>
            <a:r>
              <a:rPr lang="ru"/>
              <a:t>  \ </a:t>
            </a:r>
            <a:r>
              <a:rPr lang="ru"/>
              <a:t>Collection</a:t>
            </a:r>
            <a:r>
              <a:rPr b="1" lang="ru"/>
              <a:t>&lt;? super E&gt;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“collection of some supertype of E ” (where supertype is defined such that E is a supertype of itself see </a:t>
            </a:r>
            <a:r>
              <a:rPr lang="ru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150"/>
              <a:buFont typeface="Arial"/>
              <a:buChar char="●"/>
            </a:pPr>
            <a:r>
              <a:rPr b="1" lang="ru" sz="115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"Producer Extends"</a:t>
            </a:r>
            <a:r>
              <a:rPr lang="ru" sz="115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 - If you need a </a:t>
            </a:r>
            <a:r>
              <a:rPr lang="ru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15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 to produce </a:t>
            </a:r>
            <a:r>
              <a:rPr lang="ru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ru" sz="115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 values (you want to read </a:t>
            </a:r>
            <a:r>
              <a:rPr lang="ru" sz="115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ru" sz="10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" sz="115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 from the list), you need to declare it with </a:t>
            </a:r>
            <a:r>
              <a:rPr lang="ru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? extends T</a:t>
            </a:r>
            <a:r>
              <a:rPr lang="ru" sz="115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, e.g. </a:t>
            </a:r>
            <a:r>
              <a:rPr lang="ru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List&lt;? extends Integer&gt;</a:t>
            </a:r>
            <a:r>
              <a:rPr lang="ru" sz="115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" sz="1150" u="sng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But you cannot add to this list.</a:t>
            </a:r>
            <a:endParaRPr sz="1150" u="sng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150"/>
              <a:buFont typeface="Arial"/>
              <a:buChar char="●"/>
            </a:pPr>
            <a:r>
              <a:rPr b="1" lang="ru" sz="115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"Consumer Super"</a:t>
            </a:r>
            <a:r>
              <a:rPr lang="ru" sz="115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 - If you need a </a:t>
            </a:r>
            <a:r>
              <a:rPr lang="ru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15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 to consume </a:t>
            </a:r>
            <a:r>
              <a:rPr lang="ru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ru" sz="115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 values (you want to write </a:t>
            </a:r>
            <a:r>
              <a:rPr lang="ru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ru" sz="115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s into the list), you need to declare it with </a:t>
            </a:r>
            <a:r>
              <a:rPr lang="ru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? super T</a:t>
            </a:r>
            <a:r>
              <a:rPr lang="ru" sz="115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, e.g. </a:t>
            </a:r>
            <a:r>
              <a:rPr lang="ru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List&lt;? super Integer&gt;</a:t>
            </a:r>
            <a:r>
              <a:rPr lang="ru" sz="115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. But there are no guarantees what type of object you may read from this list.</a:t>
            </a:r>
            <a:endParaRPr sz="1150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313" y="3563738"/>
            <a:ext cx="58578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