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21"/>
  </p:notesMasterIdLst>
  <p:sldIdLst>
    <p:sldId id="256" r:id="rId2"/>
    <p:sldId id="296" r:id="rId3"/>
    <p:sldId id="258" r:id="rId4"/>
    <p:sldId id="309" r:id="rId5"/>
    <p:sldId id="312" r:id="rId6"/>
    <p:sldId id="310" r:id="rId7"/>
    <p:sldId id="314" r:id="rId8"/>
    <p:sldId id="315" r:id="rId9"/>
    <p:sldId id="317" r:id="rId10"/>
    <p:sldId id="318" r:id="rId11"/>
    <p:sldId id="328" r:id="rId12"/>
    <p:sldId id="319" r:id="rId13"/>
    <p:sldId id="320" r:id="rId14"/>
    <p:sldId id="326" r:id="rId15"/>
    <p:sldId id="327" r:id="rId16"/>
    <p:sldId id="329" r:id="rId17"/>
    <p:sldId id="321" r:id="rId18"/>
    <p:sldId id="324" r:id="rId19"/>
    <p:sldId id="32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84" autoAdjust="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QL Server, Azure SQL Database, Oracle, SQLite, PostgreSQL, Progress, IBM DB2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40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9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19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55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24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8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8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3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9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3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2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4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59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ular_spectrum_analysi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dotnet/api/microsoft.ml.timeseriescatalog.forecastbyssa?view=ml-dotne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raghuvanshi1512/TechnicalSessions/tree/31052020-virtualmlnet/31052020-virtualmlne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veenraghuvanshi1512/TechnicalSessions/tree/master/31052020-virtualmlnet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hyperlink" Target="https://github.com/praveenraghuvanshi1512" TargetMode="External"/><Relationship Id="rId9" Type="http://schemas.openxmlformats.org/officeDocument/2006/relationships/hyperlink" Target="https://t.me/joinchat/IifUJQ_PuYT757Turx-nL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raw/master/csse_covid_19_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kshaysb/covid-19-data-visualiz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heweek.in/news/india/2020/03/29/coronavirus-will-see-its-end-soon-say-renowned-astrolog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ourworldindata.org/2020_pandemic/2020_pandemic#/title-sl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ovid19.who.in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slides.ourworldindata.org/2020_pandemic/2020_pandemic#/title-sli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44365" y="277902"/>
            <a:ext cx="6099048" cy="247769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COVID-19 Exploratory Data Analysis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4" y="3951514"/>
            <a:ext cx="8392886" cy="426048"/>
          </a:xfrm>
        </p:spPr>
        <p:txBody>
          <a:bodyPr>
            <a:normAutofit/>
          </a:bodyPr>
          <a:lstStyle/>
          <a:p>
            <a:r>
              <a:rPr lang="en-US" dirty="0" smtClean="0"/>
              <a:t>A Primer on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and ML.net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33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Praveen Raghuvanshi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7" y="444706"/>
            <a:ext cx="2312961" cy="2222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67" y="444706"/>
            <a:ext cx="2273155" cy="21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20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collection of </a:t>
            </a:r>
            <a:r>
              <a:rPr lang="en-US" sz="2800" dirty="0" smtClean="0"/>
              <a:t>columns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In-memory </a:t>
            </a:r>
            <a:r>
              <a:rPr lang="en-US" sz="2800" dirty="0" smtClean="0"/>
              <a:t>representation of structured data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Similar </a:t>
            </a:r>
            <a:r>
              <a:rPr lang="en-US" sz="2800" dirty="0"/>
              <a:t>to Python </a:t>
            </a:r>
            <a:r>
              <a:rPr lang="en-US" sz="2800" dirty="0" err="1" smtClean="0"/>
              <a:t>Dataframe</a:t>
            </a:r>
            <a:endParaRPr lang="en-US" sz="28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8175" y="2236361"/>
            <a:ext cx="5025433" cy="328313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dataset from CSV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Row/Column Selection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Join/Merge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GroupBy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Null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9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20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Vs </a:t>
            </a:r>
            <a:r>
              <a:rPr lang="en-US" dirty="0" err="1" smtClean="0"/>
              <a:t>IDataView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72505"/>
              </p:ext>
            </p:extLst>
          </p:nvPr>
        </p:nvGraphicFramePr>
        <p:xfrm>
          <a:off x="2149565" y="1867021"/>
          <a:ext cx="8087362" cy="435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81">
                  <a:extLst>
                    <a:ext uri="{9D8B030D-6E8A-4147-A177-3AD203B41FA5}">
                      <a16:colId xmlns:a16="http://schemas.microsoft.com/office/drawing/2014/main" val="3920232602"/>
                    </a:ext>
                  </a:extLst>
                </a:gridCol>
                <a:gridCol w="4043681">
                  <a:extLst>
                    <a:ext uri="{9D8B030D-6E8A-4147-A177-3AD203B41FA5}">
                      <a16:colId xmlns:a16="http://schemas.microsoft.com/office/drawing/2014/main" val="1530353186"/>
                    </a:ext>
                  </a:extLst>
                </a:gridCol>
              </a:tblGrid>
              <a:tr h="3713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IDataView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68912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Microsoft.Data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Microsoft.ML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9005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Analogous to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Analogous to </a:t>
                      </a:r>
                      <a:r>
                        <a:rPr lang="en-US" dirty="0" err="1" smtClean="0"/>
                        <a:t>IEnumerable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457069"/>
                  </a:ext>
                </a:extLst>
              </a:tr>
              <a:tr h="6409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Devs</a:t>
                      </a:r>
                      <a:r>
                        <a:rPr lang="en-US" baseline="0" dirty="0" smtClean="0"/>
                        <a:t> interested in Data science (Exploration)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Devs</a:t>
                      </a:r>
                      <a:r>
                        <a:rPr lang="en-US" dirty="0" smtClean="0"/>
                        <a:t> interested</a:t>
                      </a:r>
                      <a:r>
                        <a:rPr lang="en-US" baseline="0" dirty="0" smtClean="0"/>
                        <a:t> in ML (Prediction)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58531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Schemaless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 bound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50052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r>
                        <a:rPr lang="en-US" baseline="0" dirty="0" smtClean="0"/>
                        <a:t>ly loaded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r>
                        <a:rPr lang="en-US" baseline="0" dirty="0" smtClean="0"/>
                        <a:t> loaded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9668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In-memory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based, forward only cursor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06772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random access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28011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to debug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3504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only 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Csv, </a:t>
                      </a:r>
                      <a:r>
                        <a:rPr lang="en-US" baseline="0" dirty="0" err="1" smtClean="0"/>
                        <a:t>IEnumerable</a:t>
                      </a:r>
                      <a:r>
                        <a:rPr lang="en-US" baseline="0" dirty="0" smtClean="0"/>
                        <a:t>, Relational DB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02575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Arrow</a:t>
                      </a:r>
                      <a:r>
                        <a:rPr lang="en-US" baseline="0" dirty="0" smtClean="0"/>
                        <a:t>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</a:t>
                      </a:r>
                      <a:r>
                        <a:rPr lang="en-US" baseline="0" dirty="0" smtClean="0"/>
                        <a:t> based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8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ML.Net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2295" y="2426208"/>
            <a:ext cx="5853467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Time Series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 – </a:t>
            </a:r>
            <a:r>
              <a:rPr lang="en-US" sz="2800" dirty="0" err="1" smtClean="0"/>
              <a:t>MLContext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ML Pipeline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Predicting </a:t>
            </a:r>
            <a:r>
              <a:rPr lang="en-US" sz="2800" dirty="0" smtClean="0"/>
              <a:t>confirmed cases </a:t>
            </a:r>
            <a:r>
              <a:rPr lang="en-US" sz="2800" dirty="0"/>
              <a:t>in next 7 </a:t>
            </a:r>
            <a:r>
              <a:rPr lang="en-US" sz="2800" dirty="0" smtClean="0"/>
              <a:t>days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4456" y="1941576"/>
            <a:ext cx="6144769" cy="173431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3"/>
              </a:rPr>
              <a:t>Single </a:t>
            </a:r>
            <a:r>
              <a:rPr lang="en-US" sz="2800" dirty="0">
                <a:hlinkClick r:id="rId3"/>
              </a:rPr>
              <a:t>Spectrum Analysis</a:t>
            </a:r>
            <a:endParaRPr lang="en-US" sz="2800" dirty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4"/>
              </a:rPr>
              <a:t>TimeSeriesCatalog.ForecastBySsa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5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Xplot</a:t>
            </a:r>
            <a:r>
              <a:rPr lang="en-US" sz="2800" dirty="0" smtClean="0"/>
              <a:t> – </a:t>
            </a:r>
            <a:r>
              <a:rPr lang="en-US" sz="2800" dirty="0" err="1" smtClean="0"/>
              <a:t>Plotly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Bar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Scatter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Pie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2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82062"/>
            <a:ext cx="3814354" cy="322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163" y="1882063"/>
            <a:ext cx="5974598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ML.Net</a:t>
            </a:r>
            <a:r>
              <a:rPr lang="en-US" dirty="0" smtClean="0"/>
              <a:t> – Prediction(7 Days)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97211"/>
            <a:ext cx="4276600" cy="3153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748" y="1897211"/>
            <a:ext cx="4284471" cy="3153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255" y="1888844"/>
            <a:ext cx="1781118" cy="31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4" y="2154065"/>
            <a:ext cx="9564189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Support for separator and quotes in a column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Transpose data from rows to columns and vice versa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DataTime</a:t>
            </a:r>
            <a:r>
              <a:rPr lang="en-US" sz="2800" dirty="0" smtClean="0"/>
              <a:t> Column datatype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719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1747" y="2855822"/>
            <a:ext cx="657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70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9579430" cy="2177142"/>
          </a:xfrm>
        </p:spPr>
        <p:txBody>
          <a:bodyPr>
            <a:normAutofit lnSpcReduction="10000"/>
          </a:bodyPr>
          <a:lstStyle/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 smtClean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r>
              <a:rPr lang="en-US" sz="2800" dirty="0">
                <a:hlinkClick r:id="rId4"/>
              </a:rPr>
              <a:t>https://github.com/praveenraghuvanshi1512/TechnicalSessions/tree/master/31052020-virtualmlnet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2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Q</a:t>
            </a:r>
            <a:r>
              <a:rPr lang="en-US" dirty="0" smtClean="0"/>
              <a:t>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76070"/>
            <a:ext cx="6654074" cy="620921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 smtClean="0"/>
              <a:t>praveenraghuvanshi@gmail.com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3"/>
              </a:rPr>
              <a:t>https</a:t>
            </a:r>
            <a:r>
              <a:rPr lang="en-US" sz="8000" dirty="0">
                <a:hlinkClick r:id="rId3"/>
              </a:rPr>
              <a:t>://</a:t>
            </a:r>
            <a:r>
              <a:rPr lang="en-US" sz="8000" dirty="0" smtClean="0">
                <a:hlinkClick r:id="rId3"/>
              </a:rPr>
              <a:t>in.linkedin.com/in/praveenraghuvanshi</a:t>
            </a:r>
            <a:endParaRPr lang="en-US" sz="8000" dirty="0" smtClean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https</a:t>
            </a:r>
            <a:r>
              <a:rPr lang="en-US" sz="8000" dirty="0">
                <a:hlinkClick r:id="rId4"/>
              </a:rPr>
              <a:t>://</a:t>
            </a:r>
            <a:r>
              <a:rPr lang="en-US" sz="8000" dirty="0" smtClean="0">
                <a:hlinkClick r:id="rId4"/>
              </a:rPr>
              <a:t>github.com/praveenraghuvanshi1512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@</a:t>
            </a:r>
            <a:r>
              <a:rPr lang="en-US" sz="8000" dirty="0" err="1" smtClean="0">
                <a:hlinkClick r:id="rId4"/>
              </a:rPr>
              <a:t>praveenraghuvan</a:t>
            </a:r>
            <a:endParaRPr lang="en-US" sz="8000" dirty="0" smtClean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endParaRPr lang="en-US" sz="8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88" y="2401455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8" y="5204750"/>
            <a:ext cx="470611" cy="470611"/>
          </a:xfrm>
          <a:prstGeom prst="rect">
            <a:avLst/>
          </a:prstGeom>
        </p:spPr>
      </p:pic>
      <p:pic>
        <p:nvPicPr>
          <p:cNvPr id="1028" name="Picture 4" descr="Image result for emai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8" y="1177941"/>
            <a:ext cx="554402" cy="38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ithub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99" y="3825240"/>
            <a:ext cx="479672" cy="5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40746" y="6242055"/>
            <a:ext cx="6728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https://t.me/joinchat/IifUJQ_PuYT757Turx-nLg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2" name="Picture 8" descr="circle messenger round icon telegram icon #2180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7" y="6258415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101" y="977784"/>
            <a:ext cx="3200400" cy="57981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12" t="12206" r="28561" b="2450"/>
          <a:stretch/>
        </p:blipFill>
        <p:spPr>
          <a:xfrm>
            <a:off x="124690" y="1267691"/>
            <a:ext cx="3669133" cy="426027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91101" y="1661198"/>
            <a:ext cx="7067500" cy="48092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Architect @ Harman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Domain: Audio, Video, Control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Expertise: Cloud, Distributed computing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Interest: AI/ML, Cloud and </a:t>
            </a:r>
            <a:r>
              <a:rPr lang="en-US" sz="3200" dirty="0" err="1" smtClean="0"/>
              <a:t>IoT</a:t>
            </a:r>
            <a:endParaRPr lang="en-US" sz="3200" dirty="0" smtClean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Location: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20009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944687"/>
            <a:ext cx="10058401" cy="3472044"/>
          </a:xfrm>
        </p:spPr>
        <p:txBody>
          <a:bodyPr>
            <a:noAutofit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Dataset -</a:t>
            </a:r>
            <a:r>
              <a:rPr lang="en-US" sz="3200" dirty="0">
                <a:hlinkClick r:id="rId3"/>
              </a:rPr>
              <a:t> John Hopkins University </a:t>
            </a:r>
            <a:r>
              <a:rPr lang="en-US" sz="3200" dirty="0" smtClean="0">
                <a:hlinkClick r:id="rId3"/>
              </a:rPr>
              <a:t>CSSE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Python Visualization </a:t>
            </a:r>
            <a:r>
              <a:rPr lang="en-US" sz="3200" dirty="0" smtClean="0"/>
              <a:t>- </a:t>
            </a:r>
            <a:r>
              <a:rPr lang="en-US" sz="3200" dirty="0" err="1" smtClean="0">
                <a:hlinkClick r:id="rId4"/>
              </a:rPr>
              <a:t>Akshay</a:t>
            </a:r>
            <a:r>
              <a:rPr lang="en-US" sz="3200" dirty="0" smtClean="0">
                <a:hlinkClick r:id="rId4"/>
              </a:rPr>
              <a:t> Sb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Organizers - Alexander and Jon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Sponsors </a:t>
            </a:r>
            <a:r>
              <a:rPr lang="en-US" sz="3200" dirty="0" smtClean="0"/>
              <a:t>- </a:t>
            </a:r>
            <a:r>
              <a:rPr lang="en-US" sz="3200" dirty="0" err="1" smtClean="0"/>
              <a:t>Excella</a:t>
            </a:r>
            <a:r>
              <a:rPr lang="en-US" sz="3200" dirty="0" smtClean="0"/>
              <a:t> and </a:t>
            </a:r>
            <a:r>
              <a:rPr lang="en-US" sz="3200" dirty="0" err="1" smtClean="0"/>
              <a:t>Wintellect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COVID-19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063932"/>
            <a:ext cx="10022979" cy="38262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b="1" dirty="0"/>
              <a:t>As per </a:t>
            </a:r>
            <a:r>
              <a:rPr lang="en-US" sz="9600" b="1" dirty="0" smtClean="0"/>
              <a:t>Wiki…</a:t>
            </a:r>
          </a:p>
          <a:p>
            <a:pPr marL="0" indent="0">
              <a:buNone/>
            </a:pPr>
            <a:endParaRPr lang="en-US" sz="9600" b="1" dirty="0" smtClean="0"/>
          </a:p>
          <a:p>
            <a:pPr marL="0" indent="0">
              <a:buNone/>
            </a:pPr>
            <a:r>
              <a:rPr lang="en-US" sz="9600" i="1" dirty="0" smtClean="0"/>
              <a:t>“Coronavirus </a:t>
            </a:r>
            <a:r>
              <a:rPr lang="en-US" sz="9600" i="1" dirty="0"/>
              <a:t>disease 2019(COVID-19) is an infectious disease caused by severe acute respiratory </a:t>
            </a:r>
            <a:r>
              <a:rPr lang="en-US" sz="9600" i="1" dirty="0" smtClean="0"/>
              <a:t>syndrome </a:t>
            </a:r>
            <a:r>
              <a:rPr lang="en-US" sz="9600" i="1" dirty="0"/>
              <a:t>coronavirus 2 (SARS-CoV-2). </a:t>
            </a:r>
            <a:endParaRPr lang="en-US" sz="9600" i="1" dirty="0" smtClean="0"/>
          </a:p>
          <a:p>
            <a:pPr marL="0" indent="0">
              <a:buNone/>
            </a:pPr>
            <a:endParaRPr lang="en-US" sz="9600" i="1" dirty="0" smtClean="0"/>
          </a:p>
          <a:p>
            <a:pPr marL="0" indent="0">
              <a:buNone/>
            </a:pPr>
            <a:r>
              <a:rPr lang="en-US" sz="9600" i="1" dirty="0" smtClean="0"/>
              <a:t>The </a:t>
            </a:r>
            <a:r>
              <a:rPr lang="en-US" sz="9600" i="1" dirty="0"/>
              <a:t>disease was first identified in 2019 in Wuhan, the capital of China's Hubei province, and has since spread globally, resulting in the ongoing 2019–20 coronavirus </a:t>
            </a:r>
            <a:r>
              <a:rPr lang="en-US" sz="9600" i="1" dirty="0" smtClean="0"/>
              <a:t>pandemic”</a:t>
            </a:r>
            <a:endParaRPr lang="en-US" sz="9600" i="1" dirty="0"/>
          </a:p>
          <a:p>
            <a:pPr marL="0" indent="0">
              <a:buNone/>
            </a:pPr>
            <a:endParaRPr lang="en-US" sz="9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78" y="619127"/>
            <a:ext cx="908242" cy="8456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67398" y="6383746"/>
            <a:ext cx="12323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Image Source: https</a:t>
            </a:r>
            <a:r>
              <a:rPr lang="en-US" dirty="0">
                <a:hlinkClick r:id="rId4"/>
              </a:rPr>
              <a:t>://www.theweek.in/news/india/2020/03/29/coronavirus-will-see-its-end-soon-say-renowned-astrologers.html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28,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54334" y="6434276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https://covid19.who.int/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343" y="1824441"/>
            <a:ext cx="8971948" cy="425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343" y="1824441"/>
            <a:ext cx="2800976" cy="42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27, 2020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00" y="2002536"/>
            <a:ext cx="4838011" cy="3415066"/>
          </a:xfrm>
        </p:spPr>
      </p:pic>
      <p:sp>
        <p:nvSpPr>
          <p:cNvPr id="6" name="Rectangle 5"/>
          <p:cNvSpPr/>
          <p:nvPr/>
        </p:nvSpPr>
        <p:spPr>
          <a:xfrm>
            <a:off x="959427" y="6389362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Source: https</a:t>
            </a:r>
            <a:r>
              <a:rPr lang="en-US" dirty="0">
                <a:hlinkClick r:id="rId4"/>
              </a:rPr>
              <a:t>://slides.ourworldindata.org/2020_pandemic/2020_pandemic#/title-slide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1" y="2002536"/>
            <a:ext cx="4828032" cy="3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Exploratory Data Analysis - EDA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133600"/>
            <a:ext cx="10040396" cy="37708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As per Wiki…</a:t>
            </a:r>
          </a:p>
          <a:p>
            <a:pPr marL="0" indent="0">
              <a:buNone/>
            </a:pPr>
            <a:r>
              <a:rPr lang="en-US" sz="3400" i="1" dirty="0"/>
              <a:t>“In statistics, exploratory data analysis (EDA) is an approach to analyzing data sets to summarize their main characteristics, often with visual methods. </a:t>
            </a:r>
            <a:endParaRPr lang="en-US" sz="3400" i="1" dirty="0" smtClean="0"/>
          </a:p>
          <a:p>
            <a:pPr marL="0" indent="0">
              <a:buNone/>
            </a:pPr>
            <a:endParaRPr lang="en-US" sz="3400" i="1" dirty="0"/>
          </a:p>
          <a:p>
            <a:pPr marL="0" indent="0">
              <a:buNone/>
            </a:pPr>
            <a:r>
              <a:rPr lang="en-US" sz="3400" i="1" dirty="0" smtClean="0"/>
              <a:t>A</a:t>
            </a:r>
            <a:r>
              <a:rPr lang="en-US" sz="3400" i="1" dirty="0"/>
              <a:t> statistical model can be used or not, but primarily EDA is for seeing what the data can tell us beyond the formal modeling or hypothesis testing task.”</a:t>
            </a:r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7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249485"/>
            <a:ext cx="3910149" cy="3225981"/>
          </a:xfrm>
        </p:spPr>
        <p:txBody>
          <a:bodyPr>
            <a:normAutofit fontScale="92500" lnSpcReduction="20000"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Buy a house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of bedrooms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Type(Apartment, Villa)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Locality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Crime rate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9" y="2249486"/>
            <a:ext cx="3879611" cy="32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90606" cy="1450757"/>
          </a:xfrm>
        </p:spPr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17" y="1737360"/>
            <a:ext cx="5486400" cy="4437017"/>
          </a:xfrm>
        </p:spPr>
        <p:txBody>
          <a:bodyPr>
            <a:no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000" dirty="0"/>
              <a:t>The analysis of data organized </a:t>
            </a:r>
            <a:r>
              <a:rPr lang="en-US" sz="3000" dirty="0" smtClean="0"/>
              <a:t> across </a:t>
            </a:r>
            <a:r>
              <a:rPr lang="en-US" sz="3000" dirty="0"/>
              <a:t>units of time.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It </a:t>
            </a:r>
            <a:r>
              <a:rPr lang="en-US" sz="3000" dirty="0"/>
              <a:t>helps understand past trends and plan for future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Types</a:t>
            </a:r>
            <a:r>
              <a:rPr lang="en-US" sz="3000" dirty="0"/>
              <a:t>: Trends, Seasonality, Irregularity, Cyclic</a:t>
            </a:r>
          </a:p>
          <a:p>
            <a:pPr lvl="1" fontAlgn="base"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89" y="1944687"/>
            <a:ext cx="547193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3671</TotalTime>
  <Words>503</Words>
  <Application>Microsoft Office PowerPoint</Application>
  <PresentationFormat>Widescreen</PresentationFormat>
  <Paragraphs>120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COVID-19 Exploratory Data Analysis</vt:lpstr>
      <vt:lpstr>Introduction</vt:lpstr>
      <vt:lpstr>Acknowledgements</vt:lpstr>
      <vt:lpstr>COVID-19</vt:lpstr>
      <vt:lpstr>COVID-19 (Statistics) : May 28, 2020</vt:lpstr>
      <vt:lpstr>COVID-19 (Statistics) : May 27, 2020</vt:lpstr>
      <vt:lpstr>Exploratory Data Analysis - EDA</vt:lpstr>
      <vt:lpstr>EDA Contd…</vt:lpstr>
      <vt:lpstr>Time Series Analysis</vt:lpstr>
      <vt:lpstr>.Net DataFrame </vt:lpstr>
      <vt:lpstr>.Net DataFrame Vs IDataView</vt:lpstr>
      <vt:lpstr>ML.Net</vt:lpstr>
      <vt:lpstr>Visualization</vt:lpstr>
      <vt:lpstr>Dataframe </vt:lpstr>
      <vt:lpstr>ML.Net – Prediction(7 Days) </vt:lpstr>
      <vt:lpstr>Improvements</vt:lpstr>
      <vt:lpstr>PowerPoint Presentation</vt:lpstr>
      <vt:lpstr>References</vt:lpstr>
      <vt:lpstr>Thank you  Q &amp; A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276</cp:revision>
  <dcterms:created xsi:type="dcterms:W3CDTF">2019-06-28T17:38:08Z</dcterms:created>
  <dcterms:modified xsi:type="dcterms:W3CDTF">2020-05-30T16:52:24Z</dcterms:modified>
</cp:coreProperties>
</file>