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35"/>
  </p:notesMasterIdLst>
  <p:sldIdLst>
    <p:sldId id="256" r:id="rId2"/>
    <p:sldId id="279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76" r:id="rId32"/>
    <p:sldId id="277" r:id="rId33"/>
    <p:sldId id="2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44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 dirty="0"/>
        </a:p>
      </dgm:t>
    </dgm:pt>
    <dgm:pt modelId="{CCAF2E31-A187-4E3F-9993-EA577A9DFD9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Program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390A453B-6AAC-4526-8BAD-B87C1D9A9A4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9083" custLinFactNeighborX="-100000" custLinFactNeighborY="-1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55476" custScaleY="41474" custLinFactX="2534" custLinFactNeighborX="10000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 dirty="0"/>
        </a:p>
      </dgm:t>
    </dgm:pt>
    <dgm:pt modelId="{CCAF2E31-A187-4E3F-9993-EA577A9DFD9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Output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390A453B-6AAC-4526-8BAD-B87C1D9A9A4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 smtClean="0"/>
            <a:t>Program</a:t>
          </a:r>
          <a:endParaRPr lang="en-US" sz="1800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12668" custLinFactNeighborX="-100000" custLinFactNeighborY="5350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64440" custScaleY="47322" custLinFactNeighborX="95479" custLinFactNeighborY="-1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401551" y="0"/>
          <a:ext cx="990568" cy="990568"/>
        </a:xfrm>
        <a:prstGeom prst="ellips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546616" y="145065"/>
        <a:ext cx="700438" cy="700438"/>
      </dsp:txXfrm>
    </dsp:sp>
    <dsp:sp modelId="{CA372DC0-28D5-4B50-81B3-6A85A171616B}">
      <dsp:nvSpPr>
        <dsp:cNvPr id="0" name=""/>
        <dsp:cNvSpPr/>
      </dsp:nvSpPr>
      <dsp:spPr>
        <a:xfrm>
          <a:off x="615599" y="1071633"/>
          <a:ext cx="574529" cy="574529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691753" y="1291333"/>
        <a:ext cx="422221" cy="135129"/>
      </dsp:txXfrm>
    </dsp:sp>
    <dsp:sp modelId="{CF32888E-5995-4E6A-BFCD-98C0DE3A46C1}">
      <dsp:nvSpPr>
        <dsp:cNvPr id="0" name=""/>
        <dsp:cNvSpPr/>
      </dsp:nvSpPr>
      <dsp:spPr>
        <a:xfrm>
          <a:off x="447325" y="1726743"/>
          <a:ext cx="990568" cy="990568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Program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592390" y="1871808"/>
        <a:ext cx="700438" cy="700438"/>
      </dsp:txXfrm>
    </dsp:sp>
    <dsp:sp modelId="{DBD02A3D-F58E-4BDA-BD13-409B4E302B5A}">
      <dsp:nvSpPr>
        <dsp:cNvPr id="0" name=""/>
        <dsp:cNvSpPr/>
      </dsp:nvSpPr>
      <dsp:spPr>
        <a:xfrm rot="242">
          <a:off x="1267405" y="1216839"/>
          <a:ext cx="635196" cy="283882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267405" y="1273612"/>
        <a:ext cx="550031" cy="170330"/>
      </dsp:txXfrm>
    </dsp:sp>
    <dsp:sp modelId="{948DABD0-4B69-46FA-83F5-767458BDC828}">
      <dsp:nvSpPr>
        <dsp:cNvPr id="0" name=""/>
        <dsp:cNvSpPr/>
      </dsp:nvSpPr>
      <dsp:spPr>
        <a:xfrm>
          <a:off x="3988934" y="948071"/>
          <a:ext cx="1099055" cy="821656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</a:t>
          </a:r>
          <a:endParaRPr lang="en-US" sz="1900" kern="1200" dirty="0"/>
        </a:p>
      </dsp:txBody>
      <dsp:txXfrm>
        <a:off x="4149887" y="1068400"/>
        <a:ext cx="777149" cy="580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242905" y="0"/>
          <a:ext cx="1003629" cy="1003629"/>
        </a:xfrm>
        <a:prstGeom prst="ellips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</a:t>
          </a:r>
          <a:endParaRPr lang="en-US" sz="1700" kern="1200" dirty="0"/>
        </a:p>
      </dsp:txBody>
      <dsp:txXfrm>
        <a:off x="389883" y="146978"/>
        <a:ext cx="709673" cy="709673"/>
      </dsp:txXfrm>
    </dsp:sp>
    <dsp:sp modelId="{CA372DC0-28D5-4B50-81B3-6A85A171616B}">
      <dsp:nvSpPr>
        <dsp:cNvPr id="0" name=""/>
        <dsp:cNvSpPr/>
      </dsp:nvSpPr>
      <dsp:spPr>
        <a:xfrm>
          <a:off x="459776" y="1086101"/>
          <a:ext cx="582105" cy="582105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536934" y="1308698"/>
        <a:ext cx="427789" cy="136911"/>
      </dsp:txXfrm>
    </dsp:sp>
    <dsp:sp modelId="{CF32888E-5995-4E6A-BFCD-98C0DE3A46C1}">
      <dsp:nvSpPr>
        <dsp:cNvPr id="0" name=""/>
        <dsp:cNvSpPr/>
      </dsp:nvSpPr>
      <dsp:spPr>
        <a:xfrm>
          <a:off x="289283" y="1749850"/>
          <a:ext cx="1003629" cy="1003629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Output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436261" y="1896828"/>
        <a:ext cx="709673" cy="709673"/>
      </dsp:txXfrm>
    </dsp:sp>
    <dsp:sp modelId="{DBD02A3D-F58E-4BDA-BD13-409B4E302B5A}">
      <dsp:nvSpPr>
        <dsp:cNvPr id="0" name=""/>
        <dsp:cNvSpPr/>
      </dsp:nvSpPr>
      <dsp:spPr>
        <a:xfrm rot="21576642">
          <a:off x="1099360" y="1240677"/>
          <a:ext cx="614876" cy="287625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099361" y="1298495"/>
        <a:ext cx="528589" cy="172575"/>
      </dsp:txXfrm>
    </dsp:sp>
    <dsp:sp modelId="{948DABD0-4B69-46FA-83F5-767458BDC828}">
      <dsp:nvSpPr>
        <dsp:cNvPr id="0" name=""/>
        <dsp:cNvSpPr/>
      </dsp:nvSpPr>
      <dsp:spPr>
        <a:xfrm>
          <a:off x="3775364" y="877970"/>
          <a:ext cx="1293477" cy="949875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Program</a:t>
          </a:r>
          <a:endParaRPr lang="en-US" sz="1800" kern="1200" dirty="0"/>
        </a:p>
      </dsp:txBody>
      <dsp:txXfrm>
        <a:off x="3964789" y="1017076"/>
        <a:ext cx="914627" cy="671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9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3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5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7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6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5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78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1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7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3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1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9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2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89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3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9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0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1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7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3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eb.stanford.edu/class/archive/cs/cs109/cs109.1166/problem12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nsights.dice.com/2019/10/24/tiobe-top-eight-top-ten-open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machinelearning/blob/master/docs/code/MlNetCookBook.md" TargetMode="External"/><Relationship Id="rId3" Type="http://schemas.openxmlformats.org/officeDocument/2006/relationships/hyperlink" Target="https://dotnet.microsoft.com/apps/machinelearning-ai/ml-dotnet" TargetMode="External"/><Relationship Id="rId7" Type="http://schemas.openxmlformats.org/officeDocument/2006/relationships/hyperlink" Target="https://www.youtube.com/watch?v=nnV-1q-z9uE" TargetMode="External"/><Relationship Id="rId12" Type="http://schemas.openxmlformats.org/officeDocument/2006/relationships/hyperlink" Target="https://www.youtube.com/watch?v=zy7Y9CHji2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k-Au/Photo-Search" TargetMode="External"/><Relationship Id="rId11" Type="http://schemas.openxmlformats.org/officeDocument/2006/relationships/hyperlink" Target="https://www.youtube.com/watch?v=dojO4zEL9sg" TargetMode="External"/><Relationship Id="rId5" Type="http://schemas.openxmlformats.org/officeDocument/2006/relationships/hyperlink" Target="https://onnx.ai/" TargetMode="External"/><Relationship Id="rId10" Type="http://schemas.openxmlformats.org/officeDocument/2006/relationships/hyperlink" Target="https://rubikscode.net/2019/02/18/ultimate-guide-to-machine-learning-with-ml-net/" TargetMode="External"/><Relationship Id="rId4" Type="http://schemas.openxmlformats.org/officeDocument/2006/relationships/hyperlink" Target="https://devblogs.microsoft.com/cesardelatorre/what-is-ml-net-1-0-machine-learning-for-net/" TargetMode="External"/><Relationship Id="rId9" Type="http://schemas.openxmlformats.org/officeDocument/2006/relationships/hyperlink" Target="http://luisquintanilla.me/2018/08/21/serverless-machine-learning-mlnet-azure-functions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github.com/praveenraghuvanshi15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32114" y="1122363"/>
            <a:ext cx="7926856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with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Machine learning framework from Microsoft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1026" name="Picture 2" descr="Image result for ML.N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0" y="2267887"/>
            <a:ext cx="1406433" cy="140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organized?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548257" cy="2453143"/>
          </a:xfrm>
        </p:spPr>
        <p:txBody>
          <a:bodyPr>
            <a:norm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Clustering</a:t>
            </a:r>
            <a:r>
              <a:rPr lang="en-US" sz="2200" dirty="0"/>
              <a:t> Algorithm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Which viewers like the same type of movies?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Which printer model fail the same way?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9" y="2249486"/>
            <a:ext cx="3619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Do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9867963" cy="1688530"/>
          </a:xfrm>
        </p:spPr>
        <p:txBody>
          <a:bodyPr>
            <a:norm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Reinforcement</a:t>
            </a:r>
            <a:r>
              <a:rPr lang="en-US" sz="2200" dirty="0"/>
              <a:t> learning Algorithm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If I'm a self-driving car: At a yellow light, brake or accelerate?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For a robot vacuum: Keep vacuuming, or go back to the charging station?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77" y="4275909"/>
            <a:ext cx="5486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Frameworks</a:t>
            </a:r>
            <a:endParaRPr lang="en-US" dirty="0"/>
          </a:p>
        </p:txBody>
      </p:sp>
      <p:pic>
        <p:nvPicPr>
          <p:cNvPr id="2050" name="Picture 2" descr="https://lh5.googleusercontent.com/DY8g9VcSKqAhXLGqM_TCc8UZvPRoXwHJ0nkUzmceAvQovZFhbNJvlv3tBxF1anvE615MTf6dG8fMx55VsOmSZTJH9eyDnv6QZFZBpbu7R_VbYIBxdTBiv5iqgOCkCHVIdv3tSMNdhw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1575" y="2295525"/>
            <a:ext cx="48291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16128"/>
          </a:xfrm>
        </p:spPr>
        <p:txBody>
          <a:bodyPr>
            <a:norm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ML framework from Microsoft for developing Custom AI/ML applications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Originated in 2002 as part of Microsoft Research project</a:t>
            </a:r>
          </a:p>
          <a:p>
            <a:endParaRPr lang="en-US" dirty="0"/>
          </a:p>
        </p:txBody>
      </p:sp>
      <p:pic>
        <p:nvPicPr>
          <p:cNvPr id="3074" name="Picture 2" descr="https://lh5.googleusercontent.com/8ukh6_iBQwl1FuGqBW9IUs0PdIInKI7vVFD39yy9hu-vRf7YV7t7vFEpppMTg141VN62kyNCZ6C8T4dyDikKlnqWOYX1qEWSrqO4w-YkkuP5O5YSwfB98NFDY65ZCyjmJhN6SZCQX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18" y="3013190"/>
            <a:ext cx="8555039" cy="33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oynldx2g3BGTLOPz49JhMTPu5VnvcydjWIw8BfBbAfVzGv6w9iYxFQ5PWsUpkTwffLwBNo-tORzq5wEAfWPyB6nHxMHsL_HXdYP6FLCqtKyclL6zktAVxqJQ8zbA608NyLqwW6vEg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4" y="1009650"/>
            <a:ext cx="9578976" cy="51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 </a:t>
            </a:r>
            <a:r>
              <a:rPr lang="en-US" dirty="0"/>
              <a:t>at scale, Enterprise ready</a:t>
            </a:r>
          </a:p>
        </p:txBody>
      </p:sp>
      <p:pic>
        <p:nvPicPr>
          <p:cNvPr id="5122" name="Picture 2" descr="https://lh5.googleusercontent.com/PZZ8zsDYja1eDFeMp4-bSxvUTAUDJNDgAu6iXbbDvY8JxW1qaasOteZblPE3aSa752bANWporLH5IdVOGaVZhr2oWdOtvRVxOvW5Ap9wvL1-hY2XcEjIyjWN7UkA48kpgE8bYVB6V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6" y="1752600"/>
            <a:ext cx="8788400" cy="45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pic>
        <p:nvPicPr>
          <p:cNvPr id="6146" name="Picture 2" descr="https://lh4.googleusercontent.com/L2Ku-UJw1xxO8m8ypIlphz4Ks7A2Ot43rocseVjT-f0d-cUyiV80kpWga7kDpK_8laX4ww68reCn4z1MPFBEdrhRF-a0JeRRfUTmux3YjjP9HISjU3n9SlrxoUjRq-iZlrElst8mQ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522412"/>
            <a:ext cx="8764587" cy="454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7170" name="Picture 2" descr="https://lh6.googleusercontent.com/1S3NXMPQ-ZMttMivUe5hZgq-4cZ7BEetIu3e9sHA9ydcjsFmlQ0Zg-O08CiOjiJxlD31UgxYdTVoXwSf1PJ0cCWmt4tdg5KseKqJ7AanPLCmMmu3OYzG7NFd_JcuC-TDJzpJ4H6ve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09775"/>
            <a:ext cx="9570118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8194" name="Picture 2" descr="https://lh5.googleusercontent.com/Tqyb5obCa8pfuu-ALI8QPLjZ7bV80OirphPcavkT6LNxtdvYchG3EUffrGQt5MuvGUWLEphImTJJJ7yjXRUP6vnRDgI0kA9iFXKUdA_uZDg5miOSxM9FGty1iVI1DqiimyS_zCN-9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61304"/>
            <a:ext cx="9308873" cy="4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9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Interoperability: </a:t>
            </a:r>
            <a:r>
              <a:rPr lang="en-US" b="1" dirty="0" smtClean="0"/>
              <a:t>ONNX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Open Neural Network Exchange Format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89038"/>
          </a:xfrm>
        </p:spPr>
        <p:txBody>
          <a:bodyPr>
            <a:normAutofit fontScale="85000" lnSpcReduction="10000"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ONNX is developed and maintained by a community of partners such as Microsoft, </a:t>
            </a:r>
            <a:r>
              <a:rPr lang="en-US" sz="2200" dirty="0" smtClean="0"/>
              <a:t>Facebook.</a:t>
            </a:r>
            <a:endParaRPr lang="en-US" sz="2200" dirty="0"/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ONNX files could be viewed using Netron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https://lh6.googleusercontent.com/slEH7HgyOCzE4o6H-BDMHwjBlGNNXt9lhTTv9ilWfs0lH-mh0A3JFGQIgGh9h8PSqPGjQKKUo4x6ntOptj8Czrwb5h2DIkSYlEuFbkpYsrAgk48HvHMEugURh8aPWyWO1gEjqJ7d6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086100"/>
            <a:ext cx="10133377" cy="32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04359" y="3966719"/>
            <a:ext cx="5908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おはよ ございます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5184" y="5064001"/>
            <a:ext cx="452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Good Morning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78894" y="620025"/>
            <a:ext cx="464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Identify language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3154" y="2192922"/>
            <a:ext cx="231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Bonjour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86773" y="2671415"/>
            <a:ext cx="3690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Guten</a:t>
            </a:r>
            <a:r>
              <a:rPr lang="en-US" sz="4000" b="1" dirty="0" smtClean="0"/>
              <a:t> Morgen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994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25997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Code Demo(s)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" y="947057"/>
            <a:ext cx="3827085" cy="625929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inary Classification</a:t>
            </a:r>
            <a:endParaRPr lang="en-US" dirty="0"/>
          </a:p>
        </p:txBody>
      </p:sp>
      <p:pic>
        <p:nvPicPr>
          <p:cNvPr id="10242" name="Picture 2" descr="https://lh6.googleusercontent.com/BNsmHvgizJ9TDmg4OjO9poUK0ON45xszUfb6ImwJGUrEEAwkc1l6vB_ulY1gbckG9l7Jx7fcr4waWXfZpogJ5pplvodOUs5eV380055tRR6P_tFmkVr4W334K826m8cBiDV3277SnAI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7812" y="546186"/>
            <a:ext cx="3942947" cy="583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990" y="1796143"/>
            <a:ext cx="3856037" cy="4114800"/>
          </a:xfrm>
        </p:spPr>
        <p:txBody>
          <a:bodyPr>
            <a:normAutofit lnSpcReduction="10000"/>
          </a:bodyPr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Titanic - Survival Prediction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Label and Features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Train </a:t>
            </a:r>
            <a:r>
              <a:rPr lang="en-US" sz="2000" dirty="0"/>
              <a:t>model using ML.Net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using AutoML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Accuracy </a:t>
            </a:r>
            <a:r>
              <a:rPr lang="en-US" sz="2000" dirty="0" smtClean="0"/>
              <a:t>improvement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Data: </a:t>
            </a:r>
            <a:r>
              <a:rPr lang="en-US" sz="2000" dirty="0">
                <a:hlinkClick r:id="rId4"/>
              </a:rPr>
              <a:t>https://web.stanford.edu/class/archive/cs/cs109/cs109.1166/problem12.html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" y="1908048"/>
            <a:ext cx="11335671" cy="39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Load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" y="2397252"/>
            <a:ext cx="11960825" cy="20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-&gt; </a:t>
            </a:r>
            <a:r>
              <a:rPr lang="en-US" b="1" dirty="0" smtClean="0">
                <a:solidFill>
                  <a:srgbClr val="00B050"/>
                </a:solidFill>
              </a:rPr>
              <a:t>Transform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61" y="2659785"/>
            <a:ext cx="9845147" cy="197927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303264" y="3796188"/>
            <a:ext cx="14996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90092" y="4118196"/>
            <a:ext cx="2200656" cy="60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89836" y="4502938"/>
            <a:ext cx="1200912" cy="60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-&gt; Transform -&gt; </a:t>
            </a:r>
            <a:r>
              <a:rPr lang="en-US" b="1" dirty="0" smtClean="0">
                <a:solidFill>
                  <a:srgbClr val="00B050"/>
                </a:solidFill>
              </a:rPr>
              <a:t>Train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2901316"/>
            <a:ext cx="11430000" cy="20669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75360" y="4267200"/>
            <a:ext cx="1207008" cy="121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9344" y="4956049"/>
            <a:ext cx="542544" cy="121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-&gt; Transform -&gt; Train -&gt; </a:t>
            </a:r>
            <a:r>
              <a:rPr lang="en-US" b="1" dirty="0" smtClean="0">
                <a:solidFill>
                  <a:srgbClr val="00B050"/>
                </a:solidFill>
              </a:rPr>
              <a:t>Evaluate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1" y="2308479"/>
            <a:ext cx="11913489" cy="19886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248400" y="3667309"/>
            <a:ext cx="1127760" cy="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Load -&gt; Transform -&gt; Train -&gt; </a:t>
            </a:r>
            <a:r>
              <a:rPr lang="en-US" sz="4400" dirty="0" smtClean="0"/>
              <a:t>Evaluate -&gt; </a:t>
            </a:r>
            <a:r>
              <a:rPr lang="en-US" sz="4400" b="1" dirty="0" smtClean="0">
                <a:solidFill>
                  <a:srgbClr val="00B050"/>
                </a:solidFill>
              </a:rPr>
              <a:t>Save</a:t>
            </a:r>
            <a:endParaRPr lang="en-US" sz="4400" b="1" dirty="0">
              <a:solidFill>
                <a:srgbClr val="00B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38272" y="4255008"/>
            <a:ext cx="59740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719387"/>
            <a:ext cx="109537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Load -&gt; Transform -&gt; Train -&gt; Evaluate -&gt; </a:t>
            </a:r>
            <a:r>
              <a:rPr lang="en-US" sz="3600" dirty="0" smtClean="0"/>
              <a:t>Save -&gt; </a:t>
            </a:r>
            <a:r>
              <a:rPr lang="en-US" sz="3600" b="1" dirty="0" smtClean="0">
                <a:solidFill>
                  <a:srgbClr val="00B050"/>
                </a:solidFill>
              </a:rPr>
              <a:t>Predict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81" y="1830202"/>
            <a:ext cx="7919398" cy="43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Load a model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68" y="2087354"/>
            <a:ext cx="9862576" cy="27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0154" y="582570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Programming Languages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3187" y="1668209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02" y="1575612"/>
            <a:ext cx="8924925" cy="42640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19769" y="6001736"/>
            <a:ext cx="7405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://insights.dice.com/2019/10/24/tiobe-top-eight-top-ten-open/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AutoML</a:t>
            </a:r>
            <a:r>
              <a:rPr lang="en-US" dirty="0" smtClean="0"/>
              <a:t> – In Preview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35026"/>
              </p:ext>
            </p:extLst>
          </p:nvPr>
        </p:nvGraphicFramePr>
        <p:xfrm>
          <a:off x="1217357" y="1916049"/>
          <a:ext cx="9938323" cy="3172694"/>
        </p:xfrm>
        <a:graphic>
          <a:graphicData uri="http://schemas.openxmlformats.org/drawingml/2006/table">
            <a:tbl>
              <a:tblPr/>
              <a:tblGrid>
                <a:gridCol w="818708">
                  <a:extLst>
                    <a:ext uri="{9D8B030D-6E8A-4147-A177-3AD203B41FA5}">
                      <a16:colId xmlns:a16="http://schemas.microsoft.com/office/drawing/2014/main" val="299263444"/>
                    </a:ext>
                  </a:extLst>
                </a:gridCol>
                <a:gridCol w="5174963">
                  <a:extLst>
                    <a:ext uri="{9D8B030D-6E8A-4147-A177-3AD203B41FA5}">
                      <a16:colId xmlns:a16="http://schemas.microsoft.com/office/drawing/2014/main" val="1409280822"/>
                    </a:ext>
                  </a:extLst>
                </a:gridCol>
                <a:gridCol w="3944652">
                  <a:extLst>
                    <a:ext uri="{9D8B030D-6E8A-4147-A177-3AD203B41FA5}">
                      <a16:colId xmlns:a16="http://schemas.microsoft.com/office/drawing/2014/main" val="2467651037"/>
                    </a:ext>
                  </a:extLst>
                </a:gridCol>
              </a:tblGrid>
              <a:tr h="477868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</a:rPr>
                        <a:t>S.No</a:t>
                      </a:r>
                      <a:endParaRPr lang="en-US" sz="20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Custom ML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AutoML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344510"/>
                  </a:ext>
                </a:extLst>
              </a:tr>
              <a:tr h="68143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Manually experiment with different algorithms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Runs different algorithms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96355"/>
                  </a:ext>
                </a:extLst>
              </a:tr>
              <a:tr h="845458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Time consuming in identifying best algorithm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Runs many algorithm without code changes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80104"/>
                  </a:ext>
                </a:extLst>
              </a:tr>
              <a:tr h="69006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Provides better control of algorithms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No control over algorithm selection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61853"/>
                  </a:ext>
                </a:extLst>
              </a:tr>
              <a:tr h="477868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Manually write code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Auto-generates code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354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17356" y="5088743"/>
            <a:ext cx="10767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mlnet</a:t>
            </a:r>
            <a:r>
              <a:rPr lang="en-US" dirty="0" smtClean="0"/>
              <a:t> </a:t>
            </a:r>
            <a:r>
              <a:rPr lang="en-US" dirty="0"/>
              <a:t>auto-train --task binary-classification --dataset "titanic.csv" --label-column-index 0 --has-header true --max-exploration-time 30</a:t>
            </a:r>
          </a:p>
        </p:txBody>
      </p:sp>
    </p:spTree>
    <p:extLst>
      <p:ext uri="{BB962C8B-B14F-4D97-AF65-F5344CB8AC3E}">
        <p14:creationId xmlns:p14="http://schemas.microsoft.com/office/powerpoint/2010/main" val="3688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5" y="993058"/>
            <a:ext cx="3783542" cy="569042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990" y="1687286"/>
            <a:ext cx="3856037" cy="2227006"/>
          </a:xfrm>
        </p:spPr>
        <p:txBody>
          <a:bodyPr>
            <a:normAutofit lnSpcReduction="10000"/>
          </a:bodyPr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Photo-Search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ML.Net + ONNX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Keras CNN 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rewrite of algorithms/model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Save effort and time</a:t>
            </a:r>
          </a:p>
          <a:p>
            <a:endParaRPr lang="en-US" dirty="0"/>
          </a:p>
        </p:txBody>
      </p:sp>
      <p:pic>
        <p:nvPicPr>
          <p:cNvPr id="11266" name="Picture 2" descr="https://lh5.googleusercontent.com/pQtao83quyv5hjyvCmeb38e57PuHxpoYvhAaobxkm4u9XQ9YBRl2WfbfVLaJeiQGUPmzb7vOpruUGa9AGknmp2tYzCyTlB5-Jnl9YbHp2fAF6g19o5ebVpR31mV4gRj5v0q900J4-j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91" y="993058"/>
            <a:ext cx="5915025" cy="43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1094719" cy="4674326"/>
          </a:xfrm>
        </p:spPr>
        <p:txBody>
          <a:bodyPr>
            <a:normAutofit fontScale="25000" lnSpcReduction="20000"/>
          </a:bodyPr>
          <a:lstStyle/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ML.Net : </a:t>
            </a:r>
            <a:r>
              <a:rPr lang="en-US" sz="8000" dirty="0">
                <a:hlinkClick r:id="rId3"/>
              </a:rPr>
              <a:t>https://dotnet.microsoft.com/apps/machinelearning-ai/ml-dotnet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ML.Net:  </a:t>
            </a:r>
            <a:r>
              <a:rPr lang="en-US" sz="8000" dirty="0">
                <a:hlinkClick r:id="rId4"/>
              </a:rPr>
              <a:t>https://devblogs.microsoft.com/cesardelatorre/what-is-ml-net-1-0-machine-learning-for-net/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ONNX : </a:t>
            </a:r>
            <a:r>
              <a:rPr lang="en-US" sz="8000" dirty="0">
                <a:hlinkClick r:id="rId5"/>
              </a:rPr>
              <a:t>https://onnx.ai/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Photo-Search (ONNX) : </a:t>
            </a:r>
            <a:r>
              <a:rPr lang="en-US" sz="8000" dirty="0">
                <a:hlinkClick r:id="rId6"/>
              </a:rPr>
              <a:t>https://github.com/Tak-Au/Photo-Search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Music Repair : </a:t>
            </a:r>
            <a:r>
              <a:rPr lang="en-US" sz="8000" dirty="0">
                <a:hlinkClick r:id="rId7"/>
              </a:rPr>
              <a:t>https://www.youtube.com/watch?v=nnV-1q-z9uE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ML Cookbook : </a:t>
            </a:r>
            <a:r>
              <a:rPr lang="en-US" sz="8000" dirty="0">
                <a:hlinkClick r:id="rId8"/>
              </a:rPr>
              <a:t>https://github.com/dotnet/machinelearning/blob/master/docs/code/MlNetCookBook.md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Deploy to Azure functions : </a:t>
            </a:r>
            <a:r>
              <a:rPr lang="en-US" sz="8000" dirty="0">
                <a:hlinkClick r:id="rId9"/>
              </a:rPr>
              <a:t>http://luisquintanilla.me/2018/08/21/serverless-machine-learning-mlnet-azure-functions/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hlinkClick r:id="rId10"/>
              </a:rPr>
              <a:t>https://rubikscode.net/2019/02/18/ultimate-guide-to-machine-learning-with-ml-net/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hlinkClick r:id="rId11"/>
              </a:rPr>
              <a:t>https://www.youtube.com/watch?v=dojO4zEL9sg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hlinkClick r:id="rId12"/>
              </a:rPr>
              <a:t>https://www.youtube.com/watch?v=zy7Y9CHji2k</a:t>
            </a:r>
            <a:endParaRPr lang="en-US" sz="80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3"/>
              </a:rPr>
              <a:t>https://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 dirty="0">
                <a:hlinkClick r:id="rId4"/>
              </a:rPr>
              <a:t>://</a:t>
            </a:r>
            <a:r>
              <a:rPr lang="en-US" sz="8000" dirty="0" smtClean="0">
                <a:hlinkClick r:id="rId4"/>
              </a:rPr>
              <a:t>github.com/praveenraghuvanshi1512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@praveenraghuvan</a:t>
            </a: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48" y="896457"/>
            <a:ext cx="1215118" cy="910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9" y="2401456"/>
            <a:ext cx="580782" cy="580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28" y="3840791"/>
            <a:ext cx="500743" cy="500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: Type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44687"/>
            <a:ext cx="7611291" cy="3977142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this A or B?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How much – or – How many?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How is this organized?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What should I do next</a:t>
            </a:r>
            <a:r>
              <a:rPr lang="en-US" sz="3200" dirty="0" smtClean="0"/>
              <a:t>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Is number a Armstrong?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3331661"/>
            <a:ext cx="3360719" cy="550967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Traditional Programming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2660299"/>
              </p:ext>
            </p:extLst>
          </p:nvPr>
        </p:nvGraphicFramePr>
        <p:xfrm>
          <a:off x="870857" y="3745302"/>
          <a:ext cx="5148943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9357" y="3331180"/>
            <a:ext cx="2405735" cy="550967"/>
          </a:xfrm>
        </p:spPr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870857" y="2066392"/>
            <a:ext cx="11277601" cy="1464106"/>
          </a:xfrm>
        </p:spPr>
        <p:txBody>
          <a:bodyPr>
            <a:normAutofit fontScale="3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 smtClean="0"/>
              <a:t>Machine </a:t>
            </a:r>
            <a:r>
              <a:rPr lang="en-US" sz="9600" dirty="0"/>
              <a:t>learning is getting computers to program themselves.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/>
              <a:t>If programming is </a:t>
            </a:r>
            <a:r>
              <a:rPr lang="en-US" sz="9600" dirty="0" smtClean="0"/>
              <a:t>automation, then machine </a:t>
            </a:r>
            <a:r>
              <a:rPr lang="en-US" sz="9600" dirty="0"/>
              <a:t>learning is automating the process of automation</a:t>
            </a:r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18771259"/>
              </p:ext>
            </p:extLst>
          </p:nvPr>
        </p:nvGraphicFramePr>
        <p:xfrm>
          <a:off x="7123113" y="3760788"/>
          <a:ext cx="5068887" cy="275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795416" y="4598790"/>
            <a:ext cx="1237322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06893" y="4962207"/>
            <a:ext cx="623844" cy="283983"/>
            <a:chOff x="1081127" y="1216903"/>
            <a:chExt cx="591064" cy="283983"/>
          </a:xfrm>
          <a:solidFill>
            <a:srgbClr val="FFC000"/>
          </a:solidFill>
        </p:grpSpPr>
        <p:sp>
          <p:nvSpPr>
            <p:cNvPr id="11" name="Right Arrow 10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8923517" y="4635274"/>
            <a:ext cx="1256873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299599" y="5019003"/>
            <a:ext cx="591064" cy="283983"/>
            <a:chOff x="1081127" y="1216903"/>
            <a:chExt cx="591064" cy="283983"/>
          </a:xfrm>
          <a:solidFill>
            <a:srgbClr val="FFC000"/>
          </a:solidFill>
        </p:grpSpPr>
        <p:sp>
          <p:nvSpPr>
            <p:cNvPr id="16" name="Right Arrow 15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6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469879" cy="2400890"/>
          </a:xfrm>
        </p:spPr>
        <p:txBody>
          <a:bodyPr>
            <a:normAutofit fontScale="77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 Pattern should exist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Mathematical model / algorithm is unknown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Lots of data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4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2368730"/>
            <a:ext cx="1445623" cy="844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7406" y="3740330"/>
            <a:ext cx="1332411" cy="8447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</a:t>
            </a:r>
          </a:p>
          <a:p>
            <a:pPr algn="ctr"/>
            <a:r>
              <a:rPr lang="en-US" dirty="0" smtClean="0"/>
              <a:t>(Task based)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5837" y="3740330"/>
            <a:ext cx="1571897" cy="8447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</a:t>
            </a:r>
          </a:p>
          <a:p>
            <a:pPr algn="ctr"/>
            <a:r>
              <a:rPr lang="en-US" dirty="0" smtClean="0"/>
              <a:t>(Data Driven)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76156" y="3740329"/>
            <a:ext cx="2883829" cy="844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</a:t>
            </a:r>
          </a:p>
          <a:p>
            <a:pPr algn="ctr"/>
            <a:r>
              <a:rPr lang="en-US" dirty="0" smtClean="0"/>
              <a:t>(Algorithms learns to react to an environment)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6" idx="2"/>
          </p:cNvCxnSpPr>
          <p:nvPr/>
        </p:nvCxnSpPr>
        <p:spPr>
          <a:xfrm>
            <a:off x="5599612" y="3213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5599611" y="3213461"/>
            <a:ext cx="2175" cy="52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234466" y="3365860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15640" y="3365860"/>
            <a:ext cx="18826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5589960" y="3365859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24027" y="3365859"/>
            <a:ext cx="1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97874" y="5373192"/>
            <a:ext cx="1424147" cy="8447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52949" y="5368835"/>
            <a:ext cx="1249680" cy="8447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201239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79818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1239" y="5007429"/>
            <a:ext cx="1778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25054" y="4585060"/>
            <a:ext cx="9412" cy="42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74771" y="5342714"/>
            <a:ext cx="1249680" cy="844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 </a:t>
            </a:r>
          </a:p>
        </p:txBody>
      </p:sp>
      <p:cxnSp>
        <p:nvCxnSpPr>
          <p:cNvPr id="43" name="Straight Arrow Connector 42"/>
          <p:cNvCxnSpPr>
            <a:stCxn id="8" idx="2"/>
            <a:endCxn id="41" idx="0"/>
          </p:cNvCxnSpPr>
          <p:nvPr/>
        </p:nvCxnSpPr>
        <p:spPr>
          <a:xfrm flipH="1">
            <a:off x="5599611" y="4585061"/>
            <a:ext cx="2175" cy="7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45454" y="3365859"/>
            <a:ext cx="378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or B?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6"/>
            <a:ext cx="6888480" cy="2453143"/>
          </a:xfrm>
        </p:spPr>
        <p:txBody>
          <a:bodyPr>
            <a:normAutofit fontScale="700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Classification</a:t>
            </a:r>
            <a:r>
              <a:rPr lang="en-US" sz="3200" dirty="0"/>
              <a:t> Algorithm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Will this tire fail in the next 1,000 miles : Yes or No 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Which brings in more customers: a $5 coupon or a 25% discount 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061" y="2249485"/>
            <a:ext cx="3170631" cy="27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 How many?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844348" cy="2453143"/>
          </a:xfrm>
        </p:spPr>
        <p:txBody>
          <a:bodyPr>
            <a:norm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Regression</a:t>
            </a:r>
            <a:r>
              <a:rPr lang="en-US" sz="2200" dirty="0"/>
              <a:t> Algorithm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will the temperature be next Tuesday?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will my fourth quarter sales be?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They help answer any questions that asks for a number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17" y="2330495"/>
            <a:ext cx="3514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1416</TotalTime>
  <Words>517</Words>
  <Application>Microsoft Office PowerPoint</Application>
  <PresentationFormat>Widescreen</PresentationFormat>
  <Paragraphs>149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Retrospect</vt:lpstr>
      <vt:lpstr>Machine Learning with</vt:lpstr>
      <vt:lpstr>PowerPoint Presentation</vt:lpstr>
      <vt:lpstr>PowerPoint Presentation</vt:lpstr>
      <vt:lpstr>Quiz : Type of ML</vt:lpstr>
      <vt:lpstr>Machine learning</vt:lpstr>
      <vt:lpstr>Pre-Requisites of ML</vt:lpstr>
      <vt:lpstr>Types of Machine Learning</vt:lpstr>
      <vt:lpstr>Is it A or B? </vt:lpstr>
      <vt:lpstr>How much? How many? </vt:lpstr>
      <vt:lpstr>How is this organized?</vt:lpstr>
      <vt:lpstr>What should I Do now?</vt:lpstr>
      <vt:lpstr>ML Frameworks</vt:lpstr>
      <vt:lpstr>What is ML.Net?</vt:lpstr>
      <vt:lpstr>PowerPoint Presentation</vt:lpstr>
      <vt:lpstr>Proven at scale, Enterprise ready</vt:lpstr>
      <vt:lpstr>Possibilities</vt:lpstr>
      <vt:lpstr>Workflow</vt:lpstr>
      <vt:lpstr>Data pipeline</vt:lpstr>
      <vt:lpstr>Interoperability: ONNX Open Neural Network Exchange Format</vt:lpstr>
      <vt:lpstr>Code Demo(s)</vt:lpstr>
      <vt:lpstr>Binary Classification</vt:lpstr>
      <vt:lpstr>Titanic Data</vt:lpstr>
      <vt:lpstr>Load</vt:lpstr>
      <vt:lpstr>Load -&gt; Transform</vt:lpstr>
      <vt:lpstr>Load -&gt; Transform -&gt; Train</vt:lpstr>
      <vt:lpstr>Load -&gt; Transform -&gt; Train -&gt; Evaluate</vt:lpstr>
      <vt:lpstr>Load -&gt; Transform -&gt; Train -&gt; Evaluate -&gt; Save</vt:lpstr>
      <vt:lpstr>Load -&gt; Transform -&gt; Train -&gt; Evaluate -&gt; Save -&gt; Predict</vt:lpstr>
      <vt:lpstr>Load a model</vt:lpstr>
      <vt:lpstr>AutoML – In Preview</vt:lpstr>
      <vt:lpstr>Interoperability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144</cp:revision>
  <dcterms:created xsi:type="dcterms:W3CDTF">2019-06-28T17:38:08Z</dcterms:created>
  <dcterms:modified xsi:type="dcterms:W3CDTF">2019-11-18T17:42:39Z</dcterms:modified>
</cp:coreProperties>
</file>