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57"/>
  </p:notesMasterIdLst>
  <p:sldIdLst>
    <p:sldId id="256" r:id="rId2"/>
    <p:sldId id="262" r:id="rId3"/>
    <p:sldId id="362" r:id="rId4"/>
    <p:sldId id="364" r:id="rId5"/>
    <p:sldId id="363" r:id="rId6"/>
    <p:sldId id="320" r:id="rId7"/>
    <p:sldId id="335" r:id="rId8"/>
    <p:sldId id="337" r:id="rId9"/>
    <p:sldId id="350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48" r:id="rId19"/>
    <p:sldId id="349" r:id="rId20"/>
    <p:sldId id="351" r:id="rId21"/>
    <p:sldId id="352" r:id="rId22"/>
    <p:sldId id="365" r:id="rId23"/>
    <p:sldId id="321" r:id="rId24"/>
    <p:sldId id="322" r:id="rId25"/>
    <p:sldId id="324" r:id="rId26"/>
    <p:sldId id="323" r:id="rId27"/>
    <p:sldId id="326" r:id="rId28"/>
    <p:sldId id="329" r:id="rId29"/>
    <p:sldId id="328" r:id="rId30"/>
    <p:sldId id="354" r:id="rId31"/>
    <p:sldId id="355" r:id="rId32"/>
    <p:sldId id="357" r:id="rId33"/>
    <p:sldId id="356" r:id="rId34"/>
    <p:sldId id="358" r:id="rId35"/>
    <p:sldId id="359" r:id="rId36"/>
    <p:sldId id="360" r:id="rId37"/>
    <p:sldId id="361" r:id="rId38"/>
    <p:sldId id="310" r:id="rId39"/>
    <p:sldId id="312" r:id="rId40"/>
    <p:sldId id="311" r:id="rId41"/>
    <p:sldId id="313" r:id="rId42"/>
    <p:sldId id="317" r:id="rId43"/>
    <p:sldId id="331" r:id="rId44"/>
    <p:sldId id="332" r:id="rId45"/>
    <p:sldId id="314" r:id="rId46"/>
    <p:sldId id="318" r:id="rId47"/>
    <p:sldId id="315" r:id="rId48"/>
    <p:sldId id="319" r:id="rId49"/>
    <p:sldId id="333" r:id="rId50"/>
    <p:sldId id="334" r:id="rId51"/>
    <p:sldId id="346" r:id="rId52"/>
    <p:sldId id="316" r:id="rId53"/>
    <p:sldId id="327" r:id="rId54"/>
    <p:sldId id="325" r:id="rId55"/>
    <p:sldId id="309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78245" autoAdjust="0"/>
  </p:normalViewPr>
  <p:slideViewPr>
    <p:cSldViewPr snapToGrid="0">
      <p:cViewPr varScale="1">
        <p:scale>
          <a:sx n="95" d="100"/>
          <a:sy n="95" d="100"/>
        </p:scale>
        <p:origin x="1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174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4739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Здравствуйте. Меня зовут Дмитрий, я ведущий разработчик компании </a:t>
            </a:r>
            <a:r>
              <a:rPr lang="en-US" dirty="0" smtClean="0"/>
              <a:t>DevExpress,</a:t>
            </a:r>
            <a:r>
              <a:rPr lang="ru-RU" baseline="0" dirty="0" smtClean="0"/>
              <a:t> подразделение</a:t>
            </a:r>
            <a:r>
              <a:rPr lang="en-US" baseline="0" dirty="0" smtClean="0"/>
              <a:t> </a:t>
            </a:r>
            <a:r>
              <a:rPr lang="ru-RU" baseline="0" dirty="0" smtClean="0"/>
              <a:t>подразделение </a:t>
            </a:r>
            <a:r>
              <a:rPr lang="en-US" baseline="0" dirty="0" smtClean="0"/>
              <a:t>Desktop </a:t>
            </a:r>
            <a:r>
              <a:rPr lang="ru-RU" baseline="0" dirty="0" smtClean="0"/>
              <a:t>разработки.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397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Пример 1.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Препроцессор для очистки исходного кода (используется **для подготовки к </a:t>
            </a:r>
            <a:r>
              <a:rPr lang="ru-RU" dirty="0" err="1" smtClean="0">
                <a:solidFill>
                  <a:schemeClr val="dk1"/>
                </a:solidFill>
              </a:rPr>
              <a:t>production</a:t>
            </a:r>
            <a:r>
              <a:rPr lang="ru-RU" dirty="0" smtClean="0">
                <a:solidFill>
                  <a:schemeClr val="dk1"/>
                </a:solidFill>
              </a:rPr>
              <a:t>**):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2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после очистки: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8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У нас это прием применяется для подготовки XAML-ресурсов тем. Код чистится и **адаптируется под особенности целевой платформы**.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Например, в SL возможны только </a:t>
            </a:r>
            <a:r>
              <a:rPr lang="ru-RU" dirty="0" err="1" smtClean="0">
                <a:solidFill>
                  <a:schemeClr val="dk1"/>
                </a:solidFill>
              </a:rPr>
              <a:t>string</a:t>
            </a:r>
            <a:r>
              <a:rPr lang="ru-RU" dirty="0" smtClean="0">
                <a:solidFill>
                  <a:schemeClr val="dk1"/>
                </a:solidFill>
              </a:rPr>
              <a:t> ключи, а также есть жесткая необходимо держать все в одном файле в определенном порядке (из-за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отличий в механизмах работы </a:t>
            </a:r>
            <a:r>
              <a:rPr lang="ru-RU" dirty="0" err="1" smtClean="0">
                <a:solidFill>
                  <a:schemeClr val="dk1"/>
                </a:solidFill>
              </a:rPr>
              <a:t>DynamicResource</a:t>
            </a:r>
            <a:r>
              <a:rPr lang="ru-RU" dirty="0" smtClean="0">
                <a:solidFill>
                  <a:schemeClr val="dk1"/>
                </a:solidFill>
              </a:rPr>
              <a:t> и </a:t>
            </a:r>
            <a:r>
              <a:rPr lang="ru-RU" dirty="0" err="1" smtClean="0">
                <a:solidFill>
                  <a:schemeClr val="dk1"/>
                </a:solidFill>
              </a:rPr>
              <a:t>StaticResource</a:t>
            </a:r>
            <a:r>
              <a:rPr lang="ru-RU" dirty="0" smtClean="0">
                <a:solidFill>
                  <a:schemeClr val="dk1"/>
                </a:solidFill>
              </a:rPr>
              <a:t>). Механизм базируется на XSLT-преобразованиях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7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CS-препроцессор для конвертации кода модели в платформенные реализации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1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Подход позволяет **упростить процесс написания кроссплатформенных библиотек**.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6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Тут, скорее всего, на ум сразу придет аббревиатура `AOP` и ее яркий представитель [</a:t>
            </a:r>
            <a:r>
              <a:rPr lang="ru-RU" dirty="0" err="1" smtClean="0">
                <a:solidFill>
                  <a:schemeClr val="dk1"/>
                </a:solidFill>
              </a:rPr>
              <a:t>PostSharp</a:t>
            </a:r>
            <a:r>
              <a:rPr lang="ru-RU" dirty="0" smtClean="0">
                <a:solidFill>
                  <a:schemeClr val="dk1"/>
                </a:solidFill>
              </a:rPr>
              <a:t>](www.postsharp.net/)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3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Тут я приведу в качестве примера проект от `</a:t>
            </a:r>
            <a:r>
              <a:rPr lang="ru-RU" dirty="0" err="1" smtClean="0">
                <a:solidFill>
                  <a:schemeClr val="dk1"/>
                </a:solidFill>
              </a:rPr>
              <a:t>Microsoft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Research</a:t>
            </a:r>
            <a:r>
              <a:rPr lang="ru-RU" dirty="0" smtClean="0">
                <a:solidFill>
                  <a:schemeClr val="dk1"/>
                </a:solidFill>
              </a:rPr>
              <a:t>` - [</a:t>
            </a:r>
            <a:r>
              <a:rPr lang="ru-RU" dirty="0" err="1" smtClean="0">
                <a:solidFill>
                  <a:schemeClr val="dk1"/>
                </a:solidFill>
              </a:rPr>
              <a:t>Common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Compiler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Infrastructure</a:t>
            </a:r>
            <a:r>
              <a:rPr lang="ru-RU" dirty="0" smtClean="0">
                <a:solidFill>
                  <a:schemeClr val="dk1"/>
                </a:solidFill>
              </a:rPr>
              <a:t>](http://ccimetadata.codeplex.com/wikipage?title=An%20Introduction%20to%20the%20Common%20Compiler%20Interface&amp;referringTitle=Documentation).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Довольно интересная штука, позволяющая загружать, изучать и модифицировать, а также создавать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сборки,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модули и файлы отладочной </a:t>
            </a:r>
            <a:r>
              <a:rPr lang="ru-RU" dirty="0" smtClean="0">
                <a:solidFill>
                  <a:schemeClr val="dk1"/>
                </a:solidFill>
              </a:rPr>
              <a:t>информации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Вот самый доступный для понимания и использования и относящийся именно к кодогенерации пример: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[</a:t>
            </a:r>
            <a:r>
              <a:rPr lang="ru-RU" dirty="0" err="1" smtClean="0">
                <a:solidFill>
                  <a:schemeClr val="dk1"/>
                </a:solidFill>
              </a:rPr>
              <a:t>CCICsharp</a:t>
            </a:r>
            <a:r>
              <a:rPr lang="ru-RU" dirty="0" smtClean="0">
                <a:solidFill>
                  <a:schemeClr val="dk1"/>
                </a:solidFill>
              </a:rPr>
              <a:t>](http://ccisamples.codeplex.com/wikipage?title=CciSharp&amp;referringTitle=Home), </a:t>
            </a:r>
            <a:r>
              <a:rPr lang="ru-RU" dirty="0" err="1" smtClean="0">
                <a:solidFill>
                  <a:schemeClr val="dk1"/>
                </a:solidFill>
              </a:rPr>
              <a:t>посткомпилятор</a:t>
            </a:r>
            <a:r>
              <a:rPr lang="ru-RU" dirty="0" smtClean="0">
                <a:solidFill>
                  <a:schemeClr val="dk1"/>
                </a:solidFill>
              </a:rPr>
              <a:t> для C#.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Позволяет внедриться в процесс сборки </a:t>
            </a:r>
            <a:r>
              <a:rPr lang="ru-RU" dirty="0" err="1" smtClean="0">
                <a:solidFill>
                  <a:schemeClr val="dk1"/>
                </a:solidFill>
              </a:rPr>
              <a:t>MSBuild</a:t>
            </a:r>
            <a:r>
              <a:rPr lang="ru-RU" dirty="0" smtClean="0">
                <a:solidFill>
                  <a:schemeClr val="dk1"/>
                </a:solidFill>
              </a:rPr>
              <a:t> и добавить полезные трансформации:</a:t>
            </a:r>
            <a:endParaRPr lang="en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3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Также как в случае </a:t>
            </a:r>
            <a:r>
              <a:rPr lang="ru-RU" dirty="0" err="1" smtClean="0">
                <a:solidFill>
                  <a:schemeClr val="dk1"/>
                </a:solidFill>
              </a:rPr>
              <a:t>Compile-Time</a:t>
            </a:r>
            <a:r>
              <a:rPr lang="ru-RU" dirty="0" smtClean="0">
                <a:solidFill>
                  <a:schemeClr val="dk1"/>
                </a:solidFill>
              </a:rPr>
              <a:t> обработки, у нас есть несколько вариантов развития событий: 1.2.3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Говоря о первом варианте, стоит упомянуть различные сборки для создания </a:t>
            </a:r>
            <a:r>
              <a:rPr lang="ru-RU" dirty="0" err="1" smtClean="0">
                <a:solidFill>
                  <a:schemeClr val="dk1"/>
                </a:solidFill>
              </a:rPr>
              <a:t>Moq</a:t>
            </a:r>
            <a:r>
              <a:rPr lang="ru-RU" dirty="0" smtClean="0">
                <a:solidFill>
                  <a:schemeClr val="dk1"/>
                </a:solidFill>
              </a:rPr>
              <a:t>/</a:t>
            </a:r>
            <a:r>
              <a:rPr lang="ru-RU" dirty="0" err="1" smtClean="0">
                <a:solidFill>
                  <a:schemeClr val="dk1"/>
                </a:solidFill>
              </a:rPr>
              <a:t>Fake</a:t>
            </a:r>
            <a:r>
              <a:rPr lang="ru-RU" dirty="0" smtClean="0">
                <a:solidFill>
                  <a:schemeClr val="dk1"/>
                </a:solidFill>
              </a:rPr>
              <a:t> и прочих 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Proxy</a:t>
            </a:r>
            <a:r>
              <a:rPr lang="ru-RU" dirty="0" smtClean="0">
                <a:solidFill>
                  <a:schemeClr val="dk1"/>
                </a:solidFill>
              </a:rPr>
              <a:t> классов.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См. [</a:t>
            </a:r>
            <a:r>
              <a:rPr lang="ru-RU" dirty="0" err="1" smtClean="0">
                <a:solidFill>
                  <a:schemeClr val="dk1"/>
                </a:solidFill>
              </a:rPr>
              <a:t>Castle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Project</a:t>
            </a:r>
            <a:r>
              <a:rPr lang="ru-RU" dirty="0" smtClean="0">
                <a:solidFill>
                  <a:schemeClr val="dk1"/>
                </a:solidFill>
              </a:rPr>
              <a:t>](https://github.com/castleproject) и [</a:t>
            </a:r>
            <a:r>
              <a:rPr lang="ru-RU" dirty="0" err="1" smtClean="0">
                <a:solidFill>
                  <a:schemeClr val="dk1"/>
                </a:solidFill>
              </a:rPr>
              <a:t>Castle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Proxy</a:t>
            </a:r>
            <a:r>
              <a:rPr lang="ru-RU" dirty="0" smtClean="0">
                <a:solidFill>
                  <a:schemeClr val="dk1"/>
                </a:solidFill>
              </a:rPr>
              <a:t>](https://github.com/castleproject/Core/blob/master/docs/dynamicproxy.md)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Для второго варианта хорошим примером будет уже названный ранее </a:t>
            </a:r>
            <a:r>
              <a:rPr lang="ru-RU" dirty="0" err="1" smtClean="0">
                <a:solidFill>
                  <a:schemeClr val="dk1"/>
                </a:solidFill>
              </a:rPr>
              <a:t>PostSharp</a:t>
            </a:r>
            <a:r>
              <a:rPr lang="ru-RU" dirty="0" smtClean="0">
                <a:solidFill>
                  <a:schemeClr val="dk1"/>
                </a:solidFill>
              </a:rPr>
              <a:t> и прочие AOP средства в которых есть способы,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позволяющие управлять моментом выполнения инъекции.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27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Сразу стоит отметить, что все эти способы базируются на низкоуровневым манипуляциях с содержимым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сборок.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Для выполнения низкоуровневых манипуляций есть два подхода которые непосредственно позволяют решать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задачи категорий `</a:t>
            </a:r>
            <a:r>
              <a:rPr lang="ru-RU" dirty="0" err="1" smtClean="0">
                <a:solidFill>
                  <a:schemeClr val="dk1"/>
                </a:solidFill>
              </a:rPr>
              <a:t>Reflection</a:t>
            </a:r>
            <a:r>
              <a:rPr lang="ru-RU" dirty="0" smtClean="0">
                <a:solidFill>
                  <a:schemeClr val="dk1"/>
                </a:solidFill>
              </a:rPr>
              <a:t>` и `</a:t>
            </a:r>
            <a:r>
              <a:rPr lang="ru-RU" dirty="0" err="1" smtClean="0">
                <a:solidFill>
                  <a:schemeClr val="dk1"/>
                </a:solidFill>
              </a:rPr>
              <a:t>Emit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45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Решения `</a:t>
            </a:r>
            <a:r>
              <a:rPr lang="ru-RU" dirty="0" err="1" smtClean="0">
                <a:solidFill>
                  <a:schemeClr val="dk1"/>
                </a:solidFill>
              </a:rPr>
              <a:t>DynamicMethod</a:t>
            </a:r>
            <a:r>
              <a:rPr lang="ru-RU" dirty="0" smtClean="0">
                <a:solidFill>
                  <a:schemeClr val="dk1"/>
                </a:solidFill>
              </a:rPr>
              <a:t>` и `</a:t>
            </a:r>
            <a:r>
              <a:rPr lang="ru-RU" dirty="0" err="1" smtClean="0">
                <a:solidFill>
                  <a:schemeClr val="dk1"/>
                </a:solidFill>
              </a:rPr>
              <a:t>MethodBuilder</a:t>
            </a:r>
            <a:r>
              <a:rPr lang="ru-RU" dirty="0" smtClean="0">
                <a:solidFill>
                  <a:schemeClr val="dk1"/>
                </a:solidFill>
              </a:rPr>
              <a:t>` довольно похожи в том плане, что направлены на непосредственную генерацию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`IL кода` через абстракцию `</a:t>
            </a:r>
            <a:r>
              <a:rPr lang="ru-RU" dirty="0" err="1" smtClean="0">
                <a:solidFill>
                  <a:schemeClr val="dk1"/>
                </a:solidFill>
              </a:rPr>
              <a:t>ILGenerator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0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/>
              <a:t>Код не рождается сам. </a:t>
            </a:r>
            <a:r>
              <a:rPr lang="ru-RU" dirty="0" smtClean="0"/>
              <a:t>Это</a:t>
            </a:r>
            <a:r>
              <a:rPr lang="ru-RU" baseline="0" dirty="0" smtClean="0"/>
              <a:t> процесс контролируемой трансформации.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Каждый день мы трансформируем свои мысли в текст посредством клавиатуры и IDE.  Часть из этого текстового потока даже превращается в работающие машинные команды при участии компилятора. </a:t>
            </a:r>
            <a:br>
              <a:rPr lang="ru-RU" dirty="0" smtClean="0"/>
            </a:br>
            <a:r>
              <a:rPr lang="ru-RU" dirty="0" smtClean="0"/>
              <a:t>Часть кода создана и записана в определенные участки памяти в результате выполнения других машинных инструкций.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/>
              <a:t>В инфраструктуре .</a:t>
            </a:r>
            <a:r>
              <a:rPr lang="ru-RU" dirty="0" err="1" smtClean="0"/>
              <a:t>Net</a:t>
            </a:r>
            <a:r>
              <a:rPr lang="ru-RU" dirty="0" smtClean="0"/>
              <a:t> само понятие динамической кодогенерации возведено из ранга "тайного знания" в ранг специализированного инструмента для эффективного решения определенного круга задач.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 плане кодогенерации, решение `</a:t>
            </a:r>
            <a:r>
              <a:rPr lang="ru-RU" dirty="0" err="1" smtClean="0">
                <a:solidFill>
                  <a:schemeClr val="dk1"/>
                </a:solidFill>
              </a:rPr>
              <a:t>Expressions</a:t>
            </a:r>
            <a:r>
              <a:rPr lang="ru-RU" dirty="0" smtClean="0">
                <a:solidFill>
                  <a:schemeClr val="dk1"/>
                </a:solidFill>
              </a:rPr>
              <a:t>` по своей сути является оберткой над `</a:t>
            </a:r>
            <a:r>
              <a:rPr lang="ru-RU" dirty="0" err="1" smtClean="0">
                <a:solidFill>
                  <a:schemeClr val="dk1"/>
                </a:solidFill>
              </a:rPr>
              <a:t>ILGenerator</a:t>
            </a:r>
            <a:r>
              <a:rPr lang="ru-RU" dirty="0" smtClean="0">
                <a:solidFill>
                  <a:schemeClr val="dk1"/>
                </a:solidFill>
              </a:rPr>
              <a:t>` и позволяет решать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те же задачи, но в более высокоуровневой форме.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Дает возможность порождать как `</a:t>
            </a:r>
            <a:r>
              <a:rPr lang="ru-RU" dirty="0" err="1" smtClean="0">
                <a:solidFill>
                  <a:schemeClr val="dk1"/>
                </a:solidFill>
              </a:rPr>
              <a:t>DynamicMethod</a:t>
            </a:r>
            <a:r>
              <a:rPr lang="ru-RU" dirty="0" smtClean="0">
                <a:solidFill>
                  <a:schemeClr val="dk1"/>
                </a:solidFill>
              </a:rPr>
              <a:t>`, так и интегрироваться c `</a:t>
            </a:r>
            <a:r>
              <a:rPr lang="ru-RU" dirty="0" err="1" smtClean="0">
                <a:solidFill>
                  <a:schemeClr val="dk1"/>
                </a:solidFill>
              </a:rPr>
              <a:t>MethodBuilder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Стоит особо сказать, что прямых **средств для модификации существующего кода** это решение не дает.</a:t>
            </a:r>
          </a:p>
        </p:txBody>
      </p:sp>
    </p:spTree>
    <p:extLst>
      <p:ext uri="{BB962C8B-B14F-4D97-AF65-F5344CB8AC3E}">
        <p14:creationId xmlns:p14="http://schemas.microsoft.com/office/powerpoint/2010/main" val="227050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И, во-вторых, это **альтернативные реализации**, которые могут точно так же анализировать, модифицировать и генерировать код.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Самым мощным решением и, практически, стандартом в данной области является [</a:t>
            </a:r>
            <a:r>
              <a:rPr lang="ru-RU" dirty="0" err="1" smtClean="0">
                <a:solidFill>
                  <a:schemeClr val="dk1"/>
                </a:solidFill>
              </a:rPr>
              <a:t>Mono.Cecil</a:t>
            </a:r>
            <a:r>
              <a:rPr lang="ru-RU" dirty="0" smtClean="0">
                <a:solidFill>
                  <a:schemeClr val="dk1"/>
                </a:solidFill>
              </a:rPr>
              <a:t>](https://github.com/jbevain/cecil).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Это решение работает со сборками и модулями как с потоком байт. Соответственно, оно дает высокую скорость </a:t>
            </a:r>
            <a:r>
              <a:rPr lang="ru-RU" dirty="0" err="1" smtClean="0">
                <a:solidFill>
                  <a:schemeClr val="dk1"/>
                </a:solidFill>
              </a:rPr>
              <a:t>генерациии</a:t>
            </a:r>
            <a:r>
              <a:rPr lang="ru-RU" dirty="0" smtClean="0">
                <a:solidFill>
                  <a:schemeClr val="dk1"/>
                </a:solidFill>
              </a:rPr>
              <a:t>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а также позволяет выполнять любые модификации существующего кода:</a:t>
            </a:r>
          </a:p>
        </p:txBody>
      </p:sp>
    </p:spTree>
    <p:extLst>
      <p:ext uri="{BB962C8B-B14F-4D97-AF65-F5344CB8AC3E}">
        <p14:creationId xmlns:p14="http://schemas.microsoft.com/office/powerpoint/2010/main" val="366988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baseline="0" dirty="0" smtClean="0">
                <a:solidFill>
                  <a:schemeClr val="dk1"/>
                </a:solidFill>
              </a:rPr>
              <a:t>Вернемся к нашей задаче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40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2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7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88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8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0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0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И,</a:t>
            </a:r>
            <a:r>
              <a:rPr lang="ru-RU" baseline="0" dirty="0" smtClean="0">
                <a:solidFill>
                  <a:schemeClr val="dk1"/>
                </a:solidFill>
              </a:rPr>
              <a:t> раз уж мы заговорили о задачах, то вот та задача, которую мы сегодня будем героически решать не без помощи кодогенерации.</a:t>
            </a:r>
            <a:br>
              <a:rPr lang="ru-RU" baseline="0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95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00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15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72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16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33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96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0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5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Решение задачи со сформулированными в общем виде условиями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никогда не будет столь же эффективным, как узкоспециализированное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решение, нацеленное на удовлетворение только конкретных условий конкретного сценария.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Сразу приведу простой, но очень показательный пример.</a:t>
            </a: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02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видим на иллюстрации? Типичный дата-</a:t>
            </a:r>
            <a:r>
              <a:rPr lang="ru-RU" dirty="0" err="1" smtClean="0"/>
              <a:t>грид</a:t>
            </a:r>
            <a:r>
              <a:rPr lang="ru-RU" dirty="0" smtClean="0"/>
              <a:t>. А именно, решение общей задачи отображения значений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свойств конечного списка объектов в виде сетки из строк и колонок. </a:t>
            </a:r>
            <a:br>
              <a:rPr lang="ru-RU" dirty="0" smtClean="0"/>
            </a:br>
            <a:r>
              <a:rPr lang="ru-RU" dirty="0" smtClean="0"/>
              <a:t>Конечно, этим его возможности не ограничиваются, но базовая задача именно такая.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dk1"/>
                </a:solidFill>
              </a:rPr>
              <a:t>Динамическая кодогенерация, это та самая вещь, которая позволяет показанному на иллюстрации </a:t>
            </a:r>
            <a:r>
              <a:rPr lang="ru-RU" dirty="0" err="1" smtClean="0">
                <a:solidFill>
                  <a:schemeClr val="dk1"/>
                </a:solidFill>
              </a:rPr>
              <a:t>датагриду</a:t>
            </a:r>
            <a:r>
              <a:rPr lang="ru-RU" dirty="0" smtClean="0">
                <a:solidFill>
                  <a:schemeClr val="dk1"/>
                </a:solidFill>
              </a:rPr>
              <a:t> решать эту и другие задачи очень и очень эффективно.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baseline="0" dirty="0" smtClean="0">
                <a:solidFill>
                  <a:schemeClr val="dk1"/>
                </a:solidFill>
              </a:rPr>
              <a:t>Сразу скажу – в обозначенных рамках эту задачу нельзя просто взять и решить. </a:t>
            </a:r>
            <a:br>
              <a:rPr lang="ru-RU" baseline="0" dirty="0" smtClean="0">
                <a:solidFill>
                  <a:schemeClr val="dk1"/>
                </a:solidFill>
              </a:rPr>
            </a:br>
            <a:r>
              <a:rPr lang="ru-RU" baseline="0" dirty="0" smtClean="0">
                <a:solidFill>
                  <a:schemeClr val="dk1"/>
                </a:solidFill>
              </a:rPr>
              <a:t>Ее решение потребует от нас выхода на совершенно новый уровень представления о коде и о его свойствах,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47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 вот почему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Общий способ решить эту задачу,  - воспользоваться стандартным для .</a:t>
            </a:r>
            <a:r>
              <a:rPr lang="ru-RU" dirty="0" err="1" smtClean="0">
                <a:solidFill>
                  <a:schemeClr val="dk1"/>
                </a:solidFill>
              </a:rPr>
              <a:t>Net</a:t>
            </a:r>
            <a:r>
              <a:rPr lang="ru-RU" dirty="0" smtClean="0">
                <a:solidFill>
                  <a:schemeClr val="dk1"/>
                </a:solidFill>
              </a:rPr>
              <a:t> механизмом `</a:t>
            </a:r>
            <a:r>
              <a:rPr lang="ru-RU" dirty="0" err="1" smtClean="0">
                <a:solidFill>
                  <a:schemeClr val="dk1"/>
                </a:solidFill>
              </a:rPr>
              <a:t>PropertyDescriptor</a:t>
            </a:r>
            <a:r>
              <a:rPr lang="ru-RU" dirty="0" smtClean="0">
                <a:solidFill>
                  <a:schemeClr val="dk1"/>
                </a:solidFill>
              </a:rPr>
              <a:t>`. 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err="1" smtClean="0">
                <a:solidFill>
                  <a:schemeClr val="dk1"/>
                </a:solidFill>
              </a:rPr>
              <a:t>Грид</a:t>
            </a:r>
            <a:r>
              <a:rPr lang="ru-RU" dirty="0" smtClean="0">
                <a:solidFill>
                  <a:schemeClr val="dk1"/>
                </a:solidFill>
              </a:rPr>
              <a:t>,</a:t>
            </a:r>
            <a:r>
              <a:rPr lang="ru-RU" baseline="0" dirty="0" smtClean="0">
                <a:solidFill>
                  <a:schemeClr val="dk1"/>
                </a:solidFill>
              </a:rPr>
              <a:t> же вместо этого, всегда когда возможно, </a:t>
            </a:r>
            <a:r>
              <a:rPr lang="ru-RU" dirty="0" smtClean="0">
                <a:solidFill>
                  <a:schemeClr val="dk1"/>
                </a:solidFill>
              </a:rPr>
              <a:t>применяет сразу две динамических техники.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техника быстрого доступа к значениям (`</a:t>
            </a:r>
            <a:r>
              <a:rPr lang="ru-RU" dirty="0" err="1" smtClean="0">
                <a:solidFill>
                  <a:schemeClr val="dk1"/>
                </a:solidFill>
              </a:rPr>
              <a:t>FastAccessors</a:t>
            </a:r>
            <a:r>
              <a:rPr lang="ru-RU" dirty="0" smtClean="0">
                <a:solidFill>
                  <a:schemeClr val="dk1"/>
                </a:solidFill>
              </a:rPr>
              <a:t>`). **На порядок увеличивает скорость доступа**.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техника `</a:t>
            </a:r>
            <a:r>
              <a:rPr lang="ru-RU" dirty="0" err="1" smtClean="0">
                <a:solidFill>
                  <a:schemeClr val="dk1"/>
                </a:solidFill>
              </a:rPr>
              <a:t>Compiled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Criteria</a:t>
            </a:r>
            <a:r>
              <a:rPr lang="ru-RU" dirty="0" smtClean="0">
                <a:solidFill>
                  <a:schemeClr val="dk1"/>
                </a:solidFill>
              </a:rPr>
              <a:t>`, при которой общая логика обработки условий сортировки, группировки и фильтрации элементов списка заменяется на вызов узкоспециализированного метода, предварительно динамически сгенерированного и скомпилированного.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229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Причина №2 - Обход ограничений платформы и/или языка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Пример: я люблю MVVM, поскольку этот архитектурный подход чертовски эффективен и "из коробки" обеспечивает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легкость расширения, тестируемость и даже кроссплатформенность. Но у него есть несколько проблем.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"Голый" MVVM - это постоянная боль от необходимости писать кучу лишнего кода связанного со всякими,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`</a:t>
            </a:r>
            <a:r>
              <a:rPr lang="ru-RU" dirty="0" err="1" smtClean="0">
                <a:solidFill>
                  <a:schemeClr val="dk1"/>
                </a:solidFill>
              </a:rPr>
              <a:t>INotifyPropertyChanged</a:t>
            </a:r>
            <a:r>
              <a:rPr lang="ru-RU" dirty="0" smtClean="0">
                <a:solidFill>
                  <a:schemeClr val="dk1"/>
                </a:solidFill>
              </a:rPr>
              <a:t>`, `</a:t>
            </a:r>
            <a:r>
              <a:rPr lang="ru-RU" dirty="0" err="1" smtClean="0">
                <a:solidFill>
                  <a:schemeClr val="dk1"/>
                </a:solidFill>
              </a:rPr>
              <a:t>DelegateCommand</a:t>
            </a:r>
            <a:r>
              <a:rPr lang="ru-RU" dirty="0" smtClean="0">
                <a:solidFill>
                  <a:schemeClr val="dk1"/>
                </a:solidFill>
              </a:rPr>
              <a:t>`, `</a:t>
            </a:r>
            <a:r>
              <a:rPr lang="ru-RU" dirty="0" err="1" smtClean="0">
                <a:solidFill>
                  <a:schemeClr val="dk1"/>
                </a:solidFill>
              </a:rPr>
              <a:t>IDialogService</a:t>
            </a:r>
            <a:r>
              <a:rPr lang="ru-RU" dirty="0" smtClean="0">
                <a:solidFill>
                  <a:schemeClr val="dk1"/>
                </a:solidFill>
              </a:rPr>
              <a:t>` и т.д. и т.п.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Более того, все это почему то не поддерживается на той же платформе </a:t>
            </a:r>
            <a:r>
              <a:rPr lang="ru-RU" dirty="0" err="1" smtClean="0">
                <a:solidFill>
                  <a:schemeClr val="dk1"/>
                </a:solidFill>
              </a:rPr>
              <a:t>WinForms</a:t>
            </a:r>
            <a:r>
              <a:rPr lang="ru-RU" dirty="0" smtClean="0">
                <a:solidFill>
                  <a:schemeClr val="dk1"/>
                </a:solidFill>
              </a:rPr>
              <a:t> - там оказывается и </a:t>
            </a:r>
            <a:r>
              <a:rPr lang="ru-RU" dirty="0" err="1" smtClean="0">
                <a:solidFill>
                  <a:schemeClr val="dk1"/>
                </a:solidFill>
              </a:rPr>
              <a:t>биндинги</a:t>
            </a:r>
            <a:r>
              <a:rPr lang="ru-RU" dirty="0" smtClean="0">
                <a:solidFill>
                  <a:schemeClr val="dk1"/>
                </a:solidFill>
              </a:rPr>
              <a:t> не те, и команд нет... 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73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Все вышеописанные</a:t>
            </a:r>
            <a:r>
              <a:rPr lang="ru-RU" baseline="0" dirty="0" smtClean="0">
                <a:solidFill>
                  <a:schemeClr val="dk1"/>
                </a:solidFill>
              </a:rPr>
              <a:t> проблемы эффективно решаются с помощью динамической кодогенерации.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Техника `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-POCO` позволяет очень просто и быстро писать код вью-моделей: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Только код логики и ничего лишнего. А весь инфраструктурный код будет сгенерирован динамически.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8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Сгенерированные из </a:t>
            </a:r>
            <a:r>
              <a:rPr lang="ru-RU" dirty="0" err="1" smtClean="0">
                <a:solidFill>
                  <a:schemeClr val="dk1"/>
                </a:solidFill>
              </a:rPr>
              <a:t>fluent</a:t>
            </a:r>
            <a:r>
              <a:rPr lang="ru-RU" dirty="0" smtClean="0">
                <a:solidFill>
                  <a:schemeClr val="dk1"/>
                </a:solidFill>
              </a:rPr>
              <a:t>-выражений </a:t>
            </a:r>
            <a:r>
              <a:rPr lang="ru-RU" dirty="0" err="1" smtClean="0">
                <a:solidFill>
                  <a:schemeClr val="dk1"/>
                </a:solidFill>
              </a:rPr>
              <a:t>биндинги</a:t>
            </a:r>
            <a:r>
              <a:rPr lang="ru-RU" dirty="0" smtClean="0">
                <a:solidFill>
                  <a:schemeClr val="dk1"/>
                </a:solidFill>
              </a:rPr>
              <a:t> позволяют просто </a:t>
            </a:r>
            <a:r>
              <a:rPr lang="ru-RU" dirty="0" err="1" smtClean="0">
                <a:solidFill>
                  <a:schemeClr val="dk1"/>
                </a:solidFill>
              </a:rPr>
              <a:t>биндить</a:t>
            </a:r>
            <a:r>
              <a:rPr lang="ru-RU" dirty="0" smtClean="0">
                <a:solidFill>
                  <a:schemeClr val="dk1"/>
                </a:solidFill>
              </a:rPr>
              <a:t> свойства и команды </a:t>
            </a:r>
            <a:r>
              <a:rPr lang="ru-RU" dirty="0" err="1" smtClean="0">
                <a:solidFill>
                  <a:schemeClr val="dk1"/>
                </a:solidFill>
              </a:rPr>
              <a:t>ViewModel</a:t>
            </a:r>
            <a:r>
              <a:rPr lang="ru-RU" dirty="0" smtClean="0">
                <a:solidFill>
                  <a:schemeClr val="dk1"/>
                </a:solidFill>
              </a:rPr>
              <a:t> к свойствам и событиям </a:t>
            </a:r>
            <a:r>
              <a:rPr lang="ru-RU" dirty="0" err="1" smtClean="0">
                <a:solidFill>
                  <a:schemeClr val="dk1"/>
                </a:solidFill>
              </a:rPr>
              <a:t>View</a:t>
            </a:r>
            <a:r>
              <a:rPr lang="ru-RU" dirty="0" smtClean="0">
                <a:solidFill>
                  <a:schemeClr val="dk1"/>
                </a:solidFill>
              </a:rPr>
              <a:t>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08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Используете разные </a:t>
            </a:r>
            <a:r>
              <a:rPr lang="en-US" dirty="0" smtClean="0">
                <a:solidFill>
                  <a:schemeClr val="dk1"/>
                </a:solidFill>
              </a:rPr>
              <a:t>MVVM </a:t>
            </a:r>
            <a:r>
              <a:rPr lang="ru-RU" dirty="0" err="1" smtClean="0">
                <a:solidFill>
                  <a:schemeClr val="dk1"/>
                </a:solidFill>
              </a:rPr>
              <a:t>фреймверки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Все</a:t>
            </a:r>
            <a:r>
              <a:rPr lang="ru-RU" baseline="0" dirty="0" smtClean="0">
                <a:solidFill>
                  <a:schemeClr val="dk1"/>
                </a:solidFill>
              </a:rPr>
              <a:t> получится</a:t>
            </a:r>
            <a:r>
              <a:rPr lang="ru-RU" dirty="0" smtClean="0">
                <a:solidFill>
                  <a:schemeClr val="dk1"/>
                </a:solidFill>
              </a:rPr>
              <a:t> - выручит техника `</a:t>
            </a:r>
            <a:r>
              <a:rPr lang="en-US" dirty="0" smtClean="0">
                <a:solidFill>
                  <a:schemeClr val="dk1"/>
                </a:solidFill>
              </a:rPr>
              <a:t>Dynamic Duck Typing`.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37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 любимом мною MVVM есть одна концепция, поддержка которой со стороны инфраструктурного кода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может быть очень элегантно выполнена с помощью динамической кодогенерации.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60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Пример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ru-RU" dirty="0" smtClean="0">
                <a:solidFill>
                  <a:schemeClr val="dk1"/>
                </a:solidFill>
              </a:rPr>
              <a:t>интерфейс подобный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IDialogService</a:t>
            </a:r>
            <a:r>
              <a:rPr lang="en-US" baseline="0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есть наверное в любой MVVM библиотеке, поддерживающей концепцию сервисов.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Как разработчику UI-компонентов сделать так, чтобы разработанное им диалоговое окно "из коробки"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могло работать с любым из вариантов вышеописанного сервиса. Тут нужна техника `</a:t>
            </a:r>
            <a:r>
              <a:rPr lang="ru-RU" dirty="0" err="1" smtClean="0">
                <a:solidFill>
                  <a:schemeClr val="dk1"/>
                </a:solidFill>
              </a:rPr>
              <a:t>Dynamic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Service</a:t>
            </a:r>
            <a:r>
              <a:rPr lang="ru-RU" dirty="0" smtClean="0">
                <a:solidFill>
                  <a:schemeClr val="dk1"/>
                </a:solidFill>
              </a:rPr>
              <a:t>`.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 ее применении разработчик может написать "базовую реализацию", а специфичная реализация будет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добавлена в </a:t>
            </a:r>
            <a:r>
              <a:rPr lang="ru-RU" dirty="0" err="1" smtClean="0">
                <a:solidFill>
                  <a:schemeClr val="dk1"/>
                </a:solidFill>
              </a:rPr>
              <a:t>рантайме</a:t>
            </a:r>
            <a:r>
              <a:rPr lang="ru-RU" dirty="0" smtClean="0">
                <a:solidFill>
                  <a:schemeClr val="dk1"/>
                </a:solidFill>
              </a:rPr>
              <a:t> таким образом, чтобы удовлетворить требования внешнего интерфейса.</a:t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Этакий </a:t>
            </a:r>
            <a:r>
              <a:rPr lang="ru-RU" dirty="0" err="1" smtClean="0">
                <a:solidFill>
                  <a:schemeClr val="dk1"/>
                </a:solidFill>
              </a:rPr>
              <a:t>Duck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Typing</a:t>
            </a:r>
            <a:r>
              <a:rPr lang="ru-RU" dirty="0" smtClean="0">
                <a:solidFill>
                  <a:schemeClr val="dk1"/>
                </a:solidFill>
              </a:rPr>
              <a:t> наоборот. Или POCO наизнанку.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17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7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Следующий пример: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Хотим просматривать список сущностей и удобно фильтровать его по нужным нам критериям.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Делаем модель и приправляем ее щепоткой метаданных.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74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А вот такой симпатичный UI может быть сгенерирован автоматически на основе этой модели.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Под капотом этого UI - </a:t>
            </a:r>
            <a:r>
              <a:rPr lang="ru-RU" dirty="0" err="1" smtClean="0">
                <a:solidFill>
                  <a:schemeClr val="dk1"/>
                </a:solidFill>
              </a:rPr>
              <a:t>вьюмодели</a:t>
            </a:r>
            <a:r>
              <a:rPr lang="ru-RU" dirty="0" smtClean="0">
                <a:solidFill>
                  <a:schemeClr val="dk1"/>
                </a:solidFill>
              </a:rPr>
              <a:t> с логикой построения фильтров,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привязки этих моделей к UI редакторам, а также код с некой дополнительной логикой.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B все это сгенерировано на основе одного единственного класса.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5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58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Есть и примеры </a:t>
            </a:r>
            <a:r>
              <a:rPr lang="ru-RU" dirty="0" err="1" smtClean="0">
                <a:solidFill>
                  <a:schemeClr val="dk1"/>
                </a:solidFill>
              </a:rPr>
              <a:t>макроскаффолдинга</a:t>
            </a:r>
            <a:r>
              <a:rPr lang="ru-RU" dirty="0" smtClean="0">
                <a:solidFill>
                  <a:schemeClr val="dk1"/>
                </a:solidFill>
              </a:rPr>
              <a:t>, например `XAF`. В основе те же простые модели,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приправленные метаданными. Весь UI, будь то </a:t>
            </a:r>
            <a:r>
              <a:rPr lang="ru-RU" dirty="0" err="1" smtClean="0">
                <a:solidFill>
                  <a:schemeClr val="dk1"/>
                </a:solidFill>
              </a:rPr>
              <a:t>Web</a:t>
            </a:r>
            <a:r>
              <a:rPr lang="ru-RU" dirty="0" smtClean="0">
                <a:solidFill>
                  <a:schemeClr val="dk1"/>
                </a:solidFill>
              </a:rPr>
              <a:t> или </a:t>
            </a:r>
            <a:r>
              <a:rPr lang="ru-RU" dirty="0" err="1" smtClean="0">
                <a:solidFill>
                  <a:schemeClr val="dk1"/>
                </a:solidFill>
              </a:rPr>
              <a:t>Desktop</a:t>
            </a:r>
            <a:r>
              <a:rPr lang="ru-RU" dirty="0" smtClean="0">
                <a:solidFill>
                  <a:schemeClr val="dk1"/>
                </a:solidFill>
              </a:rPr>
              <a:t> делается за нас.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Непосредственно к динамической кодогенерации, в этом примере относится одна из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возможностей этого </a:t>
            </a:r>
            <a:r>
              <a:rPr lang="ru-RU" dirty="0" err="1" smtClean="0">
                <a:solidFill>
                  <a:schemeClr val="dk1"/>
                </a:solidFill>
              </a:rPr>
              <a:t>фреймверка</a:t>
            </a:r>
            <a:r>
              <a:rPr lang="ru-RU" dirty="0" smtClean="0">
                <a:solidFill>
                  <a:schemeClr val="dk1"/>
                </a:solidFill>
              </a:rPr>
              <a:t> под названием `</a:t>
            </a:r>
            <a:r>
              <a:rPr lang="ru-RU" dirty="0" err="1" smtClean="0">
                <a:solidFill>
                  <a:schemeClr val="dk1"/>
                </a:solidFill>
              </a:rPr>
              <a:t>Domain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Components</a:t>
            </a:r>
            <a:r>
              <a:rPr lang="ru-RU" dirty="0" smtClean="0">
                <a:solidFill>
                  <a:schemeClr val="dk1"/>
                </a:solidFill>
              </a:rPr>
              <a:t>`: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7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Есть и примеры </a:t>
            </a:r>
            <a:r>
              <a:rPr lang="ru-RU" dirty="0" err="1" smtClean="0">
                <a:solidFill>
                  <a:schemeClr val="dk1"/>
                </a:solidFill>
              </a:rPr>
              <a:t>макроскаффолдинга</a:t>
            </a:r>
            <a:r>
              <a:rPr lang="ru-RU" dirty="0" smtClean="0">
                <a:solidFill>
                  <a:schemeClr val="dk1"/>
                </a:solidFill>
              </a:rPr>
              <a:t>, например `XAF`. В основе те же простые модели,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приправленные метаданными. Весь UI, будь то </a:t>
            </a:r>
            <a:r>
              <a:rPr lang="ru-RU" dirty="0" err="1" smtClean="0">
                <a:solidFill>
                  <a:schemeClr val="dk1"/>
                </a:solidFill>
              </a:rPr>
              <a:t>Web</a:t>
            </a:r>
            <a:r>
              <a:rPr lang="ru-RU" dirty="0" smtClean="0">
                <a:solidFill>
                  <a:schemeClr val="dk1"/>
                </a:solidFill>
              </a:rPr>
              <a:t> или </a:t>
            </a:r>
            <a:r>
              <a:rPr lang="ru-RU" dirty="0" err="1" smtClean="0">
                <a:solidFill>
                  <a:schemeClr val="dk1"/>
                </a:solidFill>
              </a:rPr>
              <a:t>Desktop</a:t>
            </a:r>
            <a:r>
              <a:rPr lang="ru-RU" dirty="0" smtClean="0">
                <a:solidFill>
                  <a:schemeClr val="dk1"/>
                </a:solidFill>
              </a:rPr>
              <a:t> делается за нас.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Непосредственно к динамической кодогенерации, в этом примере относится одна из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возможностей этого </a:t>
            </a:r>
            <a:r>
              <a:rPr lang="ru-RU" dirty="0" err="1" smtClean="0">
                <a:solidFill>
                  <a:schemeClr val="dk1"/>
                </a:solidFill>
              </a:rPr>
              <a:t>фреймверка</a:t>
            </a:r>
            <a:r>
              <a:rPr lang="ru-RU" dirty="0" smtClean="0">
                <a:solidFill>
                  <a:schemeClr val="dk1"/>
                </a:solidFill>
              </a:rPr>
              <a:t> под названием `</a:t>
            </a:r>
            <a:r>
              <a:rPr lang="ru-RU" dirty="0" err="1" smtClean="0">
                <a:solidFill>
                  <a:schemeClr val="dk1"/>
                </a:solidFill>
              </a:rPr>
              <a:t>Domain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Components</a:t>
            </a:r>
            <a:r>
              <a:rPr lang="ru-RU" dirty="0" smtClean="0">
                <a:solidFill>
                  <a:schemeClr val="dk1"/>
                </a:solidFill>
              </a:rPr>
              <a:t>`: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23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Многое из вышеописанного так никогда и не было бы реализовано, если бы не идея: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"прикольная концепция,  - надо попробовать, вдруг что хорошее получится".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355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043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12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591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Поскольку задача поставлена, то правильно будет задать первый вопрос – «а какие способу кодогенерации известны и какие задачи с помощью них можно</a:t>
            </a:r>
            <a:r>
              <a:rPr lang="ru-RU" baseline="0" dirty="0" smtClean="0">
                <a:solidFill>
                  <a:schemeClr val="dk1"/>
                </a:solidFill>
              </a:rPr>
              <a:t> решать</a:t>
            </a:r>
            <a:r>
              <a:rPr lang="ru-RU" dirty="0" smtClean="0">
                <a:solidFill>
                  <a:schemeClr val="dk1"/>
                </a:solidFill>
              </a:rPr>
              <a:t>»</a:t>
            </a: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Существует </a:t>
            </a:r>
            <a:r>
              <a:rPr lang="ru-RU" dirty="0" smtClean="0">
                <a:solidFill>
                  <a:schemeClr val="dk1"/>
                </a:solidFill>
              </a:rPr>
              <a:t>множество разновидностей кодогенерации. 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Естественно, их можно классифицировать по самым разным критериям. </a:t>
            </a:r>
            <a:r>
              <a:rPr lang="ru-RU" dirty="0" smtClean="0">
                <a:solidFill>
                  <a:schemeClr val="dk1"/>
                </a:solidFill>
              </a:rPr>
              <a:t/>
            </a:r>
            <a:br>
              <a:rPr lang="ru-RU" dirty="0" smtClean="0">
                <a:solidFill>
                  <a:schemeClr val="dk1"/>
                </a:solidFill>
              </a:rPr>
            </a:br>
            <a:r>
              <a:rPr lang="ru-RU" dirty="0" smtClean="0">
                <a:solidFill>
                  <a:schemeClr val="dk1"/>
                </a:solidFill>
              </a:rPr>
              <a:t>Например</a:t>
            </a:r>
            <a:r>
              <a:rPr lang="ru-RU" dirty="0" smtClean="0">
                <a:solidFill>
                  <a:schemeClr val="dk1"/>
                </a:solidFill>
              </a:rPr>
              <a:t>, по типу преобразования исходных </a:t>
            </a:r>
            <a:r>
              <a:rPr lang="ru-RU" dirty="0" smtClean="0">
                <a:solidFill>
                  <a:schemeClr val="dk1"/>
                </a:solidFill>
              </a:rPr>
              <a:t>данных или по времени выполнения этого преобразования.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Поскольку в качестве данных выступает, как правило, либо другой код, либо какие-то метаданные, то классификация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может выглядеть так:    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генерация высокоуровневого кода на основе другого высокоуровневого кода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встраивание низкоуровневого кода в базовый высокоуровневый код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 - генерация низкоуровневого кода на основе данных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Для удобства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я </a:t>
            </a:r>
            <a:r>
              <a:rPr lang="ru-RU" smtClean="0">
                <a:solidFill>
                  <a:schemeClr val="dk1"/>
                </a:solidFill>
              </a:rPr>
              <a:t>проведу подробную</a:t>
            </a:r>
            <a:r>
              <a:rPr lang="ru-RU" baseline="0" smtClean="0">
                <a:solidFill>
                  <a:schemeClr val="dk1"/>
                </a:solidFill>
              </a:rPr>
              <a:t> </a:t>
            </a:r>
            <a:r>
              <a:rPr lang="ru-RU" smtClean="0">
                <a:solidFill>
                  <a:schemeClr val="dk1"/>
                </a:solidFill>
              </a:rPr>
              <a:t>классификацию </a:t>
            </a:r>
            <a:r>
              <a:rPr lang="ru-RU" dirty="0" smtClean="0">
                <a:solidFill>
                  <a:schemeClr val="dk1"/>
                </a:solidFill>
              </a:rPr>
              <a:t>с точки зрения программиста, занимающегося непосредственной</a:t>
            </a: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генерацией этого кода - т.е. классификацию на основе времени непосредственного выполнения операций  кодогенерации.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7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### Статические &lt;</a:t>
            </a:r>
            <a:r>
              <a:rPr lang="ru-RU" dirty="0" err="1" smtClean="0">
                <a:solidFill>
                  <a:schemeClr val="dk1"/>
                </a:solidFill>
              </a:rPr>
              <a:t>del</a:t>
            </a:r>
            <a:r>
              <a:rPr lang="ru-RU" dirty="0" smtClean="0">
                <a:solidFill>
                  <a:schemeClr val="dk1"/>
                </a:solidFill>
              </a:rPr>
              <a:t>&gt;и экзотические&lt;/</a:t>
            </a:r>
            <a:r>
              <a:rPr lang="ru-RU" dirty="0" err="1" smtClean="0">
                <a:solidFill>
                  <a:schemeClr val="dk1"/>
                </a:solidFill>
              </a:rPr>
              <a:t>del</a:t>
            </a:r>
            <a:r>
              <a:rPr lang="ru-RU" dirty="0" smtClean="0">
                <a:solidFill>
                  <a:schemeClr val="dk1"/>
                </a:solidFill>
              </a:rPr>
              <a:t>&gt; подходы (для общего представления) ###</a:t>
            </a:r>
          </a:p>
          <a:p>
            <a:pPr rtl="0">
              <a:spcBef>
                <a:spcPts val="0"/>
              </a:spcBef>
              <a:buNone/>
            </a:pPr>
            <a:endParaRPr lang="ru-RU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dk1"/>
                </a:solidFill>
              </a:rPr>
              <a:t>Код при этих подходах генерируется по требованию.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2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182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376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5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9145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88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1971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0443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71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1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1714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8674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.garavsky@devexpres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xpress.com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mailto:dmitry.garavsky@devexpress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22420" y="1424198"/>
            <a:ext cx="7404457" cy="18442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/>
              <a:t>Разговоры о динамической кодогенерации, или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«</a:t>
            </a:r>
            <a:r>
              <a:rPr lang="ru-RU" sz="4000" b="1" dirty="0"/>
              <a:t>Тёмная сторона </a:t>
            </a:r>
            <a:r>
              <a:rPr lang="en-US" sz="4000" b="1" dirty="0" smtClean="0"/>
              <a:t>C</a:t>
            </a:r>
            <a:r>
              <a:rPr lang="ru-RU" sz="4000" b="1" dirty="0" smtClean="0"/>
              <a:t>IL-a</a:t>
            </a:r>
            <a:r>
              <a:rPr lang="ru-RU" sz="4000" b="1" dirty="0"/>
              <a:t>»</a:t>
            </a:r>
            <a:endParaRPr lang="e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5660" y="4198965"/>
            <a:ext cx="348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dmitry.garavsky@devexpress.com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 smtClean="0">
                <a:solidFill>
                  <a:schemeClr val="tx1"/>
                </a:solidFill>
              </a:rPr>
              <a:t>ime</a:t>
            </a:r>
            <a:r>
              <a:rPr lang="en-US" dirty="0" smtClean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Чистка исходных файлов до компиляции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545559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DEBUGTEST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endif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(Value = 42)]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RELEASE_REMOVE (for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debugging)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some comment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38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Чистка исходных </a:t>
            </a:r>
            <a:r>
              <a:rPr lang="ru-RU" sz="1800" dirty="0"/>
              <a:t>файлов до компиляции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ru-RU" sz="1600" dirty="0" smtClean="0"/>
              <a:t>Результат</a:t>
            </a:r>
            <a:r>
              <a:rPr lang="en-US" sz="1600" dirty="0" smtClean="0"/>
              <a:t>: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value;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71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Адаптация </a:t>
            </a:r>
            <a:r>
              <a:rPr lang="ru-RU" sz="1800" dirty="0"/>
              <a:t>исходных файлов </a:t>
            </a:r>
            <a:r>
              <a:rPr lang="ru-RU" sz="1800" dirty="0" smtClean="0"/>
              <a:t>под целевую платформу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&lt;!--WPF-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/presentation"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DeepBlue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DeepBlue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&lt;!--Generic--&gt;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Toolbox.xaml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Adorners.xaml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Source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="/xxx.v16.1;component/Themes/Generic/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Controls.xaml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/&gt;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Генерация платформенно-зависимого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Undo,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Redo,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SzTx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Tx/>
              <a:buSzTx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Common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Preprocess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Генерация платформенно-зависимого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WPF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DiagramCommands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DiagramControl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diagram)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(diagram)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Undo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Undo(),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CanUndo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Redo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Redo(),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CanRedo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Undo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Redo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ompile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Postprocess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err="1" smtClean="0"/>
              <a:t>Аспектно</a:t>
            </a:r>
            <a:r>
              <a:rPr lang="ru-RU" sz="1800" dirty="0" smtClean="0"/>
              <a:t>-Ориентированное Программирование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PostSharp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(AOP)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NotifyPropertyChanged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 smtClean="0">
                <a:solidFill>
                  <a:schemeClr val="tx1"/>
                </a:solidFill>
              </a:rPr>
              <a:t>ompile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Intercept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Внедрение в процесс сборки с целью трансформации кода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CCICsharp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(Common Compiler Infrastructure)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WeakLazy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.TickCount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трансформации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Работает код, которого </a:t>
            </a:r>
            <a:r>
              <a:rPr lang="ru-RU" sz="1800" dirty="0" smtClean="0"/>
              <a:t>вроде как и нет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>
                <a:solidFill>
                  <a:schemeClr val="tx1"/>
                </a:solidFill>
              </a:rPr>
              <a:t>Проксирование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Внедрение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Непосредственная генерация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Все дело в низкоуровневых манипуляциях</a:t>
            </a:r>
            <a:endParaRPr lang="en" sz="1800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2049864"/>
            <a:ext cx="7847763" cy="24256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ru-RU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Основной объединяющий признак подходов этого типа: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работа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с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метаданными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Reflection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US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работа с байт-кодом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Emit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41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 через </a:t>
            </a:r>
            <a:r>
              <a:rPr lang="en-US" sz="1800" dirty="0" smtClean="0"/>
              <a:t>Microsoft IL Generator API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47931"/>
            <a:ext cx="8148864" cy="2773344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DynamicMethod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MethodBuilder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ethod.GetILGenerator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.Ldarg_0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.Ldarg_1);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ILGen.Emit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Код</a:t>
            </a:r>
            <a:r>
              <a:rPr lang="en-US" dirty="0" smtClean="0"/>
              <a:t>. </a:t>
            </a:r>
            <a:r>
              <a:rPr lang="ru-RU" dirty="0" smtClean="0"/>
              <a:t>Такой разный вокруг.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2049864"/>
            <a:ext cx="7847763" cy="24256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ru-RU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Кодогенерация – это специализированный инструмент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для </a:t>
            </a: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эффективного </a:t>
            </a:r>
            <a:r>
              <a:rPr lang="ru-RU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решения определенного круга задач. </a:t>
            </a:r>
          </a:p>
        </p:txBody>
      </p:sp>
      <p:sp>
        <p:nvSpPr>
          <p:cNvPr id="7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Код не рождается сам… хотя, это как смотреть</a:t>
            </a:r>
            <a:endParaRPr lang="e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Работа через </a:t>
            </a:r>
            <a:r>
              <a:rPr lang="en-US" sz="1800" dirty="0" smtClean="0"/>
              <a:t>Microsoft Expressions API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27833"/>
            <a:ext cx="8148864" cy="2793441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Expression</a:t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b),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a, b).Compile();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</a:t>
            </a: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ru-RU" dirty="0" smtClean="0">
                <a:solidFill>
                  <a:schemeClr val="tx1"/>
                </a:solidFill>
              </a:rPr>
              <a:t>генерация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Альтернативные реализации</a:t>
            </a:r>
            <a:endParaRPr lang="en" sz="1800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844061" y="1637881"/>
            <a:ext cx="8148864" cy="2783394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Mono.Cecil</a:t>
            </a:r>
            <a:endParaRPr lang="ru-RU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AssemblyDefinition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.ReadAssembly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assembly.MainModule.Import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method.Body.Instructions.Insert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.Ldstr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method.Body.Instructions.Insert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Задача дня. Стратегия решения.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4" y="1587640"/>
            <a:ext cx="7887956" cy="28878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ds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{1,2,3,4,5,6,7,8,9});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Proceed(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dataSource.GetCount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dataSource.OrderByValue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NotSupported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= 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sumEven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Ext.SC1</a:t>
            </a:r>
            <a:endParaRPr lang="en-US" sz="2000" kern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sumOdd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Ext.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SC2</a:t>
            </a:r>
            <a:endParaRPr lang="en-US" sz="2800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so) / count;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});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33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Инструменты.</a:t>
            </a:r>
            <a:r>
              <a:rPr lang="en-US" dirty="0" smtClean="0"/>
              <a:t> Must Have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/>
              <a:t>Хороший инструмент </a:t>
            </a:r>
            <a:r>
              <a:rPr lang="ru-RU" sz="1800" dirty="0" smtClean="0"/>
              <a:t> - половина </a:t>
            </a:r>
            <a:r>
              <a:rPr lang="ru-RU" sz="1800" dirty="0"/>
              <a:t>работы.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</a:t>
            </a:r>
            <a:r>
              <a:rPr lang="ru-RU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декомпилятор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Отладчик (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WinDbg+SOS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 tool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3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Инструменты.</a:t>
            </a:r>
            <a:r>
              <a:rPr lang="en-US" dirty="0" smtClean="0"/>
              <a:t> DIY.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Как скрафтить уникальный инструмент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IL-Visualizer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IL-Analyzer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Цена </a:t>
            </a:r>
            <a:r>
              <a:rPr lang="en-US" dirty="0" smtClean="0"/>
              <a:t>Reflection.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Если дорого, то можно не платить…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2167889"/>
            <a:ext cx="7764780" cy="22669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 к полям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 к свойствам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Вызов методов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Основы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Что можно </a:t>
            </a:r>
            <a:r>
              <a:rPr lang="ru-RU" sz="1800" dirty="0"/>
              <a:t>делать в CIL, чего нельзя сделать в C#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Полный контроль за вызовом методов.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Полный контроль за исключениями.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Изготовление типа. Выход из под контроля.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Работа с типами. Выход за рамки ограничений.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Первые уроки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Пробуем извлекать практическую пользу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Кастинг в обход иерархии.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Сериализация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структур «на стероидах».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Generic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вычисления.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Сложение яблок с апельсинами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Тут не будет легко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Как не бояться «минного поля»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со  сложностью генерации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IL-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кода.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Теория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Fluent IL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подхода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 отладкой. Генерация отладочной информации.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Проблемы с зависимостями генерируемых типов.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 </a:t>
            </a:r>
            <a:r>
              <a:rPr lang="ru-RU" dirty="0" smtClean="0"/>
              <a:t>и баги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Это надо знать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Ограничения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Dynamic Method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Ограничения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 API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Баги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 API.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Баги Т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ypeBuilder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Задача дня. </a:t>
            </a:r>
            <a:r>
              <a:rPr lang="ru-RU" dirty="0" smtClean="0"/>
              <a:t>Входные данные.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1386673"/>
            <a:ext cx="7847763" cy="308880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</a:t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IDataSource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 cost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GetValueByIndex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Another cost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OrderByValue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Optional Implementation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Multiple External Implementations</a:t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IDataSource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processingScenario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72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API Restrictions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Только статические методы.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Generic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VarArgs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not allowed API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System.Reflection.Emit.DynamicILGenerator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BeginFaultBlock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InvalidOperation_NotAllowedInDynamicMethod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.GetResourceString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(id);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NotSupportedException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smtClean="0"/>
              <a:t>Dynamic Method not allowed API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System.Reflection.Emit.DynamicILGenerator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BeginExceptFilterBlock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BeginFaultBlock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UsingNamespace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MarkSequencePoint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BeginScope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EndScope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 err="1" smtClean="0"/>
              <a:t>Expressions.Compile</a:t>
            </a:r>
            <a:r>
              <a:rPr lang="en-US" sz="1800" dirty="0" smtClean="0"/>
              <a:t> vs </a:t>
            </a:r>
            <a:r>
              <a:rPr lang="en-US" sz="1800" dirty="0" err="1" smtClean="0"/>
              <a:t>Expression.CompileToMethod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725751"/>
            <a:ext cx="7467601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/*...*/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.Compile();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delegate = (T)((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dynMeth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T))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AreEqual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(lambda, delegate);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sz="1800" dirty="0"/>
              <a:t>Expressions </a:t>
            </a:r>
            <a:r>
              <a:rPr lang="en-US" sz="1800" dirty="0" smtClean="0"/>
              <a:t>– </a:t>
            </a:r>
            <a:r>
              <a:rPr lang="ru-RU" sz="1800" dirty="0" smtClean="0"/>
              <a:t>ограничения </a:t>
            </a:r>
            <a:r>
              <a:rPr lang="en-US" sz="1800" dirty="0" smtClean="0"/>
              <a:t>inline </a:t>
            </a:r>
            <a:r>
              <a:rPr lang="ru-RU" sz="1800" dirty="0" smtClean="0"/>
              <a:t>синтаксиса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Переменные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Присвоения/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мутаторы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События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Null-coalescing (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x?.Property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Блоки выражений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Не все то работает, что компилируется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725751"/>
            <a:ext cx="7890385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Roslyn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endParaRPr lang="ru-RU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 =&gt; d &lt;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DateTimeOffset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Разные базовые типы могут игнорироваться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627833"/>
            <a:ext cx="7890385" cy="280700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moduleBuilder.DefineType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"Foo1_Dyn"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TypeAttributes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Foo1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tb2 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moduleBuilder.DefineType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Foo2_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</a:t>
            </a:r>
            <a:r>
              <a:rPr lang="en-US" sz="18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TypeAttributes</a:t>
            </a:r>
            <a:r>
              <a:rPr lang="en-US" sz="1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.Public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AreNotEqual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1.BaseType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tb2.BaseType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>
              <a:lnSpc>
                <a:spcPct val="107000"/>
              </a:lnSpc>
              <a:spcAft>
                <a:spcPts val="800"/>
              </a:spcAft>
              <a:buClrTx/>
              <a:buSzTx/>
              <a:buNone/>
            </a:pP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tb1.CreateType().</a:t>
            </a:r>
            <a:r>
              <a:rPr lang="en-US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BaseType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tb2.CreateType().</a:t>
            </a:r>
            <a:r>
              <a:rPr lang="en-US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BaseType</a:t>
            </a:r>
            <a:r>
              <a:rPr lang="en-US" sz="1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//!!!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Баги </a:t>
            </a:r>
            <a:r>
              <a:rPr lang="en-US" dirty="0" smtClean="0"/>
              <a:t>Expression API.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Тип константы лучше указывать явно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19" y="1627833"/>
            <a:ext cx="7890385" cy="280700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endParaRPr lang="ru-RU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body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.Constant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lambda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.Lambda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&gt;&gt;(body);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937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71" y="544879"/>
            <a:ext cx="7013235" cy="37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Задача дня. Обработать сценарий.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4" y="1587640"/>
            <a:ext cx="7887956" cy="28878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ds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{1,2,3,4,5,6,7,8,9});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Proceed(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dataSource.GetCount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dataSource.OrderByValue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NotSupported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= 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sumEven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Ext.SC1</a:t>
            </a:r>
            <a:endParaRPr lang="en-US" sz="2000" kern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None/>
            </a:pPr>
            <a:r>
              <a:rPr lang="en-US" sz="20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sumOdd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Ext.</a:t>
            </a:r>
            <a:r>
              <a:rPr lang="en-US" sz="20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SC2</a:t>
            </a:r>
            <a:endParaRPr lang="en-US" sz="2800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so) / count;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});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496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Производительность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Узкоспециализированный код гораздо эффективнее</a:t>
            </a:r>
            <a:endParaRPr lang="en" sz="1800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40301" y="2441166"/>
            <a:ext cx="457200" cy="520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749633" y="2441166"/>
            <a:ext cx="457200" cy="520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2034739"/>
            <a:ext cx="2155371" cy="1333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PropertyDescriptor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49785" y="2034739"/>
            <a:ext cx="2251604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Compiled</a:t>
            </a:r>
            <a:br>
              <a:rPr lang="en-US" sz="2000" dirty="0" smtClean="0"/>
            </a:br>
            <a:r>
              <a:rPr lang="en-US" sz="2000" dirty="0" smtClean="0"/>
              <a:t>Criteria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25231" y="2034737"/>
            <a:ext cx="2311894" cy="1333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FastAccessor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tx1"/>
                </a:solidFill>
              </a:rPr>
              <a:t>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45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не писать инфраструктурный код руками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44061" y="1725749"/>
            <a:ext cx="7938197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b="1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POCO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SelectedEntity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Entities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LoadEntitiesAsync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"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использовать недоступные для платформы возможности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34012" y="1725749"/>
            <a:ext cx="8159263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mvvmContext.OfType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fluent.SetBinding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gridControl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g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g.DataSource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x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x.Entities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fluent.WithEvent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gridView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FocusedRowChanged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SetBinding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x.SelectedEntity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arg.Row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fluent.WithEvent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this,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EventToComand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x.LoadEntitiesAsync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3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Обход ограничений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Возможность использовать утиную типизацию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03868" y="1725749"/>
            <a:ext cx="3758084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Needed?</a:t>
            </a: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MyCommand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5486400" y="1725749"/>
            <a:ext cx="2868428" cy="2695525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Absolutely NO!</a:t>
            </a:r>
          </a:p>
          <a:p>
            <a:pPr>
              <a:lnSpc>
                <a:spcPct val="107000"/>
              </a:lnSpc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"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53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Runtime </a:t>
            </a:r>
            <a:r>
              <a:rPr lang="ru-RU" sz="3200" dirty="0" smtClean="0">
                <a:solidFill>
                  <a:schemeClr val="tx1"/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69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Причины. </a:t>
            </a:r>
            <a:r>
              <a:rPr lang="en-US" dirty="0" smtClean="0"/>
              <a:t>Runtime-</a:t>
            </a:r>
            <a:r>
              <a:rPr lang="ru-RU" dirty="0" smtClean="0"/>
              <a:t>взаимодействие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«Подогнать» тип под требования принимающей стороны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844061" y="2431701"/>
            <a:ext cx="7938197" cy="1989573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IDialogService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DialogResult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25252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hape 96"/>
          <p:cNvSpPr txBox="1">
            <a:spLocks/>
          </p:cNvSpPr>
          <p:nvPr/>
        </p:nvSpPr>
        <p:spPr>
          <a:xfrm>
            <a:off x="922020" y="2178512"/>
            <a:ext cx="7938197" cy="1989573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DialogService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</a:t>
            </a:r>
            <a:r>
              <a:rPr lang="en-US" dirty="0" smtClean="0"/>
              <a:t>. </a:t>
            </a:r>
            <a:r>
              <a:rPr lang="ru-RU" dirty="0" smtClean="0"/>
              <a:t>Только реальные.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Зачем погружаться в пучины кодогенерации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Производительность.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Обход ограничений</a:t>
            </a:r>
            <a:r>
              <a:rPr lang="en" sz="3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Runtime 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взаимодействие.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Возможность строить сложные системы</a:t>
            </a:r>
            <a:b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(мета-, микро- и макро скаффолдинг)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472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Просто предоставьте данные. Все остальное можно сгенерировать.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922020" y="2019720"/>
            <a:ext cx="7938197" cy="238145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FilteringModel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FilterLookup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"Trademarks"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Top = 10)]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Trademark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[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 Available"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4" y="750092"/>
            <a:ext cx="7175225" cy="3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ru-RU" dirty="0" smtClean="0"/>
              <a:t>Код как источник метаинформации.</a:t>
            </a:r>
            <a:endParaRPr lang="en" dirty="0"/>
          </a:p>
        </p:txBody>
      </p:sp>
      <p:sp>
        <p:nvSpPr>
          <p:cNvPr id="6" name="Shape 37"/>
          <p:cNvSpPr txBox="1">
            <a:spLocks/>
          </p:cNvSpPr>
          <p:nvPr/>
        </p:nvSpPr>
        <p:spPr>
          <a:xfrm>
            <a:off x="773723" y="2049864"/>
            <a:ext cx="7847763" cy="24256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ru-RU" sz="2000" dirty="0" smtClean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Код, сам по себе является мощным источником данных.</a:t>
            </a:r>
            <a:r>
              <a:rPr lang="en-US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2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Особенно в том случае, когда он уже скомпилирован.</a:t>
            </a:r>
            <a:endParaRPr lang="ru-RU"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Абсолютно новый уровень возможностей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8214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Создайте свой </a:t>
            </a:r>
            <a:r>
              <a:rPr lang="en-US" sz="1800" dirty="0" smtClean="0"/>
              <a:t>DSL</a:t>
            </a:r>
            <a:r>
              <a:rPr lang="ru-RU" sz="1800" dirty="0" smtClean="0"/>
              <a:t>.</a:t>
            </a:r>
            <a:endParaRPr lang="en" sz="1800" dirty="0"/>
          </a:p>
        </p:txBody>
      </p:sp>
      <p:sp>
        <p:nvSpPr>
          <p:cNvPr id="13" name="Shape 96"/>
          <p:cNvSpPr txBox="1">
            <a:spLocks/>
          </p:cNvSpPr>
          <p:nvPr/>
        </p:nvSpPr>
        <p:spPr>
          <a:xfrm>
            <a:off x="922020" y="2167890"/>
            <a:ext cx="7938197" cy="223328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6"/>
          <p:cNvSpPr txBox="1">
            <a:spLocks/>
          </p:cNvSpPr>
          <p:nvPr/>
        </p:nvSpPr>
        <p:spPr>
          <a:xfrm>
            <a:off x="922020" y="2167890"/>
            <a:ext cx="7938197" cy="2233288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p.LastName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/>
              <a:t>Причины </a:t>
            </a:r>
            <a:r>
              <a:rPr lang="en-US" dirty="0" smtClean="0"/>
              <a:t>: </a:t>
            </a:r>
            <a:r>
              <a:rPr lang="ru-RU" dirty="0" smtClean="0"/>
              <a:t>Сложные системы.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Создайте свой </a:t>
            </a:r>
            <a:r>
              <a:rPr lang="en-US" sz="1800" dirty="0" smtClean="0"/>
              <a:t>DSL</a:t>
            </a:r>
            <a:r>
              <a:rPr lang="ru-RU" sz="1800" dirty="0" smtClean="0"/>
              <a:t>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346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Причины. </a:t>
            </a:r>
            <a:r>
              <a:rPr lang="en-US" dirty="0" smtClean="0"/>
              <a:t>Just For Fun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Надо попробовать!  А вдруг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  <a:r>
              <a:rPr lang="ru-RU" sz="1800" dirty="0" smtClean="0">
                <a:solidFill>
                  <a:schemeClr val="dk1"/>
                </a:solidFill>
              </a:rPr>
              <a:t> что</a:t>
            </a:r>
            <a:r>
              <a:rPr lang="en-US" sz="1800" dirty="0" smtClean="0">
                <a:solidFill>
                  <a:schemeClr val="dk1"/>
                </a:solidFill>
              </a:rPr>
              <a:t>-</a:t>
            </a:r>
            <a:r>
              <a:rPr lang="ru-RU" sz="1800" dirty="0" smtClean="0">
                <a:solidFill>
                  <a:schemeClr val="dk1"/>
                </a:solidFill>
              </a:rPr>
              <a:t>то </a:t>
            </a:r>
            <a:r>
              <a:rPr lang="ru-RU" sz="1800" dirty="0">
                <a:solidFill>
                  <a:schemeClr val="dk1"/>
                </a:solidFill>
              </a:rPr>
              <a:t>хорошее </a:t>
            </a:r>
            <a:r>
              <a:rPr lang="ru-RU" sz="1800" dirty="0" smtClean="0">
                <a:solidFill>
                  <a:schemeClr val="dk1"/>
                </a:solidFill>
              </a:rPr>
              <a:t>получится</a:t>
            </a:r>
            <a:r>
              <a:rPr lang="en-US" sz="1800" dirty="0" smtClean="0">
                <a:solidFill>
                  <a:schemeClr val="dk1"/>
                </a:solidFill>
              </a:rPr>
              <a:t>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199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Темная сторона.</a:t>
            </a:r>
            <a:r>
              <a:rPr lang="en-US" dirty="0" smtClean="0"/>
              <a:t> </a:t>
            </a:r>
            <a:r>
              <a:rPr lang="ru-RU" dirty="0" smtClean="0"/>
              <a:t>Посвящение</a:t>
            </a:r>
            <a:r>
              <a:rPr lang="en-US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Применять там, где другого способа просто нет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Использование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качестве метаданных.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Вопросы.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Про жизненный цикл и ресурсы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725751"/>
            <a:ext cx="7764780" cy="270909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22420" y="936400"/>
            <a:ext cx="7379369" cy="163751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Спасибо за внимание!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dk1"/>
                </a:solidFill>
                <a:hlinkClick r:id="rId3"/>
              </a:rPr>
              <a:t>WWW.</a:t>
            </a:r>
            <a:r>
              <a:rPr lang="en" sz="3200" b="1" dirty="0" smtClean="0">
                <a:solidFill>
                  <a:schemeClr val="dk1"/>
                </a:solidFill>
                <a:hlinkClick r:id="rId3"/>
              </a:rPr>
              <a:t>DevExpress.com</a:t>
            </a:r>
            <a:endParaRPr lang="en" sz="3200" b="1" dirty="0" smtClean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" y="141892"/>
            <a:ext cx="1594249" cy="264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125" y="3922779"/>
            <a:ext cx="421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hlinkClick r:id="rId5"/>
              </a:rPr>
              <a:t>support@devexpress.com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52073" y="2637469"/>
            <a:ext cx="445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5"/>
              </a:rPr>
              <a:t>dmitry.garavsky@devexpress.com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47" y="2312232"/>
            <a:ext cx="666827" cy="66682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752074" y="2312232"/>
            <a:ext cx="326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Гаравский</a:t>
            </a:r>
            <a:r>
              <a:rPr lang="ru-RU" sz="2000" dirty="0" smtClean="0"/>
              <a:t> Дмитрий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1382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Классификация.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Все способы кодогенерации… ну, или почти все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 способам преобразования</a:t>
            </a:r>
            <a:r>
              <a:rPr lang="e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По времени преобразования.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По способам преобразования</a:t>
            </a:r>
            <a:r>
              <a:rPr lang="en" sz="3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По времени преобразования.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Способы преобразования.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Что и как преобразуется</a:t>
            </a:r>
            <a:endParaRPr lang="en" sz="1800" dirty="0"/>
          </a:p>
        </p:txBody>
      </p:sp>
      <p:sp>
        <p:nvSpPr>
          <p:cNvPr id="4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HighLevelCode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dataOrMetadata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HighLevelCode.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Inject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lowLevelCode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LowLevelCode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dataOrMetadata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#</a:t>
            </a:r>
            <a:r>
              <a:rPr lang="ru-RU" dirty="0" smtClean="0"/>
              <a:t>Подходы. Классификация.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-RU" sz="1800" dirty="0" smtClean="0"/>
              <a:t>Когда выполняется преобразование</a:t>
            </a:r>
            <a:endParaRPr lang="en" sz="1800" dirty="0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По </a:t>
            </a:r>
            <a:r>
              <a:rPr lang="ru-RU" sz="3200" dirty="0" smtClean="0">
                <a:solidFill>
                  <a:schemeClr val="tx1"/>
                </a:solidFill>
              </a:rPr>
              <a:t>требованию(статическая генерация)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ru-RU" sz="3200" dirty="0" err="1" smtClean="0">
                <a:solidFill>
                  <a:schemeClr val="tx1"/>
                </a:solidFill>
              </a:rPr>
              <a:t>ompile</a:t>
            </a:r>
            <a:r>
              <a:rPr lang="ru-RU" sz="3200" dirty="0" smtClean="0">
                <a:solidFill>
                  <a:schemeClr val="tx1"/>
                </a:solidFill>
              </a:rPr>
              <a:t>-</a:t>
            </a:r>
            <a:r>
              <a:rPr lang="en-US" sz="3200" dirty="0" smtClean="0">
                <a:solidFill>
                  <a:schemeClr val="tx1"/>
                </a:solidFill>
              </a:rPr>
              <a:t>T</a:t>
            </a:r>
            <a:r>
              <a:rPr lang="ru-RU" sz="3200" dirty="0" err="1" smtClean="0">
                <a:solidFill>
                  <a:schemeClr val="tx1"/>
                </a:solidFill>
              </a:rPr>
              <a:t>ime</a:t>
            </a:r>
            <a:endParaRPr lang="ru-RU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ru-RU" sz="3200" dirty="0" err="1" smtClean="0">
                <a:solidFill>
                  <a:schemeClr val="tx1"/>
                </a:solidFill>
              </a:rPr>
              <a:t>un</a:t>
            </a:r>
            <a:r>
              <a:rPr lang="en-US" sz="3200" dirty="0" smtClean="0">
                <a:solidFill>
                  <a:schemeClr val="tx1"/>
                </a:solidFill>
              </a:rPr>
              <a:t>-T</a:t>
            </a:r>
            <a:r>
              <a:rPr lang="ru-RU" sz="3200" dirty="0" err="1" smtClean="0">
                <a:solidFill>
                  <a:schemeClr val="tx1"/>
                </a:solidFill>
              </a:rPr>
              <a:t>ime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22020" y="453390"/>
            <a:ext cx="7467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Подходы. Статика и э</a:t>
            </a:r>
            <a:r>
              <a:rPr lang="ru-RU" dirty="0" smtClean="0">
                <a:solidFill>
                  <a:schemeClr val="tx1"/>
                </a:solidFill>
              </a:rPr>
              <a:t>кзотика</a:t>
            </a:r>
            <a:r>
              <a:rPr lang="ru-RU" dirty="0" smtClean="0"/>
              <a:t>.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932420" cy="41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ru-RU" sz="1800" dirty="0" smtClean="0"/>
              <a:t>Код генерируется по требованию</a:t>
            </a:r>
            <a:endParaRPr lang="en" sz="1800" dirty="0"/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922020" y="1836421"/>
            <a:ext cx="7764780" cy="25984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Конвертация (</a:t>
            </a:r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dirty="0">
                <a:solidFill>
                  <a:schemeClr val="tx1"/>
                </a:solidFill>
              </a:rPr>
              <a:t>#-</a:t>
            </a:r>
            <a:r>
              <a:rPr lang="en-US" sz="3200" dirty="0" smtClean="0">
                <a:solidFill>
                  <a:schemeClr val="tx1"/>
                </a:solidFill>
              </a:rPr>
              <a:t>to-VB</a:t>
            </a:r>
            <a:r>
              <a:rPr lang="ru-RU" sz="3200" dirty="0" smtClean="0">
                <a:solidFill>
                  <a:schemeClr val="tx1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CodeDom</a:t>
            </a:r>
            <a:r>
              <a:rPr lang="ru-RU" sz="3200" dirty="0" smtClean="0">
                <a:solidFill>
                  <a:schemeClr val="tx1"/>
                </a:solidFill>
              </a:rPr>
              <a:t> 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T4 </a:t>
            </a:r>
            <a:r>
              <a:rPr lang="ru-RU" sz="3200" dirty="0" smtClean="0">
                <a:solidFill>
                  <a:schemeClr val="tx1"/>
                </a:solidFill>
              </a:rPr>
              <a:t>решения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4035</TotalTime>
  <Words>2498</Words>
  <Application>Microsoft Office PowerPoint</Application>
  <PresentationFormat>On-screen Show (16:9)</PresentationFormat>
  <Paragraphs>496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Retrospect</vt:lpstr>
      <vt:lpstr>Разговоры о динамической кодогенерации, или  «Тёмная сторона CIL-a»</vt:lpstr>
      <vt:lpstr>#Код. Такой разный вокруг.</vt:lpstr>
      <vt:lpstr>#Задача дня. Входные данные.</vt:lpstr>
      <vt:lpstr>#Задача дня. Обработать сценарий.</vt:lpstr>
      <vt:lpstr>#Код как источник метаинформации.</vt:lpstr>
      <vt:lpstr>#Подходы. Классификация.</vt:lpstr>
      <vt:lpstr>#Подходы. Способы преобразования.</vt:lpstr>
      <vt:lpstr>#Подходы. Классификация.</vt:lpstr>
      <vt:lpstr>#Подходы. Статика и экзотика.</vt:lpstr>
      <vt:lpstr>#Подходы. Compile-Time Preprocess.</vt:lpstr>
      <vt:lpstr>#Подходы. Compile-Time Preprocess.</vt:lpstr>
      <vt:lpstr>#Подходы. Compile-Time Preprocess.</vt:lpstr>
      <vt:lpstr>#Подходы. Compile-Time Preprocess.</vt:lpstr>
      <vt:lpstr>#Подходы. Compile-Time Preprocess.</vt:lpstr>
      <vt:lpstr>#Подходы. Compile-Time Postprocess.</vt:lpstr>
      <vt:lpstr>#Подходы. Compiler-Intercept.</vt:lpstr>
      <vt:lpstr>#Подходы. Runtime трансформации.</vt:lpstr>
      <vt:lpstr>#Подходы. Runtime генерация.</vt:lpstr>
      <vt:lpstr>#Подходы. Runtime генерация.</vt:lpstr>
      <vt:lpstr>#Подходы. Runtime генерация.</vt:lpstr>
      <vt:lpstr>#Подходы. Runtime генерация.</vt:lpstr>
      <vt:lpstr>#Задача дня. Стратегия решения.</vt:lpstr>
      <vt:lpstr>#Инструменты. Must Have</vt:lpstr>
      <vt:lpstr>#Инструменты. DIY.</vt:lpstr>
      <vt:lpstr>#Темная сторона. Цена Reflection.</vt:lpstr>
      <vt:lpstr>#Темная сторона. Основы.</vt:lpstr>
      <vt:lpstr>#Темная сторона. Первые уроки.</vt:lpstr>
      <vt:lpstr>#Темная сторона. Тут не будет легко.</vt:lpstr>
      <vt:lpstr>#Темная сторона. Ограничения и баги.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Ограничения.</vt:lpstr>
      <vt:lpstr>#Темная сторона. Баги Expression API.</vt:lpstr>
      <vt:lpstr>#Темная сторона. Баги Expression API.</vt:lpstr>
      <vt:lpstr>#Темная сторона. Баги Expression API.</vt:lpstr>
      <vt:lpstr>#Причины. Только реальные.</vt:lpstr>
      <vt:lpstr>PowerPoint Presentation</vt:lpstr>
      <vt:lpstr>#Причины. Производительность</vt:lpstr>
      <vt:lpstr>#Причины. Только реальные.</vt:lpstr>
      <vt:lpstr>#Причины. Обход ограничений</vt:lpstr>
      <vt:lpstr>#Причины. Обход ограничений</vt:lpstr>
      <vt:lpstr>#Причины. Обход ограничений</vt:lpstr>
      <vt:lpstr>#Причины. Только реальные.</vt:lpstr>
      <vt:lpstr>#Причины. Runtime-взаимодействие</vt:lpstr>
      <vt:lpstr>#Причины. Только реальные.</vt:lpstr>
      <vt:lpstr>#Причины : Сложные системы.</vt:lpstr>
      <vt:lpstr>PowerPoint Presentation</vt:lpstr>
      <vt:lpstr>#Причины : Сложные системы.</vt:lpstr>
      <vt:lpstr>#Причины : Сложные системы.</vt:lpstr>
      <vt:lpstr>#Причины. Just For Fun.</vt:lpstr>
      <vt:lpstr>#Темная сторона. Посвящение.</vt:lpstr>
      <vt:lpstr>#Вопросы.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в WinForms</dc:title>
  <dc:creator>Dmitry Garavsky (DevExpress)</dc:creator>
  <cp:lastModifiedBy>Dmitry Garavsky (DevExpress)</cp:lastModifiedBy>
  <cp:revision>227</cp:revision>
  <dcterms:modified xsi:type="dcterms:W3CDTF">2016-05-25T00:43:33Z</dcterms:modified>
</cp:coreProperties>
</file>