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20" r:id="rId3"/>
    <p:sldId id="422" r:id="rId4"/>
    <p:sldId id="421" r:id="rId5"/>
    <p:sldId id="423" r:id="rId6"/>
    <p:sldId id="426" r:id="rId7"/>
    <p:sldId id="419" r:id="rId8"/>
    <p:sldId id="424" r:id="rId9"/>
    <p:sldId id="428" r:id="rId10"/>
    <p:sldId id="425" r:id="rId11"/>
    <p:sldId id="427"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23" d="100"/>
          <a:sy n="123" d="100"/>
        </p:scale>
        <p:origin x="720" y="184"/>
      </p:cViewPr>
      <p:guideLst>
        <p:guide orient="horz" pos="2160"/>
        <p:guide pos="384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lumMod val="40000"/>
                <a:lumOff val="60000"/>
                <a:alpha val="70000"/>
              </a:schemeClr>
            </a:solidFill>
            <a:ln w="53975">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Correctly Predicted</c:v>
                </c:pt>
                <c:pt idx="1">
                  <c:v>Missed Prediction</c:v>
                </c:pt>
              </c:strCache>
            </c:strRef>
          </c:cat>
          <c:val>
            <c:numRef>
              <c:f>Sheet1!$B$2:$B$3</c:f>
              <c:numCache>
                <c:formatCode>General</c:formatCode>
                <c:ptCount val="2"/>
                <c:pt idx="0">
                  <c:v>533</c:v>
                </c:pt>
                <c:pt idx="1">
                  <c:v>127</c:v>
                </c:pt>
              </c:numCache>
            </c:numRef>
          </c:val>
          <c:extLst>
            <c:ext xmlns:c16="http://schemas.microsoft.com/office/drawing/2014/chart" uri="{C3380CC4-5D6E-409C-BE32-E72D297353CC}">
              <c16:uniqueId val="{00000000-EFB8-924B-A1CA-FEED35E43661}"/>
            </c:ext>
          </c:extLst>
        </c:ser>
        <c:dLbls>
          <c:showLegendKey val="0"/>
          <c:showVal val="0"/>
          <c:showCatName val="0"/>
          <c:showSerName val="0"/>
          <c:showPercent val="0"/>
          <c:showBubbleSize val="0"/>
        </c:dLbls>
        <c:gapWidth val="68"/>
        <c:overlap val="8"/>
        <c:axId val="1148377760"/>
        <c:axId val="1195061120"/>
      </c:barChart>
      <c:catAx>
        <c:axId val="114837776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195061120"/>
        <c:crosses val="autoZero"/>
        <c:auto val="1"/>
        <c:lblAlgn val="ctr"/>
        <c:lblOffset val="100"/>
        <c:noMultiLvlLbl val="0"/>
      </c:catAx>
      <c:valAx>
        <c:axId val="1195061120"/>
        <c:scaling>
          <c:orientation val="minMax"/>
        </c:scaling>
        <c:delete val="1"/>
        <c:axPos val="l"/>
        <c:numFmt formatCode="General" sourceLinked="1"/>
        <c:majorTickMark val="none"/>
        <c:minorTickMark val="none"/>
        <c:tickLblPos val="nextTo"/>
        <c:crossAx val="1148377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8/1/22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8/1/22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639762"/>
          </a:xfrm>
        </p:spPr>
        <p:txBody>
          <a:bodyPr/>
          <a:lstStyle/>
          <a:p>
            <a:r>
              <a:rPr lang="en-US"/>
              <a:t>Click to edit Master title style</a:t>
            </a:r>
          </a:p>
        </p:txBody>
      </p:sp>
      <p:sp>
        <p:nvSpPr>
          <p:cNvPr id="3" name="Content Placeholder 2"/>
          <p:cNvSpPr>
            <a:spLocks noGrp="1"/>
          </p:cNvSpPr>
          <p:nvPr>
            <p:ph sz="quarter" idx="1"/>
          </p:nvPr>
        </p:nvSpPr>
        <p:spPr>
          <a:xfrm>
            <a:off x="609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8/1/22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51"/>
            <a:ext cx="109728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609600" y="914400"/>
            <a:ext cx="109728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8/1/22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8/1/22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8/1/22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990600"/>
            <a:ext cx="1097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8/1/22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2171700" y="1219200"/>
            <a:ext cx="7772400" cy="914400"/>
          </a:xfrm>
        </p:spPr>
        <p:txBody>
          <a:bodyPr/>
          <a:lstStyle/>
          <a:p>
            <a:pPr eaLnBrk="1" hangingPunct="1"/>
            <a:br>
              <a:rPr lang="en-US" altLang="en-US" sz="3200" dirty="0">
                <a:latin typeface="Times New Roman" panose="02020603050405020304" pitchFamily="18" charset="0"/>
                <a:cs typeface="Times New Roman" panose="02020603050405020304" pitchFamily="18" charset="0"/>
              </a:rPr>
            </a:br>
            <a:r>
              <a:rPr lang="en-US" altLang="en-US" sz="2400" dirty="0">
                <a:latin typeface="Garamond" panose="02020404030301010803" pitchFamily="18" charset="0"/>
                <a:ea typeface="Batang" panose="020B0503020000020004" pitchFamily="18" charset="-127"/>
                <a:cs typeface="Angsana New" panose="020B0502040204020203" pitchFamily="18" charset="-34"/>
              </a:rPr>
              <a:t>Final Project</a:t>
            </a:r>
            <a:br>
              <a:rPr lang="en-US" altLang="en-US" sz="3200" dirty="0">
                <a:latin typeface="Garamond" panose="02020404030301010803" pitchFamily="18" charset="0"/>
                <a:ea typeface="Batang" panose="020B0503020000020004" pitchFamily="18" charset="-127"/>
                <a:cs typeface="Angsana New" panose="020B0502040204020203" pitchFamily="18" charset="-34"/>
              </a:rPr>
            </a:br>
            <a:r>
              <a:rPr lang="en-US" altLang="en-US" sz="3200" dirty="0">
                <a:latin typeface="Garamond" panose="02020404030301010803" pitchFamily="18" charset="0"/>
                <a:ea typeface="Batang" panose="020B0503020000020004" pitchFamily="18" charset="-127"/>
                <a:cs typeface="Angsana New" panose="020B0502040204020203" pitchFamily="18" charset="-34"/>
              </a:rPr>
              <a:t> </a:t>
            </a:r>
            <a:r>
              <a:rPr lang="en-US" altLang="en-US" sz="3200" b="1" dirty="0">
                <a:latin typeface="Garamond" panose="02020404030301010803" pitchFamily="18" charset="0"/>
                <a:ea typeface="Batang" panose="020B0503020000020004" pitchFamily="18" charset="-127"/>
                <a:cs typeface="Angsana New" panose="020B0502040204020203" pitchFamily="18" charset="-34"/>
              </a:rPr>
              <a:t>Mole Classifier</a:t>
            </a:r>
            <a:br>
              <a:rPr lang="en-US" altLang="en-US" sz="3200" b="1" dirty="0">
                <a:latin typeface="Times New Roman" panose="02020603050405020304" pitchFamily="18" charset="0"/>
                <a:cs typeface="Times New Roman" panose="02020603050405020304" pitchFamily="18" charset="0"/>
              </a:rPr>
            </a:br>
            <a:endParaRPr lang="en-US" altLang="en-US" sz="3200" b="1" dirty="0">
              <a:latin typeface="Times New Roman" panose="02020603050405020304" pitchFamily="18" charset="0"/>
              <a:cs typeface="Times New Roman" panose="02020603050405020304" pitchFamily="18" charset="0"/>
            </a:endParaRPr>
          </a:p>
        </p:txBody>
      </p:sp>
      <p:sp>
        <p:nvSpPr>
          <p:cNvPr id="3076" name="Subtitle 2"/>
          <p:cNvSpPr>
            <a:spLocks noGrp="1"/>
          </p:cNvSpPr>
          <p:nvPr>
            <p:ph type="subTitle" idx="1"/>
          </p:nvPr>
        </p:nvSpPr>
        <p:spPr>
          <a:xfrm>
            <a:off x="2857500" y="2286000"/>
            <a:ext cx="6400800" cy="449172"/>
          </a:xfrm>
        </p:spPr>
        <p:txBody>
          <a:bodyPr/>
          <a:lstStyle/>
          <a:p>
            <a:pPr eaLnBrk="1" hangingPunct="1">
              <a:defRPr/>
            </a:pPr>
            <a:r>
              <a:rPr lang="en-US" sz="2400" dirty="0">
                <a:solidFill>
                  <a:schemeClr val="tx2">
                    <a:lumMod val="75000"/>
                  </a:schemeClr>
                </a:solidFill>
                <a:latin typeface="Garamond" panose="02020404030301010803" pitchFamily="18" charset="0"/>
              </a:rPr>
              <a:t>Dmitry Gavrilkoff</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2" name="TextBox 1"/>
          <p:cNvSpPr txBox="1"/>
          <p:nvPr/>
        </p:nvSpPr>
        <p:spPr>
          <a:xfrm>
            <a:off x="3579814" y="5029201"/>
            <a:ext cx="4949825" cy="1200329"/>
          </a:xfrm>
          <a:prstGeom prst="rect">
            <a:avLst/>
          </a:prstGeom>
          <a:noFill/>
        </p:spPr>
        <p:txBody>
          <a:bodyPr>
            <a:spAutoFit/>
          </a:bodyPr>
          <a:lstStyle/>
          <a:p>
            <a:pPr algn="ctr">
              <a:defRPr/>
            </a:pPr>
            <a:r>
              <a:rPr lang="en-US" dirty="0">
                <a:solidFill>
                  <a:schemeClr val="bg2">
                    <a:lumMod val="25000"/>
                  </a:schemeClr>
                </a:solidFill>
                <a:latin typeface="Garamond" panose="02020404030301010803" pitchFamily="18" charset="0"/>
              </a:rPr>
              <a:t>CSCI S-89 Introduction to Deep Learning</a:t>
            </a:r>
          </a:p>
          <a:p>
            <a:pPr algn="ctr">
              <a:defRPr/>
            </a:pPr>
            <a:r>
              <a:rPr lang="en-US" dirty="0">
                <a:solidFill>
                  <a:schemeClr val="bg2">
                    <a:lumMod val="25000"/>
                  </a:schemeClr>
                </a:solidFill>
                <a:latin typeface="Garamond" panose="02020404030301010803" pitchFamily="18" charset="0"/>
              </a:rPr>
              <a:t>Summer 2022</a:t>
            </a:r>
          </a:p>
          <a:p>
            <a:pPr algn="ctr">
              <a:defRPr/>
            </a:pPr>
            <a:r>
              <a:rPr lang="en-US" b="1" dirty="0">
                <a:solidFill>
                  <a:schemeClr val="bg2">
                    <a:lumMod val="25000"/>
                  </a:schemeClr>
                </a:solidFill>
                <a:latin typeface="Garamond" panose="02020404030301010803" pitchFamily="18" charset="0"/>
              </a:rPr>
              <a:t>Harvard Summer School</a:t>
            </a:r>
            <a:endParaRPr lang="en-US" sz="1600" dirty="0">
              <a:solidFill>
                <a:schemeClr val="bg2">
                  <a:lumMod val="25000"/>
                </a:schemeClr>
              </a:solidFill>
              <a:latin typeface="Garamond" panose="02020404030301010803" pitchFamily="18" charset="0"/>
            </a:endParaRPr>
          </a:p>
          <a:p>
            <a:pPr algn="ctr">
              <a:defRPr/>
            </a:pPr>
            <a:endParaRPr lang="en-US" dirty="0"/>
          </a:p>
        </p:txBody>
      </p:sp>
      <p:pic>
        <p:nvPicPr>
          <p:cNvPr id="5" name="Picture 4">
            <a:extLst>
              <a:ext uri="{FF2B5EF4-FFF2-40B4-BE49-F238E27FC236}">
                <a16:creationId xmlns:a16="http://schemas.microsoft.com/office/drawing/2014/main" id="{C96F3900-F92E-4439-8E37-E5F7918B6337}"/>
              </a:ext>
            </a:extLst>
          </p:cNvPr>
          <p:cNvPicPr>
            <a:picLocks noChangeAspect="1"/>
          </p:cNvPicPr>
          <p:nvPr/>
        </p:nvPicPr>
        <p:blipFill>
          <a:blip r:embed="rId5"/>
          <a:stretch>
            <a:fillRect/>
          </a:stretch>
        </p:blipFill>
        <p:spPr>
          <a:xfrm>
            <a:off x="5449551" y="2949218"/>
            <a:ext cx="1292899" cy="1495785"/>
          </a:xfrm>
          <a:prstGeom prst="rect">
            <a:avLst/>
          </a:prstGeom>
        </p:spPr>
      </p:pic>
      <p:pic>
        <p:nvPicPr>
          <p:cNvPr id="13" name="Audio 12">
            <a:hlinkClick r:id="" action="ppaction://media"/>
            <a:extLst>
              <a:ext uri="{FF2B5EF4-FFF2-40B4-BE49-F238E27FC236}">
                <a16:creationId xmlns:a16="http://schemas.microsoft.com/office/drawing/2014/main" id="{74E60E7C-AC86-48CE-A6C2-145C439A447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8240"/>
    </mc:Choice>
    <mc:Fallback>
      <p:transition spd="slow" advTm="18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Summary</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pic>
        <p:nvPicPr>
          <p:cNvPr id="3" name="Graphic 2" descr="Bullseye with solid fill">
            <a:extLst>
              <a:ext uri="{FF2B5EF4-FFF2-40B4-BE49-F238E27FC236}">
                <a16:creationId xmlns:a16="http://schemas.microsoft.com/office/drawing/2014/main" id="{13B1E680-6D48-3B5C-802F-4EFD74FA6E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3400" y="1714499"/>
            <a:ext cx="3429000" cy="3429000"/>
          </a:xfrm>
          <a:prstGeom prst="rect">
            <a:avLst/>
          </a:prstGeom>
        </p:spPr>
      </p:pic>
      <p:sp>
        <p:nvSpPr>
          <p:cNvPr id="8" name="TextBox 7">
            <a:extLst>
              <a:ext uri="{FF2B5EF4-FFF2-40B4-BE49-F238E27FC236}">
                <a16:creationId xmlns:a16="http://schemas.microsoft.com/office/drawing/2014/main" id="{4280C8B2-CC89-8D77-7724-FBE29FAD7C3E}"/>
              </a:ext>
            </a:extLst>
          </p:cNvPr>
          <p:cNvSpPr txBox="1"/>
          <p:nvPr/>
        </p:nvSpPr>
        <p:spPr>
          <a:xfrm>
            <a:off x="609600" y="1166842"/>
            <a:ext cx="7162800" cy="4524315"/>
          </a:xfrm>
          <a:prstGeom prst="rect">
            <a:avLst/>
          </a:prstGeom>
          <a:noFill/>
        </p:spPr>
        <p:txBody>
          <a:bodyPr wrap="square" rtlCol="0">
            <a:spAutoFit/>
          </a:bodyPr>
          <a:lstStyle/>
          <a:p>
            <a:pPr algn="just"/>
            <a:r>
              <a:rPr lang="en-AU" sz="2400" b="0" i="0" dirty="0">
                <a:solidFill>
                  <a:srgbClr val="000000"/>
                </a:solidFill>
                <a:effectLst/>
                <a:latin typeface="Garamond" panose="02020404030301010803" pitchFamily="18" charset="0"/>
              </a:rPr>
              <a:t>The project successfully </a:t>
            </a:r>
            <a:r>
              <a:rPr lang="en-AU" sz="2400" b="0" i="0" u="sng" dirty="0">
                <a:solidFill>
                  <a:srgbClr val="000000"/>
                </a:solidFill>
                <a:effectLst/>
                <a:latin typeface="Garamond" panose="02020404030301010803" pitchFamily="18" charset="0"/>
              </a:rPr>
              <a:t>achieved the objective </a:t>
            </a:r>
            <a:r>
              <a:rPr lang="en-AU" sz="2400" b="0" i="0" dirty="0">
                <a:solidFill>
                  <a:srgbClr val="000000"/>
                </a:solidFill>
                <a:effectLst/>
                <a:latin typeface="Garamond" panose="02020404030301010803" pitchFamily="18" charset="0"/>
              </a:rPr>
              <a:t>of building a convolutional neural network that can classify cancerous and non-cancerous moles. CNN trained on 2637 images and achieved 80.76% prediction accuracy on the test dataset. For the task, a 4-layered neural network with dropout layers was pretrained, which includes 25.7 million parameters. The project was done on a MacBook Pro 2.6 GHz 6-Core Intel Core i7 processor and 16GB of RAM. Hitting an 80% accuracy mark is a respectful result, which, however, could be improved by adding more layers or using pretrained CNN. More computing power has to be acquired to run experiments on more complex models.</a:t>
            </a:r>
            <a:endParaRPr lang="en-US" sz="2400" dirty="0">
              <a:latin typeface="Garamond" panose="02020404030301010803" pitchFamily="18" charset="0"/>
            </a:endParaRPr>
          </a:p>
        </p:txBody>
      </p:sp>
      <p:pic>
        <p:nvPicPr>
          <p:cNvPr id="11" name="Audio 10">
            <a:hlinkClick r:id="" action="ppaction://media"/>
            <a:extLst>
              <a:ext uri="{FF2B5EF4-FFF2-40B4-BE49-F238E27FC236}">
                <a16:creationId xmlns:a16="http://schemas.microsoft.com/office/drawing/2014/main" id="{265C4B20-9E70-39A2-865B-D8CF430D7ED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70682517"/>
      </p:ext>
    </p:extLst>
  </p:cSld>
  <p:clrMapOvr>
    <a:masterClrMapping/>
  </p:clrMapOvr>
  <mc:AlternateContent xmlns:mc="http://schemas.openxmlformats.org/markup-compatibility/2006">
    <mc:Choice xmlns:p14="http://schemas.microsoft.com/office/powerpoint/2010/main" Requires="p14">
      <p:transition spd="slow" p14:dur="2000" advTm="38883"/>
    </mc:Choice>
    <mc:Fallback>
      <p:transition spd="slow" advTm="388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Appendix</a:t>
            </a:r>
          </a:p>
        </p:txBody>
      </p:sp>
      <p:sp>
        <p:nvSpPr>
          <p:cNvPr id="7" name="Content Placeholder 6"/>
          <p:cNvSpPr>
            <a:spLocks noGrp="1"/>
          </p:cNvSpPr>
          <p:nvPr>
            <p:ph idx="1"/>
          </p:nvPr>
        </p:nvSpPr>
        <p:spPr/>
        <p:txBody>
          <a:bodyPr/>
          <a:lstStyle/>
          <a:p>
            <a:pPr marL="0" indent="0">
              <a:buNone/>
            </a:pPr>
            <a:endParaRPr lang="en-US" sz="2800" dirty="0">
              <a:latin typeface="Garamond" panose="02020404030301010803" pitchFamily="18" charset="0"/>
            </a:endParaRPr>
          </a:p>
          <a:p>
            <a:pPr marL="0" indent="0">
              <a:buNone/>
            </a:pPr>
            <a:endParaRPr lang="en-US" sz="2800" dirty="0">
              <a:latin typeface="Garamond" panose="02020404030301010803" pitchFamily="18" charset="0"/>
            </a:endParaRPr>
          </a:p>
          <a:p>
            <a:pPr marL="0" indent="0">
              <a:buNone/>
            </a:pPr>
            <a:r>
              <a:rPr lang="en-US" sz="2800" dirty="0">
                <a:latin typeface="Garamond" panose="02020404030301010803" pitchFamily="18" charset="0"/>
              </a:rPr>
              <a:t>YouTube video presentation: https://</a:t>
            </a:r>
            <a:r>
              <a:rPr lang="en-US" sz="2800" dirty="0" err="1">
                <a:latin typeface="Garamond" panose="02020404030301010803" pitchFamily="18" charset="0"/>
              </a:rPr>
              <a:t>youtu.be</a:t>
            </a:r>
            <a:r>
              <a:rPr lang="en-US" sz="2800">
                <a:latin typeface="Garamond" panose="02020404030301010803" pitchFamily="18" charset="0"/>
              </a:rPr>
              <a:t>/vgukTx5mEi0</a:t>
            </a:r>
            <a:endParaRPr lang="en-US" sz="2800" dirty="0">
              <a:latin typeface="Garamond" panose="02020404030301010803" pitchFamily="18" charset="0"/>
            </a:endParaRPr>
          </a:p>
          <a:p>
            <a:pPr marL="0" indent="0">
              <a:buNone/>
            </a:pPr>
            <a:endParaRPr lang="en-US" sz="2800" dirty="0">
              <a:latin typeface="Garamond" panose="02020404030301010803" pitchFamily="18" charset="0"/>
            </a:endParaRPr>
          </a:p>
          <a:p>
            <a:pPr marL="0" indent="0">
              <a:buNone/>
            </a:pPr>
            <a:r>
              <a:rPr lang="en-US" sz="2800" dirty="0">
                <a:latin typeface="Garamond" panose="02020404030301010803" pitchFamily="18" charset="0"/>
              </a:rPr>
              <a:t>Data source: https://challenge2020.isic-archive.com/</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Tree>
    <p:extLst>
      <p:ext uri="{BB962C8B-B14F-4D97-AF65-F5344CB8AC3E}">
        <p14:creationId xmlns:p14="http://schemas.microsoft.com/office/powerpoint/2010/main" val="166623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Introduction</a:t>
            </a:r>
          </a:p>
        </p:txBody>
      </p:sp>
      <p:sp>
        <p:nvSpPr>
          <p:cNvPr id="7" name="Content Placeholder 6"/>
          <p:cNvSpPr>
            <a:spLocks noGrp="1"/>
          </p:cNvSpPr>
          <p:nvPr>
            <p:ph idx="1"/>
          </p:nvPr>
        </p:nvSpPr>
        <p:spPr/>
        <p:txBody>
          <a:bodyPr/>
          <a:lstStyle/>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pic>
        <p:nvPicPr>
          <p:cNvPr id="3" name="Picture 2" descr="Diagram&#10;&#10;Description automatically generated">
            <a:extLst>
              <a:ext uri="{FF2B5EF4-FFF2-40B4-BE49-F238E27FC236}">
                <a16:creationId xmlns:a16="http://schemas.microsoft.com/office/drawing/2014/main" id="{B78305BB-4CAB-BE49-1492-8BC2E243B6E8}"/>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1181100" y="2075060"/>
            <a:ext cx="10080000" cy="4412705"/>
          </a:xfrm>
          <a:prstGeom prst="rect">
            <a:avLst/>
          </a:prstGeom>
        </p:spPr>
      </p:pic>
      <p:sp>
        <p:nvSpPr>
          <p:cNvPr id="8" name="TextBox 7">
            <a:extLst>
              <a:ext uri="{FF2B5EF4-FFF2-40B4-BE49-F238E27FC236}">
                <a16:creationId xmlns:a16="http://schemas.microsoft.com/office/drawing/2014/main" id="{43899E0F-0C8D-027F-B6B6-92E985A9A591}"/>
              </a:ext>
            </a:extLst>
          </p:cNvPr>
          <p:cNvSpPr txBox="1"/>
          <p:nvPr/>
        </p:nvSpPr>
        <p:spPr>
          <a:xfrm>
            <a:off x="1181100" y="806449"/>
            <a:ext cx="10080000" cy="1296000"/>
          </a:xfrm>
          <a:prstGeom prst="rect">
            <a:avLst/>
          </a:prstGeom>
          <a:noFill/>
        </p:spPr>
        <p:txBody>
          <a:bodyPr wrap="square">
            <a:spAutoFit/>
          </a:bodyPr>
          <a:lstStyle/>
          <a:p>
            <a:pPr algn="just"/>
            <a:r>
              <a:rPr lang="en-AU" sz="1600" dirty="0">
                <a:solidFill>
                  <a:srgbClr val="000000"/>
                </a:solidFill>
                <a:latin typeface=""/>
              </a:rPr>
              <a:t>Moles are a common type of skin growth. They often appear as small areas and are caused by clusters of dark brown pigment-forming cells. Most people have between 10 and 40 moles that appear during early childhood or adolescence and may change in appearance or fade over time. Most moles are harmless. However, occasionally they become cancerous. Being aware of changes on your skin is important to detecting cancerous moles.</a:t>
            </a:r>
            <a:endParaRPr lang="en-US" sz="1600" dirty="0">
              <a:latin typeface=""/>
            </a:endParaRPr>
          </a:p>
        </p:txBody>
      </p:sp>
      <p:pic>
        <p:nvPicPr>
          <p:cNvPr id="4" name="Audio 3">
            <a:hlinkClick r:id="" action="ppaction://media"/>
            <a:extLst>
              <a:ext uri="{FF2B5EF4-FFF2-40B4-BE49-F238E27FC236}">
                <a16:creationId xmlns:a16="http://schemas.microsoft.com/office/drawing/2014/main" id="{8ACE46AF-7C11-5069-C107-5F3D5D5A431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12422264"/>
      </p:ext>
    </p:extLst>
  </p:cSld>
  <p:clrMapOvr>
    <a:masterClrMapping/>
  </p:clrMapOvr>
  <mc:AlternateContent xmlns:mc="http://schemas.openxmlformats.org/markup-compatibility/2006">
    <mc:Choice xmlns:p14="http://schemas.microsoft.com/office/powerpoint/2010/main" Requires="p14">
      <p:transition spd="slow" p14:dur="2000" advTm="29327"/>
    </mc:Choice>
    <mc:Fallback>
      <p:transition spd="slow" advTm="293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Project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
        <p:nvSpPr>
          <p:cNvPr id="2" name="Rounded Rectangle 1">
            <a:extLst>
              <a:ext uri="{FF2B5EF4-FFF2-40B4-BE49-F238E27FC236}">
                <a16:creationId xmlns:a16="http://schemas.microsoft.com/office/drawing/2014/main" id="{0C017794-3D71-0F28-1F99-4170B74FBA94}"/>
              </a:ext>
            </a:extLst>
          </p:cNvPr>
          <p:cNvSpPr/>
          <p:nvPr/>
        </p:nvSpPr>
        <p:spPr>
          <a:xfrm>
            <a:off x="838200" y="1371600"/>
            <a:ext cx="24840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b="0" i="0" dirty="0">
              <a:solidFill>
                <a:srgbClr val="000000"/>
              </a:solidFill>
              <a:effectLst/>
              <a:latin typeface="Garamond" panose="02020404030301010803" pitchFamily="18" charset="0"/>
            </a:endParaRPr>
          </a:p>
          <a:p>
            <a:pPr algn="ctr"/>
            <a:r>
              <a:rPr lang="en-AU" sz="2400" b="0" i="0" dirty="0">
                <a:solidFill>
                  <a:srgbClr val="000000"/>
                </a:solidFill>
                <a:effectLst/>
                <a:latin typeface="Garamond" panose="02020404030301010803" pitchFamily="18" charset="0"/>
              </a:rPr>
              <a:t>To build a neural network that can distinguish benign and malignant moles</a:t>
            </a:r>
            <a:endParaRPr lang="en-US" sz="2400" dirty="0">
              <a:latin typeface="Garamond" panose="02020404030301010803" pitchFamily="18" charset="0"/>
            </a:endParaRPr>
          </a:p>
        </p:txBody>
      </p:sp>
      <p:sp>
        <p:nvSpPr>
          <p:cNvPr id="9" name="Round Same-side Corner of Rectangle 8">
            <a:extLst>
              <a:ext uri="{FF2B5EF4-FFF2-40B4-BE49-F238E27FC236}">
                <a16:creationId xmlns:a16="http://schemas.microsoft.com/office/drawing/2014/main" id="{AD109B20-4964-2D23-7FF4-54FAF368B831}"/>
              </a:ext>
            </a:extLst>
          </p:cNvPr>
          <p:cNvSpPr/>
          <p:nvPr/>
        </p:nvSpPr>
        <p:spPr>
          <a:xfrm>
            <a:off x="838200" y="1371600"/>
            <a:ext cx="2484000" cy="838200"/>
          </a:xfrm>
          <a:prstGeom prst="round2SameRect">
            <a:avLst>
              <a:gd name="adj1" fmla="val 41667"/>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OBJECTIVE</a:t>
            </a:r>
          </a:p>
        </p:txBody>
      </p:sp>
      <p:sp>
        <p:nvSpPr>
          <p:cNvPr id="11" name="Rounded Rectangle 10">
            <a:extLst>
              <a:ext uri="{FF2B5EF4-FFF2-40B4-BE49-F238E27FC236}">
                <a16:creationId xmlns:a16="http://schemas.microsoft.com/office/drawing/2014/main" id="{E3CD2081-7DDB-FFE2-DA23-E39D100BEBEC}"/>
              </a:ext>
            </a:extLst>
          </p:cNvPr>
          <p:cNvSpPr/>
          <p:nvPr/>
        </p:nvSpPr>
        <p:spPr>
          <a:xfrm>
            <a:off x="4838700" y="1371600"/>
            <a:ext cx="24840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Multilayered Convolutional Network </a:t>
            </a:r>
          </a:p>
        </p:txBody>
      </p:sp>
      <p:sp>
        <p:nvSpPr>
          <p:cNvPr id="13" name="Round Same-side Corner of Rectangle 12">
            <a:extLst>
              <a:ext uri="{FF2B5EF4-FFF2-40B4-BE49-F238E27FC236}">
                <a16:creationId xmlns:a16="http://schemas.microsoft.com/office/drawing/2014/main" id="{1747F1CA-C569-3A3E-6790-D539A24FD706}"/>
              </a:ext>
            </a:extLst>
          </p:cNvPr>
          <p:cNvSpPr/>
          <p:nvPr/>
        </p:nvSpPr>
        <p:spPr>
          <a:xfrm>
            <a:off x="4838700" y="1371600"/>
            <a:ext cx="2484000" cy="838200"/>
          </a:xfrm>
          <a:prstGeom prst="round2SameRect">
            <a:avLst>
              <a:gd name="adj1" fmla="val 41667"/>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APPROACH</a:t>
            </a:r>
          </a:p>
        </p:txBody>
      </p:sp>
      <p:sp>
        <p:nvSpPr>
          <p:cNvPr id="15" name="Rounded Rectangle 14">
            <a:extLst>
              <a:ext uri="{FF2B5EF4-FFF2-40B4-BE49-F238E27FC236}">
                <a16:creationId xmlns:a16="http://schemas.microsoft.com/office/drawing/2014/main" id="{E0E2DFE3-2FA4-2757-802A-E549ACB64FCE}"/>
              </a:ext>
            </a:extLst>
          </p:cNvPr>
          <p:cNvSpPr/>
          <p:nvPr/>
        </p:nvSpPr>
        <p:spPr>
          <a:xfrm>
            <a:off x="8839200" y="1371600"/>
            <a:ext cx="24840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ramond" panose="02020404030301010803" pitchFamily="18" charset="0"/>
              </a:rPr>
              <a:t>"SIIM-ISIC Melanoma Classification Challenge" hosted on Kaggle during the Summer of 2020</a:t>
            </a:r>
          </a:p>
        </p:txBody>
      </p:sp>
      <p:sp>
        <p:nvSpPr>
          <p:cNvPr id="17" name="Round Same-side Corner of Rectangle 16">
            <a:extLst>
              <a:ext uri="{FF2B5EF4-FFF2-40B4-BE49-F238E27FC236}">
                <a16:creationId xmlns:a16="http://schemas.microsoft.com/office/drawing/2014/main" id="{6BFB929E-88C2-CE32-68E0-351249FBA024}"/>
              </a:ext>
            </a:extLst>
          </p:cNvPr>
          <p:cNvSpPr/>
          <p:nvPr/>
        </p:nvSpPr>
        <p:spPr>
          <a:xfrm>
            <a:off x="8839200" y="1371600"/>
            <a:ext cx="2484000" cy="838200"/>
          </a:xfrm>
          <a:prstGeom prst="round2SameRect">
            <a:avLst>
              <a:gd name="adj1" fmla="val 41667"/>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DATASOURCE</a:t>
            </a:r>
          </a:p>
        </p:txBody>
      </p:sp>
      <p:pic>
        <p:nvPicPr>
          <p:cNvPr id="3" name="Audio 2">
            <a:hlinkClick r:id="" action="ppaction://media"/>
            <a:extLst>
              <a:ext uri="{FF2B5EF4-FFF2-40B4-BE49-F238E27FC236}">
                <a16:creationId xmlns:a16="http://schemas.microsoft.com/office/drawing/2014/main" id="{C4E7171E-95F8-545B-ECE6-FD61D7C3996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18619955"/>
      </p:ext>
    </p:extLst>
  </p:cSld>
  <p:clrMapOvr>
    <a:masterClrMapping/>
  </p:clrMapOvr>
  <mc:AlternateContent xmlns:mc="http://schemas.openxmlformats.org/markup-compatibility/2006">
    <mc:Choice xmlns:p14="http://schemas.microsoft.com/office/powerpoint/2010/main" Requires="p14">
      <p:transition spd="slow" p14:dur="2000" advTm="40099"/>
    </mc:Choice>
    <mc:Fallback>
      <p:transition spd="slow" advTm="400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Glance at Training Data</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pic>
        <p:nvPicPr>
          <p:cNvPr id="1026" name="Picture 2">
            <a:extLst>
              <a:ext uri="{FF2B5EF4-FFF2-40B4-BE49-F238E27FC236}">
                <a16:creationId xmlns:a16="http://schemas.microsoft.com/office/drawing/2014/main" id="{D77A1E91-E207-68EA-D2CD-A254A719072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909686"/>
            <a:ext cx="7687954" cy="544666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8D39134A-8226-3C11-8EBF-5D6D9717CD80}"/>
              </a:ext>
            </a:extLst>
          </p:cNvPr>
          <p:cNvSpPr/>
          <p:nvPr/>
        </p:nvSpPr>
        <p:spPr>
          <a:xfrm>
            <a:off x="8724348" y="1102542"/>
            <a:ext cx="3225800" cy="5145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b="0" i="0" dirty="0">
              <a:solidFill>
                <a:srgbClr val="000000"/>
              </a:solidFill>
              <a:effectLst/>
              <a:latin typeface="Garamond" panose="02020404030301010803" pitchFamily="18" charset="0"/>
            </a:endParaRPr>
          </a:p>
          <a:p>
            <a:pPr algn="ctr"/>
            <a:r>
              <a:rPr lang="en-AU" sz="2400" dirty="0">
                <a:solidFill>
                  <a:srgbClr val="000000"/>
                </a:solidFill>
                <a:latin typeface="Garamond" panose="02020404030301010803" pitchFamily="18" charset="0"/>
              </a:rPr>
              <a:t>C</a:t>
            </a:r>
            <a:r>
              <a:rPr lang="en-AU" sz="2400" b="0" i="0" dirty="0">
                <a:solidFill>
                  <a:srgbClr val="000000"/>
                </a:solidFill>
                <a:effectLst/>
                <a:latin typeface="Garamond" panose="02020404030301010803" pitchFamily="18" charset="0"/>
              </a:rPr>
              <a:t>lassifying skin lesions is challenging. </a:t>
            </a:r>
          </a:p>
          <a:p>
            <a:pPr algn="ctr"/>
            <a:r>
              <a:rPr lang="en-AU" sz="2400" dirty="0">
                <a:solidFill>
                  <a:srgbClr val="000000"/>
                </a:solidFill>
                <a:latin typeface="Garamond" panose="02020404030301010803" pitchFamily="18" charset="0"/>
              </a:rPr>
              <a:t>A </a:t>
            </a:r>
            <a:r>
              <a:rPr lang="en-AU" sz="2400" b="0" i="0" dirty="0">
                <a:solidFill>
                  <a:srgbClr val="000000"/>
                </a:solidFill>
                <a:effectLst/>
                <a:latin typeface="Garamond" panose="02020404030301010803" pitchFamily="18" charset="0"/>
              </a:rPr>
              <a:t>small sample (15 images) </a:t>
            </a:r>
            <a:r>
              <a:rPr lang="en-AU" sz="2400" dirty="0">
                <a:solidFill>
                  <a:srgbClr val="000000"/>
                </a:solidFill>
                <a:latin typeface="Garamond" panose="02020404030301010803" pitchFamily="18" charset="0"/>
              </a:rPr>
              <a:t>displayed variations in </a:t>
            </a:r>
            <a:r>
              <a:rPr lang="en-AU" sz="2400" b="0" i="0" dirty="0">
                <a:solidFill>
                  <a:srgbClr val="000000"/>
                </a:solidFill>
                <a:effectLst/>
                <a:latin typeface="Garamond" panose="02020404030301010803" pitchFamily="18" charset="0"/>
              </a:rPr>
              <a:t>colours, colour depths and shapes within </a:t>
            </a:r>
            <a:r>
              <a:rPr lang="en-AU" sz="2400" dirty="0">
                <a:solidFill>
                  <a:srgbClr val="000000"/>
                </a:solidFill>
                <a:latin typeface="Garamond" panose="02020404030301010803" pitchFamily="18" charset="0"/>
              </a:rPr>
              <a:t>each class.</a:t>
            </a:r>
            <a:endParaRPr lang="en-US" sz="2400" dirty="0">
              <a:latin typeface="Garamond" panose="02020404030301010803" pitchFamily="18" charset="0"/>
            </a:endParaRPr>
          </a:p>
        </p:txBody>
      </p:sp>
      <p:sp>
        <p:nvSpPr>
          <p:cNvPr id="9" name="Round Same-side Corner of Rectangle 8">
            <a:extLst>
              <a:ext uri="{FF2B5EF4-FFF2-40B4-BE49-F238E27FC236}">
                <a16:creationId xmlns:a16="http://schemas.microsoft.com/office/drawing/2014/main" id="{F1B695B2-0F97-D81B-D5DD-459B68632BC7}"/>
              </a:ext>
            </a:extLst>
          </p:cNvPr>
          <p:cNvSpPr/>
          <p:nvPr/>
        </p:nvSpPr>
        <p:spPr>
          <a:xfrm>
            <a:off x="8724348" y="1102542"/>
            <a:ext cx="3225800" cy="838200"/>
          </a:xfrm>
          <a:prstGeom prst="round2SameRect">
            <a:avLst>
              <a:gd name="adj1" fmla="val 50000"/>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OBSERVATION</a:t>
            </a:r>
          </a:p>
        </p:txBody>
      </p:sp>
      <p:pic>
        <p:nvPicPr>
          <p:cNvPr id="8" name="Audio 7">
            <a:hlinkClick r:id="" action="ppaction://media"/>
            <a:extLst>
              <a:ext uri="{FF2B5EF4-FFF2-40B4-BE49-F238E27FC236}">
                <a16:creationId xmlns:a16="http://schemas.microsoft.com/office/drawing/2014/main" id="{D30F5D8D-4CC6-B148-2AA7-A941C0C76A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86246129"/>
      </p:ext>
    </p:extLst>
  </p:cSld>
  <p:clrMapOvr>
    <a:masterClrMapping/>
  </p:clrMapOvr>
  <mc:AlternateContent xmlns:mc="http://schemas.openxmlformats.org/markup-compatibility/2006">
    <mc:Choice xmlns:p14="http://schemas.microsoft.com/office/powerpoint/2010/main" Requires="p14">
      <p:transition spd="slow" p14:dur="2000" advTm="20138"/>
    </mc:Choice>
    <mc:Fallback>
      <p:transition spd="slow" advTm="201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Methodology – CNN Architecture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
        <p:nvSpPr>
          <p:cNvPr id="4" name="Rectangle 3">
            <a:extLst>
              <a:ext uri="{FF2B5EF4-FFF2-40B4-BE49-F238E27FC236}">
                <a16:creationId xmlns:a16="http://schemas.microsoft.com/office/drawing/2014/main" id="{8F18AD93-DB26-83AB-176B-BCA386DCA5B9}"/>
              </a:ext>
            </a:extLst>
          </p:cNvPr>
          <p:cNvSpPr/>
          <p:nvPr/>
        </p:nvSpPr>
        <p:spPr>
          <a:xfrm>
            <a:off x="304800" y="992187"/>
            <a:ext cx="5410200" cy="5334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r>
              <a:rPr lang="en-US" sz="1400" dirty="0">
                <a:solidFill>
                  <a:schemeClr val="tx1"/>
                </a:solidFill>
              </a:rPr>
              <a:t>model = </a:t>
            </a:r>
            <a:r>
              <a:rPr lang="en-US" sz="1400" dirty="0" err="1">
                <a:solidFill>
                  <a:schemeClr val="tx1"/>
                </a:solidFill>
              </a:rPr>
              <a:t>models.Sequential</a:t>
            </a:r>
            <a:r>
              <a:rPr lang="en-US" sz="1400" dirty="0">
                <a:solidFill>
                  <a:schemeClr val="tx1"/>
                </a:solidFill>
              </a:rPr>
              <a:t>()</a:t>
            </a:r>
          </a:p>
          <a:p>
            <a:r>
              <a:rPr lang="en-US" sz="1400" dirty="0" err="1">
                <a:solidFill>
                  <a:schemeClr val="tx1"/>
                </a:solidFill>
              </a:rPr>
              <a:t>model.add</a:t>
            </a:r>
            <a:r>
              <a:rPr lang="en-US" sz="1400" dirty="0">
                <a:solidFill>
                  <a:schemeClr val="tx1"/>
                </a:solidFill>
              </a:rPr>
              <a:t>(layers.Conv2D(64, </a:t>
            </a:r>
          </a:p>
          <a:p>
            <a:r>
              <a:rPr lang="en-US" sz="1400" dirty="0">
                <a:solidFill>
                  <a:schemeClr val="tx1"/>
                </a:solidFill>
              </a:rPr>
              <a:t>                        </a:t>
            </a:r>
            <a:r>
              <a:rPr lang="en-US" sz="1400" dirty="0" err="1">
                <a:solidFill>
                  <a:schemeClr val="tx1"/>
                </a:solidFill>
              </a:rPr>
              <a:t>kernel_size</a:t>
            </a:r>
            <a:r>
              <a:rPr lang="en-US" sz="1400" dirty="0">
                <a:solidFill>
                  <a:schemeClr val="tx1"/>
                </a:solidFill>
              </a:rPr>
              <a:t> = (3, 3),</a:t>
            </a:r>
          </a:p>
          <a:p>
            <a:r>
              <a:rPr lang="en-US" sz="1400" dirty="0">
                <a:solidFill>
                  <a:schemeClr val="tx1"/>
                </a:solidFill>
              </a:rPr>
              <a:t>                        padding = 'Same',</a:t>
            </a:r>
          </a:p>
          <a:p>
            <a:r>
              <a:rPr lang="en-US" sz="1400" dirty="0">
                <a:solidFill>
                  <a:schemeClr val="tx1"/>
                </a:solidFill>
              </a:rPr>
              <a:t>                        </a:t>
            </a:r>
            <a:r>
              <a:rPr lang="en-US" sz="1400" dirty="0" err="1">
                <a:solidFill>
                  <a:schemeClr val="tx1"/>
                </a:solidFill>
              </a:rPr>
              <a:t>input_shape</a:t>
            </a:r>
            <a:r>
              <a:rPr lang="en-US" sz="1400" dirty="0">
                <a:solidFill>
                  <a:schemeClr val="tx1"/>
                </a:solidFill>
              </a:rPr>
              <a:t> = </a:t>
            </a:r>
            <a:r>
              <a:rPr lang="en-US" sz="1400" dirty="0" err="1">
                <a:solidFill>
                  <a:schemeClr val="tx1"/>
                </a:solidFill>
              </a:rPr>
              <a:t>x_train</a:t>
            </a:r>
            <a:r>
              <a:rPr lang="en-US" sz="1400" dirty="0">
                <a:solidFill>
                  <a:schemeClr val="tx1"/>
                </a:solidFill>
              </a:rPr>
              <a:t>[0].shape,</a:t>
            </a:r>
          </a:p>
          <a:p>
            <a:r>
              <a:rPr lang="en-US" sz="1400" dirty="0">
                <a:solidFill>
                  <a:schemeClr val="tx1"/>
                </a:solidFill>
              </a:rPr>
              <a:t>                        activation = '</a:t>
            </a:r>
            <a:r>
              <a:rPr lang="en-US" sz="1400" dirty="0" err="1">
                <a:solidFill>
                  <a:schemeClr val="tx1"/>
                </a:solidFill>
              </a:rPr>
              <a:t>relu</a:t>
            </a:r>
            <a:r>
              <a:rPr lang="en-US" sz="1400" dirty="0">
                <a:solidFill>
                  <a:schemeClr val="tx1"/>
                </a:solidFill>
              </a:rPr>
              <a:t>', </a:t>
            </a:r>
          </a:p>
          <a:p>
            <a:r>
              <a:rPr lang="en-US" sz="1400" dirty="0">
                <a:solidFill>
                  <a:schemeClr val="tx1"/>
                </a:solidFill>
              </a:rPr>
              <a:t>                        </a:t>
            </a:r>
            <a:r>
              <a:rPr lang="en-US" sz="1400" dirty="0" err="1">
                <a:solidFill>
                  <a:schemeClr val="tx1"/>
                </a:solidFill>
              </a:rPr>
              <a:t>kernel_initializer</a:t>
            </a:r>
            <a:r>
              <a:rPr lang="en-US" sz="1400" dirty="0">
                <a:solidFill>
                  <a:schemeClr val="tx1"/>
                </a:solidFill>
              </a:rPr>
              <a:t> ='</a:t>
            </a:r>
            <a:r>
              <a:rPr lang="en-US" sz="1400" dirty="0" err="1">
                <a:solidFill>
                  <a:schemeClr val="tx1"/>
                </a:solidFill>
              </a:rPr>
              <a:t>glorot_uniform</a:t>
            </a:r>
            <a:r>
              <a:rPr lang="en-US" sz="1400" dirty="0">
                <a:solidFill>
                  <a:schemeClr val="tx1"/>
                </a:solidFill>
              </a:rPr>
              <a:t>'</a:t>
            </a:r>
          </a:p>
          <a:p>
            <a:r>
              <a:rPr lang="en-US" sz="1400" dirty="0">
                <a:solidFill>
                  <a:schemeClr val="tx1"/>
                </a:solidFill>
              </a:rPr>
              <a:t>                       ))</a:t>
            </a:r>
          </a:p>
          <a:p>
            <a:r>
              <a:rPr lang="en-US" sz="1400" dirty="0" err="1">
                <a:solidFill>
                  <a:schemeClr val="tx1"/>
                </a:solidFill>
              </a:rPr>
              <a:t>model.add</a:t>
            </a:r>
            <a:r>
              <a:rPr lang="en-US" sz="1400" dirty="0">
                <a:solidFill>
                  <a:schemeClr val="tx1"/>
                </a:solidFill>
              </a:rPr>
              <a:t>(layers.MaxPool2D(</a:t>
            </a:r>
            <a:r>
              <a:rPr lang="en-US" sz="1400" dirty="0" err="1">
                <a:solidFill>
                  <a:schemeClr val="tx1"/>
                </a:solidFill>
              </a:rPr>
              <a:t>pool_size</a:t>
            </a:r>
            <a:r>
              <a:rPr lang="en-US" sz="1400" dirty="0">
                <a:solidFill>
                  <a:schemeClr val="tx1"/>
                </a:solidFill>
              </a:rPr>
              <a:t> = (2, 2)))</a:t>
            </a:r>
          </a:p>
          <a:p>
            <a:r>
              <a:rPr lang="en-US" sz="1400" dirty="0" err="1">
                <a:solidFill>
                  <a:schemeClr val="tx1"/>
                </a:solidFill>
              </a:rPr>
              <a:t>model.add</a:t>
            </a:r>
            <a:r>
              <a:rPr lang="en-US" sz="1400" dirty="0">
                <a:solidFill>
                  <a:schemeClr val="tx1"/>
                </a:solidFill>
              </a:rPr>
              <a:t>(</a:t>
            </a:r>
            <a:r>
              <a:rPr lang="en-US" sz="1400" dirty="0" err="1">
                <a:solidFill>
                  <a:schemeClr val="tx1"/>
                </a:solidFill>
              </a:rPr>
              <a:t>layers.Dropout</a:t>
            </a:r>
            <a:r>
              <a:rPr lang="en-US" sz="1400" dirty="0">
                <a:solidFill>
                  <a:schemeClr val="tx1"/>
                </a:solidFill>
              </a:rPr>
              <a:t>(0.20))</a:t>
            </a:r>
          </a:p>
          <a:p>
            <a:r>
              <a:rPr lang="en-US" sz="1400" dirty="0" err="1">
                <a:solidFill>
                  <a:schemeClr val="tx1"/>
                </a:solidFill>
              </a:rPr>
              <a:t>model.add</a:t>
            </a:r>
            <a:r>
              <a:rPr lang="en-US" sz="1400" dirty="0">
                <a:solidFill>
                  <a:schemeClr val="tx1"/>
                </a:solidFill>
              </a:rPr>
              <a:t>(layers.Conv2D(64, </a:t>
            </a:r>
          </a:p>
          <a:p>
            <a:r>
              <a:rPr lang="en-US" sz="1400" dirty="0">
                <a:solidFill>
                  <a:schemeClr val="tx1"/>
                </a:solidFill>
              </a:rPr>
              <a:t>                        </a:t>
            </a:r>
            <a:r>
              <a:rPr lang="en-US" sz="1400" dirty="0" err="1">
                <a:solidFill>
                  <a:schemeClr val="tx1"/>
                </a:solidFill>
              </a:rPr>
              <a:t>kernel_size</a:t>
            </a:r>
            <a:r>
              <a:rPr lang="en-US" sz="1400" dirty="0">
                <a:solidFill>
                  <a:schemeClr val="tx1"/>
                </a:solidFill>
              </a:rPr>
              <a:t> = (3, 3),</a:t>
            </a:r>
          </a:p>
          <a:p>
            <a:r>
              <a:rPr lang="en-US" sz="1400" dirty="0">
                <a:solidFill>
                  <a:schemeClr val="tx1"/>
                </a:solidFill>
              </a:rPr>
              <a:t>                        padding = 'Same', </a:t>
            </a:r>
          </a:p>
          <a:p>
            <a:r>
              <a:rPr lang="en-US" sz="1400" dirty="0">
                <a:solidFill>
                  <a:schemeClr val="tx1"/>
                </a:solidFill>
              </a:rPr>
              <a:t>                        activation = '</a:t>
            </a:r>
            <a:r>
              <a:rPr lang="en-US" sz="1400" dirty="0" err="1">
                <a:solidFill>
                  <a:schemeClr val="tx1"/>
                </a:solidFill>
              </a:rPr>
              <a:t>relu</a:t>
            </a:r>
            <a:r>
              <a:rPr lang="en-US" sz="1400" dirty="0">
                <a:solidFill>
                  <a:schemeClr val="tx1"/>
                </a:solidFill>
              </a:rPr>
              <a:t>', </a:t>
            </a:r>
          </a:p>
          <a:p>
            <a:r>
              <a:rPr lang="en-US" sz="1400" dirty="0">
                <a:solidFill>
                  <a:schemeClr val="tx1"/>
                </a:solidFill>
              </a:rPr>
              <a:t>                        </a:t>
            </a:r>
            <a:r>
              <a:rPr lang="en-US" sz="1400" dirty="0" err="1">
                <a:solidFill>
                  <a:schemeClr val="tx1"/>
                </a:solidFill>
              </a:rPr>
              <a:t>kernel_initializer</a:t>
            </a:r>
            <a:r>
              <a:rPr lang="en-US" sz="1400" dirty="0">
                <a:solidFill>
                  <a:schemeClr val="tx1"/>
                </a:solidFill>
              </a:rPr>
              <a:t> = '</a:t>
            </a:r>
            <a:r>
              <a:rPr lang="en-US" sz="1400" dirty="0" err="1">
                <a:solidFill>
                  <a:schemeClr val="tx1"/>
                </a:solidFill>
              </a:rPr>
              <a:t>glorot_uniform</a:t>
            </a:r>
            <a:r>
              <a:rPr lang="en-US" sz="1400" dirty="0">
                <a:solidFill>
                  <a:schemeClr val="tx1"/>
                </a:solidFill>
              </a:rPr>
              <a:t>'</a:t>
            </a:r>
          </a:p>
          <a:p>
            <a:r>
              <a:rPr lang="en-US" sz="1400" dirty="0">
                <a:solidFill>
                  <a:schemeClr val="tx1"/>
                </a:solidFill>
              </a:rPr>
              <a:t>                       ))</a:t>
            </a:r>
          </a:p>
          <a:p>
            <a:r>
              <a:rPr lang="en-US" sz="1400" dirty="0" err="1">
                <a:solidFill>
                  <a:schemeClr val="tx1"/>
                </a:solidFill>
              </a:rPr>
              <a:t>model.add</a:t>
            </a:r>
            <a:r>
              <a:rPr lang="en-US" sz="1400" dirty="0">
                <a:solidFill>
                  <a:schemeClr val="tx1"/>
                </a:solidFill>
              </a:rPr>
              <a:t>(layers.MaxPool2D(</a:t>
            </a:r>
            <a:r>
              <a:rPr lang="en-US" sz="1400" dirty="0" err="1">
                <a:solidFill>
                  <a:schemeClr val="tx1"/>
                </a:solidFill>
              </a:rPr>
              <a:t>pool_size</a:t>
            </a:r>
            <a:r>
              <a:rPr lang="en-US" sz="1400" dirty="0">
                <a:solidFill>
                  <a:schemeClr val="tx1"/>
                </a:solidFill>
              </a:rPr>
              <a:t> = (2, 2)))</a:t>
            </a:r>
          </a:p>
          <a:p>
            <a:r>
              <a:rPr lang="en-US" sz="1400" dirty="0" err="1">
                <a:solidFill>
                  <a:schemeClr val="tx1"/>
                </a:solidFill>
              </a:rPr>
              <a:t>model.add</a:t>
            </a:r>
            <a:r>
              <a:rPr lang="en-US" sz="1400" dirty="0">
                <a:solidFill>
                  <a:schemeClr val="tx1"/>
                </a:solidFill>
              </a:rPr>
              <a:t>(</a:t>
            </a:r>
            <a:r>
              <a:rPr lang="en-US" sz="1400" dirty="0" err="1">
                <a:solidFill>
                  <a:schemeClr val="tx1"/>
                </a:solidFill>
              </a:rPr>
              <a:t>layers.Dropout</a:t>
            </a:r>
            <a:r>
              <a:rPr lang="en-US" sz="1400" dirty="0">
                <a:solidFill>
                  <a:schemeClr val="tx1"/>
                </a:solidFill>
              </a:rPr>
              <a:t>(0.20))</a:t>
            </a:r>
          </a:p>
          <a:p>
            <a:r>
              <a:rPr lang="en-US" sz="1400" dirty="0" err="1">
                <a:solidFill>
                  <a:schemeClr val="tx1"/>
                </a:solidFill>
              </a:rPr>
              <a:t>model.add</a:t>
            </a:r>
            <a:r>
              <a:rPr lang="en-US" sz="1400" dirty="0">
                <a:solidFill>
                  <a:schemeClr val="tx1"/>
                </a:solidFill>
              </a:rPr>
              <a:t>(</a:t>
            </a:r>
            <a:r>
              <a:rPr lang="en-US" sz="1400" dirty="0" err="1">
                <a:solidFill>
                  <a:schemeClr val="tx1"/>
                </a:solidFill>
              </a:rPr>
              <a:t>layers.Flatten</a:t>
            </a:r>
            <a:r>
              <a:rPr lang="en-US" sz="1400" dirty="0">
                <a:solidFill>
                  <a:schemeClr val="tx1"/>
                </a:solidFill>
              </a:rPr>
              <a:t>())</a:t>
            </a:r>
          </a:p>
          <a:p>
            <a:r>
              <a:rPr lang="en-US" sz="1400" dirty="0" err="1">
                <a:solidFill>
                  <a:schemeClr val="tx1"/>
                </a:solidFill>
              </a:rPr>
              <a:t>model.add</a:t>
            </a:r>
            <a:r>
              <a:rPr lang="en-US" sz="1400" dirty="0">
                <a:solidFill>
                  <a:schemeClr val="tx1"/>
                </a:solidFill>
              </a:rPr>
              <a:t>(</a:t>
            </a:r>
            <a:r>
              <a:rPr lang="en-US" sz="1400" dirty="0" err="1">
                <a:solidFill>
                  <a:schemeClr val="tx1"/>
                </a:solidFill>
              </a:rPr>
              <a:t>layers.Dense</a:t>
            </a:r>
            <a:r>
              <a:rPr lang="en-US" sz="1400" dirty="0">
                <a:solidFill>
                  <a:schemeClr val="tx1"/>
                </a:solidFill>
              </a:rPr>
              <a:t>(128, activation = '</a:t>
            </a:r>
            <a:r>
              <a:rPr lang="en-US" sz="1400" dirty="0" err="1">
                <a:solidFill>
                  <a:schemeClr val="tx1"/>
                </a:solidFill>
              </a:rPr>
              <a:t>relu</a:t>
            </a:r>
            <a:r>
              <a:rPr lang="en-US" sz="1400" dirty="0">
                <a:solidFill>
                  <a:schemeClr val="tx1"/>
                </a:solidFill>
              </a:rPr>
              <a:t>'))</a:t>
            </a:r>
          </a:p>
          <a:p>
            <a:r>
              <a:rPr lang="en-US" sz="1400" dirty="0" err="1">
                <a:solidFill>
                  <a:schemeClr val="tx1"/>
                </a:solidFill>
              </a:rPr>
              <a:t>model.add</a:t>
            </a:r>
            <a:r>
              <a:rPr lang="en-US" sz="1400" dirty="0">
                <a:solidFill>
                  <a:schemeClr val="tx1"/>
                </a:solidFill>
              </a:rPr>
              <a:t>(</a:t>
            </a:r>
            <a:r>
              <a:rPr lang="en-US" sz="1400" dirty="0" err="1">
                <a:solidFill>
                  <a:schemeClr val="tx1"/>
                </a:solidFill>
              </a:rPr>
              <a:t>layers.Dense</a:t>
            </a:r>
            <a:r>
              <a:rPr lang="en-US" sz="1400" dirty="0">
                <a:solidFill>
                  <a:schemeClr val="tx1"/>
                </a:solidFill>
              </a:rPr>
              <a:t>(2, activation = 'sigmoid'))</a:t>
            </a:r>
          </a:p>
          <a:p>
            <a:endParaRPr lang="en-US" sz="1400" dirty="0">
              <a:solidFill>
                <a:schemeClr val="tx1"/>
              </a:solidFill>
            </a:endParaRPr>
          </a:p>
          <a:p>
            <a:r>
              <a:rPr lang="en-US" sz="1400" dirty="0">
                <a:solidFill>
                  <a:schemeClr val="tx1"/>
                </a:solidFill>
              </a:rPr>
              <a:t># check the model architecture</a:t>
            </a:r>
          </a:p>
          <a:p>
            <a:r>
              <a:rPr lang="en-US" sz="1400" dirty="0" err="1">
                <a:solidFill>
                  <a:schemeClr val="tx1"/>
                </a:solidFill>
              </a:rPr>
              <a:t>model.summary</a:t>
            </a:r>
            <a:r>
              <a:rPr lang="en-US" sz="1400" dirty="0">
                <a:solidFill>
                  <a:schemeClr val="tx1"/>
                </a:solidFill>
              </a:rPr>
              <a:t>()</a:t>
            </a:r>
          </a:p>
        </p:txBody>
      </p:sp>
      <p:sp>
        <p:nvSpPr>
          <p:cNvPr id="12" name="TextBox 11">
            <a:extLst>
              <a:ext uri="{FF2B5EF4-FFF2-40B4-BE49-F238E27FC236}">
                <a16:creationId xmlns:a16="http://schemas.microsoft.com/office/drawing/2014/main" id="{F66561C5-A6AB-EB3F-1238-E2FFE19341A1}"/>
              </a:ext>
            </a:extLst>
          </p:cNvPr>
          <p:cNvSpPr txBox="1"/>
          <p:nvPr/>
        </p:nvSpPr>
        <p:spPr>
          <a:xfrm>
            <a:off x="6096000" y="992187"/>
            <a:ext cx="5562600" cy="5262979"/>
          </a:xfrm>
          <a:prstGeom prst="rect">
            <a:avLst/>
          </a:prstGeom>
          <a:noFill/>
          <a:ln w="28575">
            <a:solidFill>
              <a:schemeClr val="tx2"/>
            </a:solidFill>
          </a:ln>
        </p:spPr>
        <p:txBody>
          <a:bodyPr wrap="square">
            <a:spAutoFit/>
          </a:bodyPr>
          <a:lstStyle/>
          <a:p>
            <a:r>
              <a:rPr lang="en-US" sz="1200" dirty="0"/>
              <a:t>Model: "sequential_12"</a:t>
            </a:r>
          </a:p>
          <a:p>
            <a:r>
              <a:rPr lang="en-US" sz="1200" dirty="0"/>
              <a:t>_______________________________________________________________</a:t>
            </a:r>
          </a:p>
          <a:p>
            <a:r>
              <a:rPr lang="en-US" sz="1200" dirty="0"/>
              <a:t> Layer (type)                                             Output Shape                 Param #   </a:t>
            </a:r>
          </a:p>
          <a:p>
            <a:r>
              <a:rPr lang="en-US" sz="1200" dirty="0"/>
              <a:t>============================================================</a:t>
            </a:r>
          </a:p>
          <a:p>
            <a:r>
              <a:rPr lang="en-US" sz="1200" dirty="0"/>
              <a:t> conv2d_24 (Conv2D)                               (None, 224, 224, 64)      1,792      </a:t>
            </a:r>
          </a:p>
          <a:p>
            <a:r>
              <a:rPr lang="en-US" sz="1200" dirty="0"/>
              <a:t>                                                                 </a:t>
            </a:r>
          </a:p>
          <a:p>
            <a:r>
              <a:rPr lang="en-US" sz="1200" dirty="0"/>
              <a:t> max_pooling2d_24 (MaxPooling2D)        (None, 112, 112, 64)       0                                                                   </a:t>
            </a:r>
          </a:p>
          <a:p>
            <a:r>
              <a:rPr lang="en-US" sz="1200" dirty="0"/>
              <a:t>                                                                 </a:t>
            </a:r>
          </a:p>
          <a:p>
            <a:r>
              <a:rPr lang="en-US" sz="1200" dirty="0"/>
              <a:t> dropout_24 (Dropout)                              (None, 112, 112, 64)       0         </a:t>
            </a:r>
          </a:p>
          <a:p>
            <a:r>
              <a:rPr lang="en-US" sz="1200" dirty="0"/>
              <a:t>                                                                 </a:t>
            </a:r>
          </a:p>
          <a:p>
            <a:r>
              <a:rPr lang="en-US" sz="1200" dirty="0"/>
              <a:t> conv2d_25 (Conv2D)                               (None, 112, 112, 64)      36,928     </a:t>
            </a:r>
          </a:p>
          <a:p>
            <a:r>
              <a:rPr lang="en-US" sz="1200" dirty="0"/>
              <a:t>                                                                 </a:t>
            </a:r>
          </a:p>
          <a:p>
            <a:r>
              <a:rPr lang="en-US" sz="1200" dirty="0"/>
              <a:t> max_pooling2d_25 (MaxPooling2D)        (None, 56, 56, 64)          0                                                                </a:t>
            </a:r>
          </a:p>
          <a:p>
            <a:r>
              <a:rPr lang="en-US" sz="1200" dirty="0"/>
              <a:t>                                                                 </a:t>
            </a:r>
          </a:p>
          <a:p>
            <a:r>
              <a:rPr lang="en-US" sz="1200" dirty="0"/>
              <a:t> dropout_25 (Dropout)                               (None, 56, 56, 64)         0         </a:t>
            </a:r>
          </a:p>
          <a:p>
            <a:r>
              <a:rPr lang="en-US" sz="1200" dirty="0"/>
              <a:t>                                                                 </a:t>
            </a:r>
          </a:p>
          <a:p>
            <a:r>
              <a:rPr lang="en-US" sz="1200" dirty="0"/>
              <a:t> flatten_12 (Flatten)                                   (None, 200,704)            0         </a:t>
            </a:r>
          </a:p>
          <a:p>
            <a:r>
              <a:rPr lang="en-US" sz="1200" dirty="0"/>
              <a:t>                                                                 </a:t>
            </a:r>
          </a:p>
          <a:p>
            <a:r>
              <a:rPr lang="en-US" sz="1200" dirty="0"/>
              <a:t> dense_24 (Dense)                                    (None, 128)                  25,690,240  </a:t>
            </a:r>
          </a:p>
          <a:p>
            <a:r>
              <a:rPr lang="en-US" sz="1200" dirty="0"/>
              <a:t>                                                                 </a:t>
            </a:r>
          </a:p>
          <a:p>
            <a:r>
              <a:rPr lang="en-US" sz="1200" dirty="0"/>
              <a:t> dense_25 (Dense)                                    (None, 2)                      258       </a:t>
            </a:r>
          </a:p>
          <a:p>
            <a:r>
              <a:rPr lang="en-US" sz="1200" dirty="0"/>
              <a:t>                                                                 </a:t>
            </a:r>
          </a:p>
          <a:p>
            <a:r>
              <a:rPr lang="en-US" sz="1200" dirty="0"/>
              <a:t>============================================================</a:t>
            </a:r>
          </a:p>
          <a:p>
            <a:r>
              <a:rPr lang="en-US" sz="1200" dirty="0"/>
              <a:t>Total params: 25,729,218</a:t>
            </a:r>
          </a:p>
          <a:p>
            <a:r>
              <a:rPr lang="en-US" sz="1200" dirty="0"/>
              <a:t>Trainable params: 25,729,218</a:t>
            </a:r>
          </a:p>
          <a:p>
            <a:r>
              <a:rPr lang="en-US" sz="1200" dirty="0"/>
              <a:t>Non-trainable params: 0</a:t>
            </a:r>
          </a:p>
          <a:p>
            <a:r>
              <a:rPr lang="en-US" sz="1200" dirty="0"/>
              <a:t>_______________________________________________________________</a:t>
            </a:r>
          </a:p>
        </p:txBody>
      </p:sp>
      <p:pic>
        <p:nvPicPr>
          <p:cNvPr id="11" name="Audio 10">
            <a:hlinkClick r:id="" action="ppaction://media"/>
            <a:extLst>
              <a:ext uri="{FF2B5EF4-FFF2-40B4-BE49-F238E27FC236}">
                <a16:creationId xmlns:a16="http://schemas.microsoft.com/office/drawing/2014/main" id="{B40F412B-69AC-FB1D-BDF1-3B882184128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863906963"/>
      </p:ext>
    </p:extLst>
  </p:cSld>
  <p:clrMapOvr>
    <a:masterClrMapping/>
  </p:clrMapOvr>
  <mc:AlternateContent xmlns:mc="http://schemas.openxmlformats.org/markup-compatibility/2006">
    <mc:Choice xmlns:p14="http://schemas.microsoft.com/office/powerpoint/2010/main" Requires="p14">
      <p:transition spd="slow" p14:dur="2000" advTm="40512"/>
    </mc:Choice>
    <mc:Fallback>
      <p:transition spd="slow" advTm="405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Training &amp; Validation Accuracy</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pic>
        <p:nvPicPr>
          <p:cNvPr id="2050" name="Picture 2">
            <a:extLst>
              <a:ext uri="{FF2B5EF4-FFF2-40B4-BE49-F238E27FC236}">
                <a16:creationId xmlns:a16="http://schemas.microsoft.com/office/drawing/2014/main" id="{BFF6656E-C200-B958-CA95-3AF0DF6E8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09" y="1219200"/>
            <a:ext cx="7867477" cy="4796799"/>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78A50D34-B5FE-F0CB-41EE-EE336C9A6612}"/>
              </a:ext>
            </a:extLst>
          </p:cNvPr>
          <p:cNvSpPr/>
          <p:nvPr/>
        </p:nvSpPr>
        <p:spPr>
          <a:xfrm>
            <a:off x="8229600" y="870141"/>
            <a:ext cx="3225800" cy="5145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b="0" i="0" dirty="0">
              <a:solidFill>
                <a:srgbClr val="000000"/>
              </a:solidFill>
              <a:effectLst/>
              <a:latin typeface="Garamond" panose="02020404030301010803" pitchFamily="18" charset="0"/>
            </a:endParaRPr>
          </a:p>
          <a:p>
            <a:pPr algn="ctr"/>
            <a:endParaRPr lang="en-AU" sz="2000" b="0" i="0" dirty="0">
              <a:solidFill>
                <a:srgbClr val="000000"/>
              </a:solidFill>
              <a:effectLst/>
              <a:latin typeface="Garamond" panose="02020404030301010803" pitchFamily="18" charset="0"/>
            </a:endParaRPr>
          </a:p>
          <a:p>
            <a:pPr algn="ctr"/>
            <a:r>
              <a:rPr lang="en-AU" sz="2000" dirty="0">
                <a:solidFill>
                  <a:srgbClr val="000000"/>
                </a:solidFill>
                <a:latin typeface="Garamond" panose="02020404030301010803" pitchFamily="18" charset="0"/>
              </a:rPr>
              <a:t>Training accuracy reached ~80% near the 10th epoch and slowly improved with extra training steps.</a:t>
            </a:r>
          </a:p>
          <a:p>
            <a:pPr algn="ctr"/>
            <a:endParaRPr lang="en-AU" sz="2000" dirty="0">
              <a:solidFill>
                <a:srgbClr val="000000"/>
              </a:solidFill>
              <a:latin typeface="Garamond" panose="02020404030301010803" pitchFamily="18" charset="0"/>
            </a:endParaRPr>
          </a:p>
          <a:p>
            <a:pPr algn="ctr"/>
            <a:r>
              <a:rPr lang="en-AU" sz="2000" dirty="0">
                <a:solidFill>
                  <a:srgbClr val="000000"/>
                </a:solidFill>
                <a:latin typeface="Garamond" panose="02020404030301010803" pitchFamily="18" charset="0"/>
              </a:rPr>
              <a:t>Validation accuracy reached its peak 17th epoch and continued at this level with some variations till the end of the model training.</a:t>
            </a:r>
            <a:endParaRPr lang="en-US" sz="2000" dirty="0">
              <a:latin typeface="Garamond" panose="02020404030301010803" pitchFamily="18" charset="0"/>
            </a:endParaRPr>
          </a:p>
        </p:txBody>
      </p:sp>
      <p:sp>
        <p:nvSpPr>
          <p:cNvPr id="8" name="Round Same-side Corner of Rectangle 7">
            <a:extLst>
              <a:ext uri="{FF2B5EF4-FFF2-40B4-BE49-F238E27FC236}">
                <a16:creationId xmlns:a16="http://schemas.microsoft.com/office/drawing/2014/main" id="{2FA7C832-D8BC-5129-2A12-86E1B4CEF35F}"/>
              </a:ext>
            </a:extLst>
          </p:cNvPr>
          <p:cNvSpPr/>
          <p:nvPr/>
        </p:nvSpPr>
        <p:spPr>
          <a:xfrm>
            <a:off x="8229600" y="870141"/>
            <a:ext cx="3225800" cy="838200"/>
          </a:xfrm>
          <a:prstGeom prst="round2SameRect">
            <a:avLst>
              <a:gd name="adj1" fmla="val 50000"/>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OBSERVATION</a:t>
            </a:r>
          </a:p>
        </p:txBody>
      </p:sp>
      <p:pic>
        <p:nvPicPr>
          <p:cNvPr id="2" name="Audio 1">
            <a:hlinkClick r:id="" action="ppaction://media"/>
            <a:extLst>
              <a:ext uri="{FF2B5EF4-FFF2-40B4-BE49-F238E27FC236}">
                <a16:creationId xmlns:a16="http://schemas.microsoft.com/office/drawing/2014/main" id="{E556A7C9-3ACD-A3BE-8600-EA60E6A619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83318618"/>
      </p:ext>
    </p:extLst>
  </p:cSld>
  <p:clrMapOvr>
    <a:masterClrMapping/>
  </p:clrMapOvr>
  <mc:AlternateContent xmlns:mc="http://schemas.openxmlformats.org/markup-compatibility/2006">
    <mc:Choice xmlns:p14="http://schemas.microsoft.com/office/powerpoint/2010/main" Requires="p14">
      <p:transition spd="slow" p14:dur="2000" advTm="46016"/>
    </mc:Choice>
    <mc:Fallback>
      <p:transition spd="slow" advTm="460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Prediction Accuracy</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graphicFrame>
        <p:nvGraphicFramePr>
          <p:cNvPr id="3" name="Chart 2">
            <a:extLst>
              <a:ext uri="{FF2B5EF4-FFF2-40B4-BE49-F238E27FC236}">
                <a16:creationId xmlns:a16="http://schemas.microsoft.com/office/drawing/2014/main" id="{527E87B1-3D8F-19A2-FDAB-2BD2E9A2048E}"/>
              </a:ext>
            </a:extLst>
          </p:cNvPr>
          <p:cNvGraphicFramePr/>
          <p:nvPr>
            <p:extLst>
              <p:ext uri="{D42A27DB-BD31-4B8C-83A1-F6EECF244321}">
                <p14:modId xmlns:p14="http://schemas.microsoft.com/office/powerpoint/2010/main" val="4146402331"/>
              </p:ext>
            </p:extLst>
          </p:nvPr>
        </p:nvGraphicFramePr>
        <p:xfrm>
          <a:off x="609600" y="1143000"/>
          <a:ext cx="5181600" cy="4707466"/>
        </p:xfrm>
        <a:graphic>
          <a:graphicData uri="http://schemas.openxmlformats.org/drawingml/2006/chart">
            <c:chart xmlns:c="http://schemas.openxmlformats.org/drawingml/2006/chart" xmlns:r="http://schemas.openxmlformats.org/officeDocument/2006/relationships" r:id="rId4"/>
          </a:graphicData>
        </a:graphic>
      </p:graphicFrame>
      <p:sp>
        <p:nvSpPr>
          <p:cNvPr id="4" name="Decagon 3">
            <a:extLst>
              <a:ext uri="{FF2B5EF4-FFF2-40B4-BE49-F238E27FC236}">
                <a16:creationId xmlns:a16="http://schemas.microsoft.com/office/drawing/2014/main" id="{DA9FDA83-7F56-9281-86E0-CE08EA741CF2}"/>
              </a:ext>
            </a:extLst>
          </p:cNvPr>
          <p:cNvSpPr/>
          <p:nvPr/>
        </p:nvSpPr>
        <p:spPr>
          <a:xfrm>
            <a:off x="4114800" y="1143000"/>
            <a:ext cx="3200402" cy="2912510"/>
          </a:xfrm>
          <a:prstGeom prst="decagon">
            <a:avLst/>
          </a:prstGeom>
          <a:solidFill>
            <a:srgbClr val="00B0F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Garamond" panose="02020404030301010803" pitchFamily="18" charset="0"/>
              </a:rPr>
              <a:t>80.76%</a:t>
            </a:r>
          </a:p>
        </p:txBody>
      </p:sp>
      <p:sp>
        <p:nvSpPr>
          <p:cNvPr id="9" name="Rounded Rectangle 8">
            <a:extLst>
              <a:ext uri="{FF2B5EF4-FFF2-40B4-BE49-F238E27FC236}">
                <a16:creationId xmlns:a16="http://schemas.microsoft.com/office/drawing/2014/main" id="{9D374FCF-E05F-EDED-A3B5-D00A7AF6E555}"/>
              </a:ext>
            </a:extLst>
          </p:cNvPr>
          <p:cNvSpPr/>
          <p:nvPr/>
        </p:nvSpPr>
        <p:spPr>
          <a:xfrm>
            <a:off x="8229600" y="870141"/>
            <a:ext cx="3225800" cy="5145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200" b="0" i="0" dirty="0">
              <a:solidFill>
                <a:srgbClr val="000000"/>
              </a:solidFill>
              <a:effectLst/>
              <a:latin typeface="Garamond" panose="02020404030301010803" pitchFamily="18" charset="0"/>
            </a:endParaRPr>
          </a:p>
          <a:p>
            <a:pPr algn="ctr"/>
            <a:endParaRPr lang="en-AU" sz="2200" b="0" i="0" dirty="0">
              <a:solidFill>
                <a:srgbClr val="000000"/>
              </a:solidFill>
              <a:effectLst/>
              <a:latin typeface="Garamond" panose="02020404030301010803" pitchFamily="18" charset="0"/>
            </a:endParaRPr>
          </a:p>
          <a:p>
            <a:pPr algn="ctr"/>
            <a:r>
              <a:rPr lang="en-AU" sz="2200" b="0" i="0" dirty="0">
                <a:solidFill>
                  <a:srgbClr val="000000"/>
                </a:solidFill>
                <a:effectLst/>
                <a:latin typeface="Garamond" panose="02020404030301010803" pitchFamily="18" charset="0"/>
              </a:rPr>
              <a:t>The trained CNN model achieved 80.76% prediction accuracy on a never seen test set of images. Out of 660 images available, 533 were correctly classified as benign or malignant, while 127 (19.24%) pictures were allocated to the wrong group.</a:t>
            </a:r>
            <a:endParaRPr lang="en-US" sz="2200" dirty="0">
              <a:latin typeface="Garamond" panose="02020404030301010803" pitchFamily="18" charset="0"/>
            </a:endParaRPr>
          </a:p>
        </p:txBody>
      </p:sp>
      <p:sp>
        <p:nvSpPr>
          <p:cNvPr id="11" name="Round Same-side Corner of Rectangle 10">
            <a:extLst>
              <a:ext uri="{FF2B5EF4-FFF2-40B4-BE49-F238E27FC236}">
                <a16:creationId xmlns:a16="http://schemas.microsoft.com/office/drawing/2014/main" id="{323A52D1-CB6A-DAAE-12A4-2C84028F3EB0}"/>
              </a:ext>
            </a:extLst>
          </p:cNvPr>
          <p:cNvSpPr/>
          <p:nvPr/>
        </p:nvSpPr>
        <p:spPr>
          <a:xfrm>
            <a:off x="8229600" y="870141"/>
            <a:ext cx="3225800" cy="838200"/>
          </a:xfrm>
          <a:prstGeom prst="round2SameRect">
            <a:avLst>
              <a:gd name="adj1" fmla="val 50000"/>
              <a:gd name="adj2"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Garamond" panose="02020404030301010803" pitchFamily="18" charset="0"/>
              </a:rPr>
              <a:t>OBSERVATION</a:t>
            </a:r>
          </a:p>
        </p:txBody>
      </p:sp>
      <p:pic>
        <p:nvPicPr>
          <p:cNvPr id="2" name="Audio 1">
            <a:hlinkClick r:id="" action="ppaction://media"/>
            <a:extLst>
              <a:ext uri="{FF2B5EF4-FFF2-40B4-BE49-F238E27FC236}">
                <a16:creationId xmlns:a16="http://schemas.microsoft.com/office/drawing/2014/main" id="{C3B56817-4D0D-8245-BDBE-5B363653AC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768"/>
    </mc:Choice>
    <mc:Fallback>
      <p:transition spd="slow" advTm="367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CORRECTLY Classified Moles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pic>
        <p:nvPicPr>
          <p:cNvPr id="3074" name="Picture 2">
            <a:extLst>
              <a:ext uri="{FF2B5EF4-FFF2-40B4-BE49-F238E27FC236}">
                <a16:creationId xmlns:a16="http://schemas.microsoft.com/office/drawing/2014/main" id="{51C18EF2-5F3D-AF38-49FA-F5E6744D2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758128"/>
            <a:ext cx="10949005" cy="5580000"/>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105D6ED9-DDF8-38B5-FBDC-849C725A26C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91717558"/>
      </p:ext>
    </p:extLst>
  </p:cSld>
  <p:clrMapOvr>
    <a:masterClrMapping/>
  </p:clrMapOvr>
  <mc:AlternateContent xmlns:mc="http://schemas.openxmlformats.org/markup-compatibility/2006">
    <mc:Choice xmlns:p14="http://schemas.microsoft.com/office/powerpoint/2010/main" Requires="p14">
      <p:transition spd="slow" p14:dur="2000" advTm="16454"/>
    </mc:Choice>
    <mc:Fallback>
      <p:transition spd="slow" advTm="164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INCORRECTLY Classified Moles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@Dmitry Gavrilkoff</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pic>
        <p:nvPicPr>
          <p:cNvPr id="5122" name="Picture 2">
            <a:extLst>
              <a:ext uri="{FF2B5EF4-FFF2-40B4-BE49-F238E27FC236}">
                <a16:creationId xmlns:a16="http://schemas.microsoft.com/office/drawing/2014/main" id="{1EE9921F-46CB-2F21-7468-25DF712D5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776351"/>
            <a:ext cx="10949003" cy="5580000"/>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2">
            <a:hlinkClick r:id="" action="ppaction://media"/>
            <a:extLst>
              <a:ext uri="{FF2B5EF4-FFF2-40B4-BE49-F238E27FC236}">
                <a16:creationId xmlns:a16="http://schemas.microsoft.com/office/drawing/2014/main" id="{F036999F-C399-F6F4-E4AD-3EEB5FC7278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29983842"/>
      </p:ext>
    </p:extLst>
  </p:cSld>
  <p:clrMapOvr>
    <a:masterClrMapping/>
  </p:clrMapOvr>
  <mc:AlternateContent xmlns:mc="http://schemas.openxmlformats.org/markup-compatibility/2006">
    <mc:Choice xmlns:p14="http://schemas.microsoft.com/office/powerpoint/2010/main" Requires="p14">
      <p:transition spd="slow" p14:dur="2000" advTm="11776"/>
    </mc:Choice>
    <mc:Fallback>
      <p:transition spd="slow" advTm="117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11504</TotalTime>
  <Words>843</Words>
  <Application>Microsoft Macintosh PowerPoint</Application>
  <PresentationFormat>Widescreen</PresentationFormat>
  <Paragraphs>118</Paragraphs>
  <Slides>11</Slides>
  <Notes>1</Notes>
  <HiddenSlides>0</HiddenSlides>
  <MMClips>10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Office Theme</vt:lpstr>
      <vt:lpstr> Final Project  Mole Classifier </vt:lpstr>
      <vt:lpstr>Introduction</vt:lpstr>
      <vt:lpstr>Project</vt:lpstr>
      <vt:lpstr>Glance at Training Data</vt:lpstr>
      <vt:lpstr>Methodology – CNN Architecture</vt:lpstr>
      <vt:lpstr>Training &amp; Validation Accuracy</vt:lpstr>
      <vt:lpstr>Prediction Accuracy</vt:lpstr>
      <vt:lpstr>CORRECTLY Classified Moles</vt:lpstr>
      <vt:lpstr>INCORRECTLY Classified Moles</vt:lpstr>
      <vt:lpstr>Summary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Dmitry Gavrilkoff</cp:lastModifiedBy>
  <cp:revision>885</cp:revision>
  <cp:lastPrinted>2012-11-30T20:59:45Z</cp:lastPrinted>
  <dcterms:created xsi:type="dcterms:W3CDTF">2006-08-16T00:00:00Z</dcterms:created>
  <dcterms:modified xsi:type="dcterms:W3CDTF">2022-08-01T08:50:01Z</dcterms:modified>
</cp:coreProperties>
</file>