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387" r:id="rId12"/>
    <p:sldId id="388" r:id="rId13"/>
    <p:sldId id="386" r:id="rId14"/>
    <p:sldId id="390" r:id="rId15"/>
    <p:sldId id="392" r:id="rId16"/>
    <p:sldId id="394" r:id="rId17"/>
    <p:sldId id="395" r:id="rId18"/>
    <p:sldId id="397" r:id="rId19"/>
    <p:sldId id="399" r:id="rId20"/>
    <p:sldId id="401" r:id="rId21"/>
    <p:sldId id="402" r:id="rId22"/>
    <p:sldId id="403" r:id="rId23"/>
    <p:sldId id="407" r:id="rId24"/>
    <p:sldId id="411" r:id="rId25"/>
    <p:sldId id="417" r:id="rId26"/>
    <p:sldId id="412" r:id="rId27"/>
    <p:sldId id="413" r:id="rId28"/>
    <p:sldId id="414" r:id="rId29"/>
    <p:sldId id="416" r:id="rId30"/>
    <p:sldId id="418" r:id="rId31"/>
    <p:sldId id="419" r:id="rId32"/>
    <p:sldId id="420" r:id="rId33"/>
    <p:sldId id="421" r:id="rId34"/>
    <p:sldId id="422" r:id="rId35"/>
    <p:sldId id="424" r:id="rId36"/>
    <p:sldId id="426" r:id="rId37"/>
    <p:sldId id="42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6E80-2F61-DB48-B53B-9947E42B1B9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B35D4-01C9-614D-A3D5-034DCF8F6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9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5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1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1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3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B35D4-01C9-614D-A3D5-034DCF8F68B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3C78B-18BA-6A40-A081-951EC901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91FD9-0E13-C046-85A8-76A048E6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298C4-2414-684F-9221-E0F76BD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D37DE-DC1E-6D4A-91BA-F7DEDAE7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3E09-4151-0C48-8EAB-288CA9A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4FD9C-9AB1-CF4F-AFF7-E32A67C8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188289-F163-7D47-813F-8FEF2D46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EF388-60E2-DA4E-BFB2-7582342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F1A73-4CC2-5748-94C9-7C5EA844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E3F5-D2BC-784B-83D7-C4FCE926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797F93-FF49-1C4F-98FE-1F1FDBB13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FCEF3-6C62-8842-8076-518EA5307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C5ECD-4094-8D48-983E-CEA4D3A9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2B51B-7A15-E046-997F-56594765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929C9-17DC-6A45-BB84-4C0AD5D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382563" y="365129"/>
            <a:ext cx="11457991" cy="502623"/>
          </a:xfrm>
          <a:prstGeom prst="rect">
            <a:avLst/>
          </a:prstGeo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381979" y="1196978"/>
            <a:ext cx="11458575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295814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14F65-302F-1145-97C1-68AFA925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6AAFD-765A-6045-86E5-8D26B48E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CCB59-1A51-2545-AD6A-46ED2CE1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C77E4-2835-1A49-A6CC-9938B43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DEC19-D4FB-D644-BF2C-498F9616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4BDA-99D3-F24A-9918-3767B170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39074-9F48-A546-A0CE-BD3EA12F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B51BA-C6BC-0E4B-84D9-11AB672F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A4425-6562-DF4F-853B-D6E7554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4848B-9F69-924B-8959-9FEFF47A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17D4D-13C4-9E47-985B-2A4BE12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974BE-3E6E-474A-8A62-945325EE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8EFCFD-7B39-F94A-A93C-8ECBA381F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17C930-3CD3-E24B-8B08-E9D74511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FD7F1-8FF7-EA41-A5C5-DF1F9136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C476B5-0C6F-D84F-A744-B1944AEB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4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E4514-2F04-E04F-948B-5CEA68F7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33ADE-7DBB-B445-945D-C2219C75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1089F-D824-064D-8772-2FDFDB6E2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A33CDB-011A-2843-8FC1-B8E7954BB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065E82-2FA6-0747-B5A8-D85E4EC7F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265A0-8BC9-6546-9A10-0CAC4825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39B856-9F23-CC48-8793-D9FE2B2B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1FF178-37FF-8647-934D-532AF461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DFDD3-69EA-2947-A405-48947CFE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30BE6D-72A3-A949-8AE0-CE570F4B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4562CE-B25C-5B41-B82F-56A39A9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ABB298-AD76-2C49-8E36-690EF582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03C6E3-B6E0-F549-9660-C5773FD9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E6D625-E60D-9B42-8CDE-AB95F64B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84264F-7A00-7E42-92DA-73C20CF5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B3480-A708-A84F-BEB3-574ED8C0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6F8D7-CDDA-9045-8025-75FC47E0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87778-C55D-A246-97B9-83870E96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862181-8893-C64E-AA7F-F9145B05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7F0908-D88E-BB43-BBF9-AE3E06FC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86E47A-05B7-9F49-ADC7-B9DF0D68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8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2B460-A9C0-BB4A-8C61-0A7B79C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875B45-B908-8D41-9CC0-4C3738374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07C11B-C5E1-E047-8020-298AC944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52CE71-4053-4445-BF1A-138AEA67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0180AE-0AB8-FF40-812F-281170E0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71E8-6728-C14B-A804-0A664491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DC605-662E-7748-9F5C-4E9B0A4D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BCD2E-E225-224C-8F59-C236A9EC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8F04F-F62C-3249-9DD6-A0E86F77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DA6F-FA00-1F4C-9A15-8447132AE293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71082-E9F9-3E4E-962D-8FC9177CA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36EBB-6E9F-AB45-886A-169BE324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C644-DA8D-BF4D-901A-9AD4A8327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tring/endsWith" TargetMode="External"/><Relationship Id="rId2" Type="http://schemas.openxmlformats.org/officeDocument/2006/relationships/hyperlink" Target="https://developer.mozilla.org/en-US/docs/Web/JavaScript/Reference/Global_Objects/String/includ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.mozilla.org/ru/docs/Web/JavaScript/Reference/Global_Objects/String" TargetMode="External"/><Relationship Id="rId5" Type="http://schemas.openxmlformats.org/officeDocument/2006/relationships/hyperlink" Target="https://developer.mozilla.org/en-US/docs/Web/JavaScript/Reference/Global_Objects/String/repeat" TargetMode="External"/><Relationship Id="rId4" Type="http://schemas.openxmlformats.org/officeDocument/2006/relationships/hyperlink" Target="https://developer.mozilla.org/en-US/docs/Web/JavaScript/Reference/Global_Objects/String/startsWit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ru/docs/Web/JavaScript/Reference/Global_Objects/Array/forEach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/forEa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ru/docs/Web/JavaScript/Reference/Global_Objects/Array/find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/fil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/m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/so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JavaScript/Reference/Global_Objects/String/lastIndexOf" TargetMode="External"/><Relationship Id="rId2" Type="http://schemas.openxmlformats.org/officeDocument/2006/relationships/hyperlink" Target="https://developer.mozilla.org/en/JavaScript/Reference/Global_Objects/String/indexO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586B5-5316-F745-BC35-5855732BF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004"/>
            <a:ext cx="9144000" cy="997991"/>
          </a:xfrm>
        </p:spPr>
        <p:txBody>
          <a:bodyPr/>
          <a:lstStyle/>
          <a:p>
            <a:r>
              <a:rPr lang="ru-RU" dirty="0"/>
              <a:t>Строки и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33336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01E8-2206-684A-82B3-C31CBBFA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09" y="260374"/>
            <a:ext cx="11457991" cy="502622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Дополнительные методы для строки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C0F2E-1ECA-1F4C-B794-1128B41FC016}"/>
              </a:ext>
            </a:extLst>
          </p:cNvPr>
          <p:cNvSpPr/>
          <p:nvPr/>
        </p:nvSpPr>
        <p:spPr>
          <a:xfrm>
            <a:off x="1234440" y="1690688"/>
            <a:ext cx="1074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551A8B"/>
                </a:solidFill>
                <a:effectLst/>
                <a:latin typeface="system-ui"/>
                <a:hlinkClick r:id="rId2"/>
              </a:rPr>
              <a:t>str.includes(s)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–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проверяет, включает ли одна строка в себя другую, возвращает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true/false.</a:t>
            </a:r>
            <a:endParaRPr lang="ru-RU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sz="2400" b="0" i="0" u="none" strike="noStrike" dirty="0">
                <a:solidFill>
                  <a:srgbClr val="551A8B"/>
                </a:solidFill>
                <a:effectLst/>
                <a:latin typeface="system-ui"/>
                <a:hlinkClick r:id="rId3"/>
              </a:rPr>
              <a:t>str.endsWith(s)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–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возвращает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true,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если строка 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заканчивается подстрокой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s.</a:t>
            </a:r>
            <a:endParaRPr lang="ru-RU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sz="2400" b="0" i="0" u="none" strike="noStrike" dirty="0">
                <a:solidFill>
                  <a:srgbClr val="551A8B"/>
                </a:solidFill>
                <a:effectLst/>
                <a:latin typeface="system-ui"/>
                <a:hlinkClick r:id="rId4"/>
              </a:rPr>
              <a:t>str.startsWith(s)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–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возвращает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true,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если строка 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начинается со строки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s.</a:t>
            </a:r>
            <a:endParaRPr lang="ru-RU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sz="2400" b="0" i="0" u="none" strike="noStrike" dirty="0">
                <a:solidFill>
                  <a:srgbClr val="551A8B"/>
                </a:solidFill>
                <a:effectLst/>
                <a:latin typeface="system-ui"/>
                <a:hlinkClick r:id="rId5"/>
              </a:rPr>
              <a:t>str.repeat(times)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–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повторяет строку 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 times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ystem-ui"/>
              </a:rPr>
              <a:t>раз.</a:t>
            </a:r>
          </a:p>
          <a:p>
            <a:endParaRPr lang="ru-RU" sz="2400" dirty="0">
              <a:solidFill>
                <a:srgbClr val="333333"/>
              </a:solidFill>
              <a:latin typeface="system-ui"/>
            </a:endParaRPr>
          </a:p>
          <a:p>
            <a:r>
              <a:rPr lang="ru-RU" sz="2400" dirty="0"/>
              <a:t>И другие методы вы можете найти в </a:t>
            </a:r>
            <a:r>
              <a:rPr lang="ru-RU" sz="2400" dirty="0">
                <a:hlinkClick r:id="rId6"/>
              </a:rPr>
              <a:t>справочнике</a:t>
            </a:r>
            <a:endParaRPr lang="ru-RU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22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Массивы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451612"/>
            <a:ext cx="11458575" cy="4753931"/>
          </a:xfrm>
        </p:spPr>
        <p:txBody>
          <a:bodyPr/>
          <a:lstStyle/>
          <a:p>
            <a:r>
              <a:rPr lang="ru-RU" dirty="0"/>
              <a:t>Самый простой способ создания массива - иметь литерал массива.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Другим способом создания массива является конструктор </a:t>
            </a:r>
            <a:r>
              <a:rPr lang="en-US" dirty="0"/>
              <a:t>Array()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071160"/>
            <a:ext cx="898988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empty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primes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7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11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5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numeric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misc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1.1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dirty="0" err="1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true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"a"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3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various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types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+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trailing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comma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base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1024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table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base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base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+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base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+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base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+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values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may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be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expressions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[[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{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}]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{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}]]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can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contain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literals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altLang="ru-RU" sz="1400" i="1" dirty="0">
              <a:solidFill>
                <a:srgbClr val="80808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       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or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other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literals</a:t>
            </a:r>
            <a:endParaRPr lang="ru-RU" altLang="ru-RU" sz="1400" dirty="0"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4604194"/>
            <a:ext cx="843926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arguments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-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empty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same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[]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10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single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numeric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argument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-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specifies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length</a:t>
            </a:r>
            <a:endParaRPr lang="en-US" altLang="ru-RU" sz="1400" i="1" dirty="0">
              <a:solidFill>
                <a:srgbClr val="80808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1400" i="1" dirty="0">
              <a:solidFill>
                <a:srgbClr val="80808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constructor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arguments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become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testing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4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testing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</a:t>
            </a:r>
            <a:endParaRPr lang="ru-RU" altLang="ru-RU" sz="1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8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Массивы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485902"/>
            <a:ext cx="11458575" cy="47196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Оператор [] используется для доступа к элементу массива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Произвольное выражение, которое имеет неотрицательное целочисленное значение, должно быть внутри скобок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Этот синтаксис используется как для чтения, так и для записи значения элемента массива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 автоматически сохраняет значение свойства </a:t>
            </a:r>
            <a:r>
              <a:rPr lang="en-US" dirty="0"/>
              <a:t>length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74014" y="4443838"/>
            <a:ext cx="7144905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world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Start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one-element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Read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0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3.14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1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i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i 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+ 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hello</a:t>
            </a:r>
            <a:r>
              <a:rPr lang="ru-RU" altLang="ru-RU" sz="14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3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]] = </a:t>
            </a:r>
            <a:r>
              <a:rPr lang="ru-RU" altLang="ru-RU" sz="14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lang="ru-RU" altLang="ru-RU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Read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0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2,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write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3</a:t>
            </a:r>
            <a:endParaRPr lang="ru-RU" altLang="ru-RU" sz="20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Массивы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6714" y="1577342"/>
            <a:ext cx="11458575" cy="483394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 - это упорядоченный набор значений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Каждое значение называется элементом, и каждый элемент имеет числовое положение в массиве, называемое его индексом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Массивы </a:t>
            </a:r>
            <a:r>
              <a:rPr lang="en-US" dirty="0"/>
              <a:t>JavaScript </a:t>
            </a:r>
            <a:r>
              <a:rPr lang="ru-RU" dirty="0"/>
              <a:t>являются </a:t>
            </a:r>
            <a:r>
              <a:rPr lang="ru-RU" dirty="0" err="1"/>
              <a:t>нетипизированными</a:t>
            </a:r>
            <a:r>
              <a:rPr lang="ru-RU" dirty="0"/>
              <a:t>: элемент массива может быть любого типа, а разные элементы одного и того же массива могут быть разных типов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Массивы </a:t>
            </a:r>
            <a:r>
              <a:rPr lang="en-US" dirty="0"/>
              <a:t>JavaScript </a:t>
            </a:r>
            <a:r>
              <a:rPr lang="ru-RU" dirty="0"/>
              <a:t>динамичны: они растут или сокращаются по мере необходимости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Массивы </a:t>
            </a:r>
            <a:r>
              <a:rPr lang="en-US" dirty="0"/>
              <a:t>JavaScript </a:t>
            </a:r>
            <a:r>
              <a:rPr lang="ru-RU" dirty="0"/>
              <a:t>являются специализированной формой объекта </a:t>
            </a:r>
            <a:r>
              <a:rPr lang="en-US" dirty="0"/>
              <a:t>JavaScript, </a:t>
            </a:r>
            <a:r>
              <a:rPr lang="ru-RU" dirty="0"/>
              <a:t>а индексы массивов - это действительно немного больше, чем имена свойств, которые являются целыми числами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Массивы наследуют свойства от </a:t>
            </a:r>
            <a:r>
              <a:rPr lang="en-US" dirty="0" err="1"/>
              <a:t>Array.prototype</a:t>
            </a:r>
            <a:r>
              <a:rPr lang="en-US" dirty="0"/>
              <a:t>, </a:t>
            </a:r>
            <a:r>
              <a:rPr lang="ru-RU" dirty="0"/>
              <a:t>который определяет богатый набор методов манипуляции массивами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Массивы. Индексы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577342"/>
            <a:ext cx="11458575" cy="4628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Все индексы являются именами свойств, но только имена свойств, которые являются целыми числами от 0 до 232-2, являются индексами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Отрицательные или не целочисленные индексы преобразуются в строку, и эта строка используется как имя свойства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Когда строка, которая является неотрицательным целым числом или числом с плавающей запятой, используется в качестве индекса, она ведет себя как индекс массива, а не свойство объекта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0303" y="4828824"/>
            <a:ext cx="740659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[-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1.23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lang="ru-RU" altLang="ru-RU" sz="1600" b="1" dirty="0" err="1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true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creates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property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named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"-1.23"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"1000"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1001st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1.000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index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1.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Same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a[1]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9649" y="1047567"/>
            <a:ext cx="9554767" cy="5008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Свойство </a:t>
            </a:r>
            <a:r>
              <a:rPr lang="en-US" sz="2400" dirty="0"/>
              <a:t>length </a:t>
            </a:r>
            <a:r>
              <a:rPr lang="ru-RU" sz="2400" dirty="0"/>
              <a:t>указывает количество элементов в массиве. Его значение больше, чем самый высокий индекс в массиве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для свойства </a:t>
            </a:r>
            <a:r>
              <a:rPr lang="en-US" sz="2400" dirty="0"/>
              <a:t>length </a:t>
            </a:r>
            <a:r>
              <a:rPr lang="ru-RU" sz="2400" dirty="0"/>
              <a:t>задано неотрицательное целое число </a:t>
            </a:r>
            <a:r>
              <a:rPr lang="en-US" sz="2400" dirty="0"/>
              <a:t>n, </a:t>
            </a:r>
            <a:r>
              <a:rPr lang="ru-RU" sz="2400" dirty="0"/>
              <a:t>меньшее его текущего значения, любые элементы массива, индекс которых больше или равен </a:t>
            </a:r>
            <a:r>
              <a:rPr lang="en-US" sz="2400" dirty="0"/>
              <a:t>n, </a:t>
            </a:r>
            <a:r>
              <a:rPr lang="ru-RU" sz="2400" dirty="0"/>
              <a:t>удаляются из массива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6548" y="4729039"/>
            <a:ext cx="783740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[].</a:t>
            </a:r>
            <a:r>
              <a:rPr lang="ru-RU" altLang="ru-RU" sz="1600" b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lang="ru-RU" altLang="ru-RU" sz="16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=&gt; 0: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has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ru-RU" altLang="ru-RU" sz="16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ru-RU" altLang="ru-RU" sz="16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ru-RU" altLang="ru-RU" sz="16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].</a:t>
            </a:r>
            <a:r>
              <a:rPr lang="ru-RU" altLang="ru-RU" sz="1600" b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lang="ru-RU" altLang="ru-RU" sz="16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=&gt; 3: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highest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index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2,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3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Start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5-element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lang="ru-RU" altLang="ru-RU" sz="1600" b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now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[1,2,3].</a:t>
            </a:r>
            <a:r>
              <a:rPr lang="en-US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Don’t do this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CB8DD8-EABD-C644-89CF-CFEEA94B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Массивы. </a:t>
            </a:r>
            <a:r>
              <a:rPr lang="en-US" b="1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1073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690690"/>
            <a:ext cx="11458575" cy="45148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en-US" b="1" dirty="0" err="1"/>
              <a:t>Array.join</a:t>
            </a:r>
            <a:r>
              <a:rPr lang="en-US" b="1" dirty="0"/>
              <a:t>() </a:t>
            </a:r>
            <a:r>
              <a:rPr lang="ru-RU" dirty="0"/>
              <a:t>преобразует все элементы массива в строки и объединяет их, возвращая полученную строку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3574" y="3539592"/>
            <a:ext cx="88248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Create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new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array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these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three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join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=&gt; "1,2,3"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join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 "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=&gt; "1 2 3"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join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""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=&gt; "123"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0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690690"/>
            <a:ext cx="11458575" cy="45148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en-US" b="1" dirty="0" err="1"/>
              <a:t>Array.reverse</a:t>
            </a:r>
            <a:r>
              <a:rPr lang="en-US" b="1" dirty="0"/>
              <a:t>() </a:t>
            </a:r>
            <a:r>
              <a:rPr lang="ru-RU" dirty="0"/>
              <a:t>меняет порядок элементов массива и возвращает массив</a:t>
            </a:r>
            <a:r>
              <a:rPr lang="en-US" dirty="0"/>
              <a:t> </a:t>
            </a:r>
            <a:r>
              <a:rPr lang="ru-RU" dirty="0"/>
              <a:t>в обратном порядке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reverse</a:t>
            </a:r>
            <a:r>
              <a:rPr lang="ru-RU" b="1" dirty="0"/>
              <a:t>()</a:t>
            </a:r>
            <a:r>
              <a:rPr lang="ru-RU" dirty="0"/>
              <a:t> не создает новый массив, а вместо этого перестраивает их в уже существующем массиве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0939" y="3917338"/>
            <a:ext cx="6875600" cy="5847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reverse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join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=&gt; "3,2,1"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now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[3,2,1]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2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31520" y="1520192"/>
            <a:ext cx="11109031" cy="4685351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Array.concat</a:t>
            </a:r>
            <a:r>
              <a:rPr lang="en-US" dirty="0"/>
              <a:t> () </a:t>
            </a:r>
            <a:r>
              <a:rPr lang="ru-RU" dirty="0"/>
              <a:t>создает и возвращает новый массив, содержащий элементы исходного массива, на который был вызван </a:t>
            </a:r>
            <a:r>
              <a:rPr lang="en-US" dirty="0" err="1"/>
              <a:t>concat</a:t>
            </a:r>
            <a:r>
              <a:rPr lang="en-US" dirty="0"/>
              <a:t> (), </a:t>
            </a:r>
            <a:r>
              <a:rPr lang="ru-RU" dirty="0"/>
              <a:t>за которым следуют каждый из аргументов </a:t>
            </a:r>
            <a:r>
              <a:rPr lang="en-US" dirty="0" err="1"/>
              <a:t>concat</a:t>
            </a:r>
            <a:r>
              <a:rPr lang="en-US" dirty="0"/>
              <a:t> ()</a:t>
            </a:r>
            <a:endParaRPr lang="ru-RU" dirty="0"/>
          </a:p>
          <a:p>
            <a:br>
              <a:rPr lang="en-US" dirty="0"/>
            </a:br>
            <a:r>
              <a:rPr lang="en-US" dirty="0" err="1"/>
              <a:t>concat</a:t>
            </a:r>
            <a:r>
              <a:rPr lang="en-US" dirty="0"/>
              <a:t> () </a:t>
            </a:r>
            <a:r>
              <a:rPr lang="ru-RU" dirty="0"/>
              <a:t>не изменяет массив, на который он вызывается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0723" y="3763924"/>
            <a:ext cx="66319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concat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[1,2,3,4,5]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concat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[1,2,3,4,5]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concat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6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])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[1,2,3,4,5,6,7]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concat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6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]])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[1,2,3,4,5,[6,7]]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3960" y="1473754"/>
            <a:ext cx="456306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[4,5]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[2,3,4]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(-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[3]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63959" y="3158181"/>
            <a:ext cx="2846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array.slice</a:t>
            </a:r>
            <a:r>
              <a:rPr lang="en-US" sz="2400" b="1" dirty="0"/>
              <a:t>(</a:t>
            </a:r>
            <a:r>
              <a:rPr lang="en-US" sz="2400" b="1" dirty="0" err="1"/>
              <a:t>start,end</a:t>
            </a:r>
            <a:r>
              <a:rPr lang="en-US" sz="24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74547" y="3755127"/>
            <a:ext cx="8196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</a:t>
            </a:r>
            <a:r>
              <a:rPr lang="ru-RU" dirty="0"/>
              <a:t> </a:t>
            </a:r>
            <a:r>
              <a:rPr lang="en-US" dirty="0"/>
              <a:t>- </a:t>
            </a:r>
            <a:r>
              <a:rPr lang="en-US" i="1" dirty="0"/>
              <a:t>required</a:t>
            </a:r>
            <a:r>
              <a:rPr lang="en-US" dirty="0"/>
              <a:t>. </a:t>
            </a:r>
            <a:r>
              <a:rPr lang="ru-RU" dirty="0"/>
              <a:t>Целое число, указывающее, где начать выбор. Используйте отрицательные числа для выбора из конца массива</a:t>
            </a:r>
            <a:br>
              <a:rPr lang="ru-RU" dirty="0"/>
            </a:br>
            <a:br>
              <a:rPr lang="ru-RU" dirty="0"/>
            </a:br>
            <a:r>
              <a:rPr lang="en-US" b="1" dirty="0"/>
              <a:t>end</a:t>
            </a:r>
            <a:r>
              <a:rPr lang="ru-RU" dirty="0"/>
              <a:t> </a:t>
            </a:r>
            <a:r>
              <a:rPr lang="en-US" dirty="0"/>
              <a:t>- </a:t>
            </a:r>
            <a:r>
              <a:rPr lang="en-US" i="1" dirty="0"/>
              <a:t>optional</a:t>
            </a:r>
            <a:r>
              <a:rPr lang="ru-RU" dirty="0"/>
              <a:t>. Целое число, определяющее, где завершить выбор.</a:t>
            </a:r>
          </a:p>
        </p:txBody>
      </p:sp>
    </p:spTree>
    <p:extLst>
      <p:ext uri="{BB962C8B-B14F-4D97-AF65-F5344CB8AC3E}">
        <p14:creationId xmlns:p14="http://schemas.microsoft.com/office/powerpoint/2010/main" val="37890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1DC-9D35-5746-9200-39A06DD5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Строки. Создание строки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9AED6-5778-9F40-A6B8-CD707A0C5571}"/>
              </a:ext>
            </a:extLst>
          </p:cNvPr>
          <p:cNvSpPr/>
          <p:nvPr/>
        </p:nvSpPr>
        <p:spPr>
          <a:xfrm>
            <a:off x="994410" y="16445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dirty="0"/>
              <a:t> text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ru-RU" dirty="0">
                <a:solidFill>
                  <a:srgbClr val="669900"/>
                </a:solidFill>
                <a:effectLst/>
              </a:rPr>
              <a:t>моя строка"</a:t>
            </a:r>
            <a:r>
              <a:rPr lang="ru-RU" dirty="0">
                <a:solidFill>
                  <a:srgbClr val="999999"/>
                </a:solidFill>
                <a:effectLst/>
              </a:rPr>
              <a:t>;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anotherText</a:t>
            </a:r>
            <a:r>
              <a:rPr lang="en-US" dirty="0"/>
              <a:t>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'</a:t>
            </a:r>
            <a:r>
              <a:rPr lang="ru-RU" dirty="0">
                <a:solidFill>
                  <a:srgbClr val="669900"/>
                </a:solidFill>
                <a:effectLst/>
              </a:rPr>
              <a:t>еще строка’</a:t>
            </a:r>
            <a:r>
              <a:rPr lang="ru-RU" dirty="0">
                <a:solidFill>
                  <a:srgbClr val="999999"/>
                </a:solidFill>
                <a:effectLst/>
              </a:rPr>
              <a:t>;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dirty="0"/>
              <a:t> str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"012345"</a:t>
            </a:r>
            <a:r>
              <a:rPr lang="en-US" dirty="0">
                <a:solidFill>
                  <a:srgbClr val="999999"/>
                </a:solidFill>
                <a:effectLst/>
              </a:rPr>
              <a:t>;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9F68EF-CAF2-6441-AECB-370C91FCEFB2}"/>
              </a:ext>
            </a:extLst>
          </p:cNvPr>
          <p:cNvSpPr/>
          <p:nvPr/>
        </p:nvSpPr>
        <p:spPr>
          <a:xfrm>
            <a:off x="994410" y="3066306"/>
            <a:ext cx="34213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Строки могут содержать специальные символы. Самый часто используемый из таких символов – это «перевод строки».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Он обозначается как \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n,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например: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9C493-CD38-B243-993F-B736041C60FC}"/>
              </a:ext>
            </a:extLst>
          </p:cNvPr>
          <p:cNvSpPr/>
          <p:nvPr/>
        </p:nvSpPr>
        <p:spPr>
          <a:xfrm>
            <a:off x="994410" y="5305822"/>
            <a:ext cx="6781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'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Привет\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n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Мир’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// выведет "Мир" на новой строке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ru-RU" dirty="0"/>
            </a:br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D69EE-8947-5440-8B97-915D25C67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9424"/>
              </p:ext>
            </p:extLst>
          </p:nvPr>
        </p:nvGraphicFramePr>
        <p:xfrm>
          <a:off x="4415790" y="1810425"/>
          <a:ext cx="7620000" cy="30632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401849143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59144027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/>
                        <a:t>Специальные символы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effectLst/>
                        </a:rPr>
                        <a:t>Символ</a:t>
                      </a:r>
                    </a:p>
                  </a:txBody>
                  <a:tcPr marL="47625" marT="19050" marB="19050" anchor="b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>
                          <a:effectLst/>
                        </a:rPr>
                        <a:t>Описание</a:t>
                      </a:r>
                    </a:p>
                  </a:txBody>
                  <a:tcPr marL="4762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73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\b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3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Form feed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3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Новая строка</a:t>
                      </a:r>
                      <a:endParaRPr lang="en-US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58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\t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6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</a:t>
                      </a:r>
                      <a:r>
                        <a:rPr lang="en-US" dirty="0" err="1">
                          <a:effectLst/>
                        </a:rPr>
                        <a:t>uNNNN</a:t>
                      </a:r>
                      <a:endParaRPr lang="en-US" dirty="0">
                        <a:effectLst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Символ в кодировке Юникод с шестнадцатеричным кодом `</a:t>
                      </a:r>
                      <a:r>
                        <a:rPr lang="en-US" dirty="0">
                          <a:effectLst/>
                        </a:rPr>
                        <a:t>NNNN`. </a:t>
                      </a:r>
                      <a:r>
                        <a:rPr lang="ru-RU" dirty="0">
                          <a:effectLst/>
                        </a:rPr>
                        <a:t>Например, `\</a:t>
                      </a:r>
                      <a:r>
                        <a:rPr lang="en-US" dirty="0">
                          <a:effectLst/>
                        </a:rPr>
                        <a:t>u00A9` -- </a:t>
                      </a:r>
                      <a:r>
                        <a:rPr lang="ru-RU" dirty="0" err="1">
                          <a:effectLst/>
                        </a:rPr>
                        <a:t>юникодное</a:t>
                      </a:r>
                      <a:r>
                        <a:rPr lang="ru-RU" dirty="0">
                          <a:effectLst/>
                        </a:rPr>
                        <a:t> представление символа копирайт ©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4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9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810482" y="3705412"/>
            <a:ext cx="8593931" cy="28437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3025" y="4397140"/>
            <a:ext cx="666480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6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7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8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splice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[5,6,7,8];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[1,2,3,4]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splice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[2,3];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[1,4]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splice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[4];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[1]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3027" y="5596276"/>
            <a:ext cx="88505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splice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'a'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'b'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[];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[1,2,'a','b',3,4,5]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splice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['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','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']; a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[1,2,[1,2],3,3,4,5]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84462" y="1555851"/>
            <a:ext cx="6245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array.splice</a:t>
            </a:r>
            <a:r>
              <a:rPr lang="en-US" sz="2400" b="1" dirty="0"/>
              <a:t>(index, </a:t>
            </a:r>
            <a:r>
              <a:rPr lang="en-US" sz="2400" b="1" dirty="0" err="1"/>
              <a:t>howmany</a:t>
            </a:r>
            <a:r>
              <a:rPr lang="en-US" sz="2400" b="1" dirty="0"/>
              <a:t>, item1, ....., </a:t>
            </a:r>
            <a:r>
              <a:rPr lang="en-US" sz="2400" b="1" dirty="0" err="1"/>
              <a:t>itemX</a:t>
            </a:r>
            <a:r>
              <a:rPr lang="en-US" sz="2400" b="1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84462" y="2114721"/>
            <a:ext cx="106552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index - </a:t>
            </a:r>
            <a:r>
              <a:rPr lang="ru-RU" sz="2000" dirty="0"/>
              <a:t>Требуется. Целое число, указывающее, в какую позицию добавлять / удалять элементы. Используйте отрицательные значения для указания позиции с конца массива</a:t>
            </a:r>
            <a:br>
              <a:rPr lang="ru-RU" sz="2000" dirty="0"/>
            </a:br>
            <a:br>
              <a:rPr lang="ru-RU" sz="2000" dirty="0"/>
            </a:br>
            <a:r>
              <a:rPr lang="en-US" sz="2000" dirty="0" err="1"/>
              <a:t>howmany</a:t>
            </a:r>
            <a:r>
              <a:rPr lang="en-US" sz="2000" dirty="0"/>
              <a:t> - </a:t>
            </a:r>
            <a:r>
              <a:rPr lang="ru-RU" sz="2000" dirty="0"/>
              <a:t>обязательно. Количество элементов для удаления. Если установлено значение 0, никакие элементы не будут удалены</a:t>
            </a:r>
            <a:br>
              <a:rPr lang="ru-RU" sz="2000" dirty="0"/>
            </a:br>
            <a:br>
              <a:rPr lang="ru-RU" sz="2000" dirty="0"/>
            </a:br>
            <a:r>
              <a:rPr lang="en-US" sz="2000" dirty="0"/>
              <a:t>item1, ..., </a:t>
            </a:r>
            <a:r>
              <a:rPr lang="en-US" sz="2000" dirty="0" err="1"/>
              <a:t>itemX</a:t>
            </a:r>
            <a:r>
              <a:rPr lang="en-US" sz="2000" dirty="0"/>
              <a:t> - </a:t>
            </a:r>
            <a:r>
              <a:rPr lang="ru-RU" sz="2000" dirty="0"/>
              <a:t>Необязательно. Новый элемент (ы), который нужно добавить в массив</a:t>
            </a:r>
          </a:p>
        </p:txBody>
      </p:sp>
    </p:spTree>
    <p:extLst>
      <p:ext uri="{BB962C8B-B14F-4D97-AF65-F5344CB8AC3E}">
        <p14:creationId xmlns:p14="http://schemas.microsoft.com/office/powerpoint/2010/main" val="398471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520192"/>
            <a:ext cx="11458575" cy="46853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Методы </a:t>
            </a:r>
            <a:r>
              <a:rPr lang="en-US" dirty="0"/>
              <a:t>push() </a:t>
            </a:r>
            <a:r>
              <a:rPr lang="ru-RU" dirty="0"/>
              <a:t>и </a:t>
            </a:r>
            <a:r>
              <a:rPr lang="en-US" dirty="0"/>
              <a:t>pop() </a:t>
            </a:r>
            <a:r>
              <a:rPr lang="ru-RU" dirty="0"/>
              <a:t>позволяют работать с массивами, как если бы они были стеками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91821" y="2530269"/>
            <a:ext cx="715933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push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[1,2]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pop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[1]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push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[1,3]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pop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[1]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3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push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[1,[4,5]]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2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pop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[1]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[4,5]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pop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stack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[] 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1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977" y="1690690"/>
            <a:ext cx="11458575" cy="45148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Методы </a:t>
            </a:r>
            <a:r>
              <a:rPr lang="en-US" dirty="0" err="1"/>
              <a:t>unshift</a:t>
            </a:r>
            <a:r>
              <a:rPr lang="en-US" dirty="0"/>
              <a:t> () </a:t>
            </a:r>
            <a:r>
              <a:rPr lang="ru-RU" dirty="0"/>
              <a:t>и </a:t>
            </a:r>
            <a:r>
              <a:rPr lang="en-US" dirty="0"/>
              <a:t>shift() </a:t>
            </a:r>
            <a:r>
              <a:rPr lang="ru-RU" dirty="0"/>
              <a:t>ведут себя подобно </a:t>
            </a:r>
            <a:r>
              <a:rPr lang="en-US" dirty="0"/>
              <a:t>push() </a:t>
            </a:r>
            <a:r>
              <a:rPr lang="ru-RU" dirty="0"/>
              <a:t>и </a:t>
            </a:r>
            <a:r>
              <a:rPr lang="en-US" dirty="0"/>
              <a:t>pop(), </a:t>
            </a:r>
            <a:r>
              <a:rPr lang="ru-RU" dirty="0"/>
              <a:t>за исключением того, что они вставляют и удаляют элементы из начала массива, а не из конца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2439" y="3248651"/>
            <a:ext cx="691206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 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[]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unshift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a:[1] 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1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unshift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22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a:[22,1]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2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a:[1] 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22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unshift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4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ru-RU" altLang="ru-RU" sz="16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])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a:[3,[4,5],1]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3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a:[[4,5],1]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3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a:[1] 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[4,5]</a:t>
            </a:r>
            <a:b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Lucida Console" panose="020B0609040504020204" pitchFamily="49" charset="0"/>
                <a:cs typeface="Courier New" pitchFamily="49" charset="0"/>
              </a:rPr>
              <a:t>shift</a:t>
            </a:r>
            <a:r>
              <a:rPr lang="ru-RU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ru-RU" altLang="ru-RU" sz="1600" dirty="0">
                <a:solidFill>
                  <a:srgbClr val="CC7832"/>
                </a:solidFill>
                <a:latin typeface="Lucida Console" panose="020B0609040504020204" pitchFamily="49" charset="0"/>
                <a:cs typeface="Courier New" pitchFamily="49" charset="0"/>
              </a:rPr>
              <a:t>;             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a:[]          </a:t>
            </a:r>
            <a:r>
              <a:rPr lang="ru-RU" altLang="ru-RU" sz="16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Returns</a:t>
            </a:r>
            <a:r>
              <a:rPr lang="ru-RU" altLang="ru-RU" sz="16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: 1</a:t>
            </a:r>
            <a:endParaRPr lang="ru-RU" altLang="ru-RU" sz="2400" dirty="0"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7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5913-8F10-054E-BBFC-D03109C8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массива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518C8-23A3-2848-8E11-C709B8708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1484308"/>
            <a:ext cx="11458575" cy="5008563"/>
          </a:xfrm>
        </p:spPr>
        <p:txBody>
          <a:bodyPr/>
          <a:lstStyle/>
          <a:p>
            <a:r>
              <a:rPr lang="en-US" dirty="0" err="1"/>
              <a:t>arr.push</a:t>
            </a:r>
            <a:r>
              <a:rPr lang="en-US" dirty="0"/>
              <a:t>(...items) – </a:t>
            </a:r>
            <a:r>
              <a:rPr lang="ru-RU" dirty="0"/>
              <a:t>добавляет элементы в конец,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 – </a:t>
            </a:r>
            <a:r>
              <a:rPr lang="ru-RU" dirty="0"/>
              <a:t>извлекает элемент из конца,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 – </a:t>
            </a:r>
            <a:r>
              <a:rPr lang="ru-RU" dirty="0"/>
              <a:t>извлекает элемент из начала,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 – </a:t>
            </a:r>
            <a:r>
              <a:rPr lang="ru-RU" dirty="0"/>
              <a:t>извлекает элемент из начала,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Есть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179958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9FDEB-DDDA-374E-8590-D6EA88BA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forEach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1E854-25FB-BF4A-9728-ADDF0F6DA0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1703606"/>
            <a:ext cx="11458575" cy="5008563"/>
          </a:xfrm>
        </p:spPr>
        <p:txBody>
          <a:bodyPr/>
          <a:lstStyle/>
          <a:p>
            <a:r>
              <a:rPr lang="ru-RU" dirty="0"/>
              <a:t>Метод </a:t>
            </a:r>
            <a:r>
              <a:rPr lang="en-US" dirty="0">
                <a:hlinkClick r:id="rId2"/>
              </a:rPr>
              <a:t>arr.forEach</a:t>
            </a:r>
            <a:r>
              <a:rPr lang="en-US" dirty="0"/>
              <a:t> </a:t>
            </a:r>
            <a:r>
              <a:rPr lang="ru-RU" dirty="0"/>
              <a:t>позволяет запускать функцию для каждого элемента массива.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654B3-2A0A-4D46-A736-3E3CE78B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8" y="2622551"/>
            <a:ext cx="11846552" cy="13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6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2318933"/>
            <a:ext cx="11458575" cy="4257312"/>
          </a:xfrm>
        </p:spPr>
        <p:txBody>
          <a:bodyPr/>
          <a:lstStyle/>
          <a:p>
            <a:r>
              <a:rPr lang="ru-RU" dirty="0"/>
              <a:t>Метод </a:t>
            </a:r>
            <a:r>
              <a:rPr lang="en-US" dirty="0">
                <a:hlinkClick r:id="rId3"/>
              </a:rPr>
              <a:t>arr.forEach</a:t>
            </a:r>
            <a:r>
              <a:rPr lang="en-US" dirty="0"/>
              <a:t> </a:t>
            </a:r>
            <a:r>
              <a:rPr lang="ru-RU" dirty="0"/>
              <a:t>позволяет запускать функцию для каждого элемента массива.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forEach</a:t>
            </a:r>
            <a:r>
              <a:rPr lang="en-US" b="1" dirty="0"/>
              <a:t> (</a:t>
            </a:r>
            <a:r>
              <a:rPr lang="ru-RU" b="1" dirty="0"/>
              <a:t>перебор </a:t>
            </a:r>
            <a:r>
              <a:rPr lang="ru-RU" b="1" dirty="0" err="1"/>
              <a:t>елементов</a:t>
            </a:r>
            <a:r>
              <a:rPr lang="en-US" b="1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776846-DB26-934B-854C-59E3B2DD9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79" y="988540"/>
            <a:ext cx="11760858" cy="12096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EE17E1-69AB-0F41-ABFD-7CE7C1319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78" y="3299254"/>
            <a:ext cx="11738479" cy="98064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C65224-5B6A-AA4A-BD8C-E2670AED54CE}"/>
              </a:ext>
            </a:extLst>
          </p:cNvPr>
          <p:cNvSpPr/>
          <p:nvPr/>
        </p:nvSpPr>
        <p:spPr>
          <a:xfrm>
            <a:off x="11158151" y="3323968"/>
            <a:ext cx="949949" cy="518984"/>
          </a:xfrm>
          <a:prstGeom prst="rect">
            <a:avLst/>
          </a:prstGeom>
          <a:solidFill>
            <a:srgbClr val="F6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3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85897-1BDD-4C45-97C3-9012B195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Поиск в массиве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2624C-53CC-894B-961E-AA792E5EF0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712" y="1484308"/>
            <a:ext cx="11458575" cy="5008563"/>
          </a:xfrm>
        </p:spPr>
        <p:txBody>
          <a:bodyPr/>
          <a:lstStyle/>
          <a:p>
            <a:r>
              <a:rPr lang="en-US" b="1" dirty="0" err="1"/>
              <a:t>arr.indexOf</a:t>
            </a:r>
            <a:r>
              <a:rPr lang="en-US" b="1" dirty="0"/>
              <a:t>(item, from)</a:t>
            </a:r>
            <a:r>
              <a:rPr lang="ru-RU" b="1" dirty="0"/>
              <a:t> </a:t>
            </a:r>
            <a:r>
              <a:rPr lang="en-US" b="1" dirty="0"/>
              <a:t> </a:t>
            </a:r>
            <a:r>
              <a:rPr lang="ru-RU" dirty="0"/>
              <a:t>ищет </a:t>
            </a:r>
            <a:r>
              <a:rPr lang="en-US" dirty="0"/>
              <a:t>item, </a:t>
            </a:r>
            <a:r>
              <a:rPr lang="ru-RU" dirty="0"/>
              <a:t>начиная с индекса </a:t>
            </a:r>
            <a:r>
              <a:rPr lang="en-US" dirty="0"/>
              <a:t>from, </a:t>
            </a:r>
            <a:r>
              <a:rPr lang="ru-RU" dirty="0"/>
              <a:t>и возвращает индекс, на котором был найден искомый элемент, в противном случае -1.</a:t>
            </a:r>
          </a:p>
          <a:p>
            <a:endParaRPr lang="ru-RU" dirty="0"/>
          </a:p>
          <a:p>
            <a:r>
              <a:rPr lang="en-US" b="1" dirty="0" err="1"/>
              <a:t>arr.includes</a:t>
            </a:r>
            <a:r>
              <a:rPr lang="en-US" b="1" dirty="0"/>
              <a:t>(item, from) </a:t>
            </a:r>
            <a:r>
              <a:rPr lang="en-US" dirty="0"/>
              <a:t>– </a:t>
            </a:r>
            <a:r>
              <a:rPr lang="ru-RU" dirty="0"/>
              <a:t>ищет </a:t>
            </a:r>
            <a:r>
              <a:rPr lang="en-US" dirty="0"/>
              <a:t>item, </a:t>
            </a:r>
            <a:r>
              <a:rPr lang="ru-RU" dirty="0"/>
              <a:t>начиная с индекса </a:t>
            </a:r>
            <a:r>
              <a:rPr lang="en-US" dirty="0"/>
              <a:t>from, </a:t>
            </a:r>
            <a:r>
              <a:rPr lang="ru-RU" dirty="0"/>
              <a:t>и возвращает </a:t>
            </a:r>
            <a:r>
              <a:rPr lang="en-US" dirty="0"/>
              <a:t>true, </a:t>
            </a:r>
            <a:r>
              <a:rPr lang="ru-RU" dirty="0"/>
              <a:t>если поиск успешен.</a:t>
            </a:r>
          </a:p>
          <a:p>
            <a:endParaRPr lang="ru-RU" dirty="0"/>
          </a:p>
          <a:p>
            <a:endParaRPr lang="en-US" b="1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0EB3E7B-7DDB-2449-B9A8-553EAC3E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1" y="3780139"/>
            <a:ext cx="11458575" cy="22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8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Представьте, что у нас есть массив объектов. Как нам найти объект с определённым условием?</a:t>
            </a:r>
          </a:p>
          <a:p>
            <a:r>
              <a:rPr lang="ru-RU" dirty="0"/>
              <a:t>Здесь пригодится метод </a:t>
            </a:r>
            <a:r>
              <a:rPr lang="en-US" dirty="0">
                <a:hlinkClick r:id="rId2"/>
              </a:rPr>
              <a:t>arr.find</a:t>
            </a:r>
            <a:r>
              <a:rPr lang="en-US" dirty="0"/>
              <a:t>.</a:t>
            </a:r>
          </a:p>
          <a:p>
            <a:r>
              <a:rPr lang="ru-RU" dirty="0"/>
              <a:t>Его синтаксис таков: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 </a:t>
            </a:r>
            <a:r>
              <a:rPr lang="ru-RU" dirty="0"/>
              <a:t>и </a:t>
            </a:r>
            <a:r>
              <a:rPr lang="en-US" b="1" dirty="0" err="1"/>
              <a:t>findIndex</a:t>
            </a:r>
            <a:endParaRPr lang="en-US" b="1" dirty="0"/>
          </a:p>
        </p:txBody>
      </p:sp>
      <p:pic>
        <p:nvPicPr>
          <p:cNvPr id="7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FEF9DE26-83CF-2549-8B18-4297CBE7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79" y="3301190"/>
            <a:ext cx="11325689" cy="14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2916195"/>
            <a:ext cx="11458575" cy="3289346"/>
          </a:xfrm>
        </p:spPr>
        <p:txBody>
          <a:bodyPr/>
          <a:lstStyle/>
          <a:p>
            <a:r>
              <a:rPr lang="ru-RU" dirty="0"/>
              <a:t>Функция вызывается по очереди для каждого элемента массива:</a:t>
            </a:r>
            <a:endParaRPr lang="en-US" dirty="0"/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 – </a:t>
            </a:r>
            <a:r>
              <a:rPr lang="ru-RU" dirty="0"/>
              <a:t>очередной элемент.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 – </a:t>
            </a:r>
            <a:r>
              <a:rPr lang="ru-RU" dirty="0"/>
              <a:t>его индекс.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array – </a:t>
            </a:r>
            <a:r>
              <a:rPr lang="ru-RU" dirty="0"/>
              <a:t>сам массив.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 </a:t>
            </a:r>
            <a:r>
              <a:rPr lang="ru-RU" dirty="0"/>
              <a:t>и </a:t>
            </a:r>
            <a:r>
              <a:rPr lang="en-US" b="1" dirty="0" err="1"/>
              <a:t>findIndex</a:t>
            </a:r>
            <a:endParaRPr lang="en-US" b="1" dirty="0"/>
          </a:p>
        </p:txBody>
      </p:sp>
      <p:pic>
        <p:nvPicPr>
          <p:cNvPr id="7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FEF9DE26-83CF-2549-8B18-4297CBE7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6" y="1336465"/>
            <a:ext cx="11325689" cy="14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7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3286899"/>
            <a:ext cx="11458575" cy="3289346"/>
          </a:xfrm>
        </p:spPr>
        <p:txBody>
          <a:bodyPr/>
          <a:lstStyle/>
          <a:p>
            <a:r>
              <a:rPr lang="ru-RU" dirty="0"/>
              <a:t>Метод </a:t>
            </a:r>
            <a:r>
              <a:rPr lang="en-US" b="1" dirty="0"/>
              <a:t>find</a:t>
            </a:r>
            <a:r>
              <a:rPr lang="en-US" dirty="0"/>
              <a:t> </a:t>
            </a:r>
            <a:r>
              <a:rPr lang="ru-RU" dirty="0"/>
              <a:t>ищет один (первый попавшийся) элемент, на котором функция-</a:t>
            </a:r>
            <a:r>
              <a:rPr lang="ru-RU" dirty="0" err="1"/>
              <a:t>колбэк</a:t>
            </a:r>
            <a:r>
              <a:rPr lang="ru-RU" dirty="0"/>
              <a:t> вернёт </a:t>
            </a:r>
            <a:r>
              <a:rPr lang="en-US" dirty="0"/>
              <a:t>true.</a:t>
            </a:r>
          </a:p>
          <a:p>
            <a:endParaRPr lang="en-US" dirty="0"/>
          </a:p>
          <a:p>
            <a:r>
              <a:rPr lang="ru-RU" dirty="0"/>
              <a:t>На тот случай, если найденных элементов может быть много, предусмотрен метод 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arr.filter(fn)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filter</a:t>
            </a:r>
          </a:p>
        </p:txBody>
      </p:sp>
      <p:pic>
        <p:nvPicPr>
          <p:cNvPr id="4" name="Рисунок 3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9B33FABD-C147-DC4C-857D-FCCF40CFC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78" y="1050324"/>
            <a:ext cx="11560679" cy="15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201-DD7D-2447-AAEF-D891B587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Экранирование специальных символов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C1C0D-C64E-1345-B0A5-B45FE69B4520}"/>
              </a:ext>
            </a:extLst>
          </p:cNvPr>
          <p:cNvSpPr/>
          <p:nvPr/>
        </p:nvSpPr>
        <p:spPr>
          <a:xfrm>
            <a:off x="838200" y="1690688"/>
            <a:ext cx="8835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Если строка в одинарных кавычках, то внутренние одинарные кавычки внутри должны быть </a:t>
            </a:r>
            <a:r>
              <a:rPr lang="ru-RU" b="0" i="1" dirty="0">
                <a:solidFill>
                  <a:srgbClr val="333333"/>
                </a:solidFill>
                <a:effectLst/>
                <a:latin typeface="system-ui"/>
              </a:rPr>
              <a:t>экранированы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, то есть снабжены обратным слешем \', вот так:</a:t>
            </a:r>
          </a:p>
          <a:p>
            <a:br>
              <a:rPr lang="ru-RU" b="0" i="0" dirty="0">
                <a:solidFill>
                  <a:srgbClr val="333333"/>
                </a:solidFill>
                <a:effectLst/>
                <a:latin typeface="system-ui"/>
              </a:rPr>
            </a:b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FDDE9-CE09-F34D-AF21-93D512D21838}"/>
              </a:ext>
            </a:extLst>
          </p:cNvPr>
          <p:cNvSpPr/>
          <p:nvPr/>
        </p:nvSpPr>
        <p:spPr>
          <a:xfrm>
            <a:off x="1676400" y="22908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'I\'m a JavaScript programmer'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en-US" dirty="0"/>
            </a:b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95593-50B7-F744-8D2D-DB3F2D3E425B}"/>
              </a:ext>
            </a:extLst>
          </p:cNvPr>
          <p:cNvSpPr/>
          <p:nvPr/>
        </p:nvSpPr>
        <p:spPr>
          <a:xfrm>
            <a:off x="838200" y="29443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В двойных кавычках – экранируются внутренние двойные: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881AF-0878-4648-AC14-B69A4E5EA90B}"/>
              </a:ext>
            </a:extLst>
          </p:cNvPr>
          <p:cNvSpPr/>
          <p:nvPr/>
        </p:nvSpPr>
        <p:spPr>
          <a:xfrm>
            <a:off x="1676400" y="34060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"I'm a JavaScript \"programmer\" 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I'm a JavaScript "programmer"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en-US" dirty="0"/>
            </a:b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76378-E91C-554D-8623-B8692C07FB62}"/>
              </a:ext>
            </a:extLst>
          </p:cNvPr>
          <p:cNvSpPr/>
          <p:nvPr/>
        </p:nvSpPr>
        <p:spPr>
          <a:xfrm>
            <a:off x="838200" y="4353759"/>
            <a:ext cx="1114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Экранирование служит исключительно для правильного восприятия строки 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JavaScript.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В памяти строка будет содержать сам символ без '\'. Вы можете увидеть это, запустив пример выше.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Сам символ обратного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system-ui"/>
              </a:rPr>
              <a:t>слэша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 '\' является служебным, поэтому всегда экранируется,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system-ui"/>
              </a:rPr>
              <a:t>т.е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пишется как \\:</a:t>
            </a:r>
          </a:p>
          <a:p>
            <a:endParaRPr lang="ru-RU" b="0" i="0" dirty="0">
              <a:solidFill>
                <a:srgbClr val="0077AA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0077AA"/>
                </a:solidFill>
                <a:effectLst/>
                <a:latin typeface="system-ui"/>
              </a:rPr>
              <a:t>	</a:t>
            </a:r>
            <a:r>
              <a:rPr lang="en-US" dirty="0">
                <a:solidFill>
                  <a:srgbClr val="0077AA"/>
                </a:solidFill>
              </a:rPr>
              <a:t> 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' 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символ \\ '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532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2630755"/>
            <a:ext cx="11458575" cy="3945490"/>
          </a:xfrm>
        </p:spPr>
        <p:txBody>
          <a:bodyPr/>
          <a:lstStyle/>
          <a:p>
            <a:r>
              <a:rPr lang="ru-RU" dirty="0"/>
              <a:t>Метод </a:t>
            </a:r>
            <a:r>
              <a:rPr lang="en-US" dirty="0">
                <a:hlinkClick r:id="rId3"/>
              </a:rPr>
              <a:t>arr.map</a:t>
            </a:r>
            <a:r>
              <a:rPr lang="en-US" dirty="0"/>
              <a:t> </a:t>
            </a:r>
            <a:r>
              <a:rPr lang="ru-RU" dirty="0"/>
              <a:t>является одним из наиболее полезных и часто используемых.</a:t>
            </a:r>
          </a:p>
          <a:p>
            <a:r>
              <a:rPr lang="ru-RU" dirty="0"/>
              <a:t>Он вызывает функцию для каждого элемента массива и возвращает массив результатов выполнения этой функции.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Например, здесь мы преобразуем каждый элемент в его длину: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map(</a:t>
            </a:r>
            <a:r>
              <a:rPr lang="ru-RU" b="1" dirty="0"/>
              <a:t>методы преобразования</a:t>
            </a:r>
            <a:r>
              <a:rPr lang="en-US" b="1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C326E-BC02-B94B-B767-CC91CF169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79" y="1173892"/>
            <a:ext cx="11393578" cy="11507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42AF45-BD75-F342-BA30-92303D97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79" y="5508626"/>
            <a:ext cx="11386131" cy="9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93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963827"/>
            <a:ext cx="11458575" cy="5612418"/>
          </a:xfrm>
        </p:spPr>
        <p:txBody>
          <a:bodyPr/>
          <a:lstStyle/>
          <a:p>
            <a:endParaRPr lang="en-US" dirty="0"/>
          </a:p>
          <a:p>
            <a:r>
              <a:rPr lang="ru-RU" dirty="0"/>
              <a:t>Вызов </a:t>
            </a:r>
            <a:r>
              <a:rPr lang="en-US" dirty="0">
                <a:hlinkClick r:id="rId3"/>
              </a:rPr>
              <a:t>arr.sort()</a:t>
            </a:r>
            <a:r>
              <a:rPr lang="en-US" dirty="0"/>
              <a:t> </a:t>
            </a:r>
            <a:r>
              <a:rPr lang="ru-RU" dirty="0"/>
              <a:t>сортирует массив </a:t>
            </a:r>
            <a:r>
              <a:rPr lang="ru-RU" i="1" dirty="0"/>
              <a:t>на месте</a:t>
            </a:r>
            <a:r>
              <a:rPr lang="ru-RU" dirty="0"/>
              <a:t>, меняя в нём порядок элементов.</a:t>
            </a:r>
          </a:p>
          <a:p>
            <a:r>
              <a:rPr lang="ru-RU" dirty="0"/>
              <a:t>Он возвращает отсортированный массив, но обычно возвращаемое значение игнорируется, так как изменяется сам </a:t>
            </a:r>
            <a:r>
              <a:rPr lang="en-US" dirty="0"/>
              <a:t>arr.</a:t>
            </a:r>
          </a:p>
          <a:p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</a:t>
            </a:r>
            <a:r>
              <a:rPr lang="ru-RU" b="1" dirty="0"/>
              <a:t> </a:t>
            </a:r>
            <a:r>
              <a:rPr lang="en-US" b="1" dirty="0"/>
              <a:t>(</a:t>
            </a:r>
            <a:r>
              <a:rPr lang="ru-RU" b="1" dirty="0"/>
              <a:t>методы преобразования</a:t>
            </a:r>
            <a:r>
              <a:rPr lang="en-US" b="1" dirty="0"/>
              <a:t>)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1AADAA8-10FB-4343-9637-5C2895F3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6" y="3429000"/>
            <a:ext cx="11571238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0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73EC42-2864-F743-A879-1F9AA01E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963827"/>
            <a:ext cx="11458575" cy="5612418"/>
          </a:xfrm>
        </p:spPr>
        <p:txBody>
          <a:bodyPr/>
          <a:lstStyle/>
          <a:p>
            <a:endParaRPr lang="en-US" dirty="0"/>
          </a:p>
          <a:p>
            <a:r>
              <a:rPr lang="ru-RU" b="1" dirty="0"/>
              <a:t>По умолчанию элементы сортируются как строки.</a:t>
            </a:r>
            <a:endParaRPr lang="ru-RU" dirty="0"/>
          </a:p>
          <a:p>
            <a:r>
              <a:rPr lang="ru-RU" dirty="0"/>
              <a:t>Буквально, элементы преобразуются в строки при сравнении. Для строк применяется лексикографический порядок, и действительно выходит, что "2" &gt; "15".</a:t>
            </a:r>
          </a:p>
          <a:p>
            <a:r>
              <a:rPr lang="ru-RU" dirty="0"/>
              <a:t>Чтобы использовать наш собственный порядок сортировки, нам нужно предоставить функцию в качестве аргумента </a:t>
            </a:r>
            <a:r>
              <a:rPr lang="en-US" dirty="0" err="1"/>
              <a:t>arr.sort</a:t>
            </a:r>
            <a:r>
              <a:rPr lang="en-US" dirty="0"/>
              <a:t>().</a:t>
            </a:r>
          </a:p>
          <a:p>
            <a:r>
              <a:rPr lang="ru-RU" dirty="0"/>
              <a:t>Функция должна для пары значений возвращать:</a:t>
            </a:r>
          </a:p>
          <a:p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1125D4-7134-054C-A0DE-73D0D36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3" y="365129"/>
            <a:ext cx="11457991" cy="502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</a:t>
            </a:r>
            <a:r>
              <a:rPr lang="ru-RU" b="1" dirty="0"/>
              <a:t> </a:t>
            </a:r>
            <a:r>
              <a:rPr lang="en-US" b="1" dirty="0"/>
              <a:t>(</a:t>
            </a:r>
            <a:r>
              <a:rPr lang="ru-RU" b="1" dirty="0"/>
              <a:t>методы преобразования</a:t>
            </a:r>
            <a:r>
              <a:rPr lang="en-US" b="1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03D68A-E02E-D547-9C53-2308A847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79" y="4861868"/>
            <a:ext cx="10185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3712A-CB78-7B40-9700-86179291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reduce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69B162-4285-4942-A994-C28BF9B725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2533135"/>
            <a:ext cx="11458575" cy="4324865"/>
          </a:xfrm>
        </p:spPr>
        <p:txBody>
          <a:bodyPr/>
          <a:lstStyle/>
          <a:p>
            <a:r>
              <a:rPr lang="ru-RU" dirty="0"/>
              <a:t>Аргументы: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previousValue</a:t>
            </a:r>
            <a:r>
              <a:rPr lang="en-US" dirty="0"/>
              <a:t> – </a:t>
            </a:r>
            <a:r>
              <a:rPr lang="ru-RU" dirty="0"/>
              <a:t>результат предыдущего вызова этой функции, равен </a:t>
            </a:r>
            <a:r>
              <a:rPr lang="en-US" dirty="0"/>
              <a:t>initial </a:t>
            </a:r>
            <a:r>
              <a:rPr lang="ru-RU" dirty="0"/>
              <a:t>при первом вызове (если передан </a:t>
            </a:r>
            <a:r>
              <a:rPr lang="en-US" dirty="0"/>
              <a:t>initial),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 – </a:t>
            </a:r>
            <a:r>
              <a:rPr lang="ru-RU" dirty="0"/>
              <a:t>очередной элемент массива,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 – </a:t>
            </a:r>
            <a:r>
              <a:rPr lang="ru-RU" dirty="0"/>
              <a:t>его индекс,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array – </a:t>
            </a:r>
            <a:r>
              <a:rPr lang="ru-RU" dirty="0"/>
              <a:t>сам массив</a:t>
            </a:r>
            <a:r>
              <a:rPr lang="en-US" dirty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применяется по очереди ко всем элементам массива и «переносит» свой результат на следующий вызов.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14B47-F027-AB42-8C0C-60820D5F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6" y="1196978"/>
            <a:ext cx="11688689" cy="11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7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3712A-CB78-7B40-9700-86179291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reduce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69B162-4285-4942-A994-C28BF9B725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979" y="2533135"/>
            <a:ext cx="11458575" cy="4324865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 первом запуске </a:t>
            </a:r>
            <a:r>
              <a:rPr lang="en-US" dirty="0"/>
              <a:t>sum </a:t>
            </a:r>
            <a:r>
              <a:rPr lang="ru-RU" dirty="0"/>
              <a:t>равен </a:t>
            </a:r>
            <a:r>
              <a:rPr lang="en-US" dirty="0"/>
              <a:t>initial (</a:t>
            </a:r>
            <a:r>
              <a:rPr lang="ru-RU" dirty="0"/>
              <a:t>последний аргумент </a:t>
            </a:r>
            <a:r>
              <a:rPr lang="en-US" dirty="0"/>
              <a:t>reduce), </a:t>
            </a:r>
            <a:r>
              <a:rPr lang="ru-RU" dirty="0"/>
              <a:t>то есть 0, а </a:t>
            </a:r>
            <a:r>
              <a:rPr lang="en-US" dirty="0"/>
              <a:t>current – </a:t>
            </a:r>
            <a:r>
              <a:rPr lang="ru-RU" dirty="0"/>
              <a:t>первый элемент массива, равный 1. Таким образом, результат функции равен 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 втором запуске </a:t>
            </a:r>
            <a:r>
              <a:rPr lang="en-US" dirty="0"/>
              <a:t>sum = 1, </a:t>
            </a:r>
            <a:r>
              <a:rPr lang="ru-RU" dirty="0"/>
              <a:t>и к нему мы добавляем второй элемент массива (2).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 третьем запуске </a:t>
            </a:r>
            <a:r>
              <a:rPr lang="en-US" dirty="0"/>
              <a:t>sum = 3, </a:t>
            </a:r>
            <a:r>
              <a:rPr lang="ru-RU" dirty="0"/>
              <a:t>к которому мы добавляем следующий элемент, и так далее…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B4EE0B2-C928-9C40-8BC8-2EA0E297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9" y="1105496"/>
            <a:ext cx="11458404" cy="16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30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3712A-CB78-7B40-9700-86179291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reduce</a:t>
            </a:r>
            <a:endParaRPr lang="ru-RU" b="1" dirty="0"/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59DF3B-DEEB-8348-8063-8C16DD38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9" y="3429000"/>
            <a:ext cx="11346388" cy="250947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CE929E6-FEA7-6947-80E6-72D113B6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79" y="1304429"/>
            <a:ext cx="11458404" cy="16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9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3712A-CB78-7B40-9700-86179291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reduce</a:t>
            </a:r>
            <a:endParaRPr lang="ru-RU" b="1" dirty="0"/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B4EE0B2-C928-9C40-8BC8-2EA0E297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9" y="1304429"/>
            <a:ext cx="11458404" cy="1665383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белый, лодка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AC8011F4-2C79-274D-8C86-90309AF7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79" y="3406490"/>
            <a:ext cx="11458404" cy="25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10E87-3179-8E4D-B4EE-18B8E690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84" y="3177688"/>
            <a:ext cx="11457991" cy="5026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Всем спасибо</a:t>
            </a:r>
          </a:p>
        </p:txBody>
      </p:sp>
    </p:spTree>
    <p:extLst>
      <p:ext uri="{BB962C8B-B14F-4D97-AF65-F5344CB8AC3E}">
        <p14:creationId xmlns:p14="http://schemas.microsoft.com/office/powerpoint/2010/main" val="381031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AD5B-2835-3743-8A1A-ADC37642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строки, доступ к символам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69025-BF49-2642-858C-3E67984B8825}"/>
              </a:ext>
            </a:extLst>
          </p:cNvPr>
          <p:cNvSpPr/>
          <p:nvPr/>
        </p:nvSpPr>
        <p:spPr>
          <a:xfrm>
            <a:off x="933450" y="17873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0" strike="noStrike" dirty="0">
                <a:solidFill>
                  <a:srgbClr val="333333"/>
                </a:solidFill>
                <a:effectLst/>
                <a:latin typeface="system-ui"/>
              </a:rPr>
              <a:t>Длина строки </a:t>
            </a:r>
            <a:r>
              <a:rPr lang="en-US" b="1" i="0" strike="noStrike" dirty="0">
                <a:solidFill>
                  <a:srgbClr val="333333"/>
                </a:solidFill>
                <a:effectLst/>
                <a:latin typeface="system-ui"/>
              </a:rPr>
              <a:t>length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Одно из самых частых действий со строкой – это получение ее длины:</a:t>
            </a:r>
          </a:p>
          <a:p>
            <a:r>
              <a:rPr lang="en-US" dirty="0">
                <a:solidFill>
                  <a:srgbClr val="0077AA"/>
                </a:solidFill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"My\n"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3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символа. Третий - перевод строки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length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3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305C2-DAE3-D24D-9B7A-A9F68466412B}"/>
              </a:ext>
            </a:extLst>
          </p:cNvPr>
          <p:cNvSpPr/>
          <p:nvPr/>
        </p:nvSpPr>
        <p:spPr>
          <a:xfrm>
            <a:off x="933450" y="3993356"/>
            <a:ext cx="10576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Чтобы получить символ, используйте вызов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charAt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позиция). Первый символ имеет позицию 0:</a:t>
            </a:r>
          </a:p>
          <a:p>
            <a:r>
              <a:rPr lang="en-US" dirty="0">
                <a:solidFill>
                  <a:srgbClr val="0077AA"/>
                </a:solidFill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”JavaScript"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charAt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0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”J"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en-US" dirty="0"/>
            </a:b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188D6-31E6-1F4F-BCDA-8FB7EFE32A12}"/>
              </a:ext>
            </a:extLst>
          </p:cNvPr>
          <p:cNvSpPr/>
          <p:nvPr/>
        </p:nvSpPr>
        <p:spPr>
          <a:xfrm>
            <a:off x="933450" y="4906685"/>
            <a:ext cx="893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Также для доступа к символу можно использовать квадратные скобки:</a:t>
            </a:r>
          </a:p>
          <a:p>
            <a:r>
              <a:rPr lang="en-US" dirty="0">
                <a:solidFill>
                  <a:srgbClr val="0077AA"/>
                </a:solidFill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Я - современный браузер!"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0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]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"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Я"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9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6AD-7A91-CD40-AAD7-472CCB45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строк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42493-D6BD-074B-9AF4-88958685D141}"/>
              </a:ext>
            </a:extLst>
          </p:cNvPr>
          <p:cNvSpPr/>
          <p:nvPr/>
        </p:nvSpPr>
        <p:spPr>
          <a:xfrm>
            <a:off x="1097280" y="1490186"/>
            <a:ext cx="8172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Содержимое строки в 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JavaScript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нельзя изменять. Нельзя взять символ посередине и заменить его. Как только строка создана – она такая навсегда.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A4BFF-BB9F-5140-90BA-62B8328AE762}"/>
              </a:ext>
            </a:extLst>
          </p:cNvPr>
          <p:cNvSpPr/>
          <p:nvPr/>
        </p:nvSpPr>
        <p:spPr>
          <a:xfrm>
            <a:off x="1097280" y="2338248"/>
            <a:ext cx="96126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Можно лишь создать целиком новую строку и присвоить в переменную вместо старой, например:</a:t>
            </a: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пример"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3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]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+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4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]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+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5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];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alert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мер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2C4A7-6D90-F849-84B7-AE6BFD21C07F}"/>
              </a:ext>
            </a:extLst>
          </p:cNvPr>
          <p:cNvSpPr/>
          <p:nvPr/>
        </p:nvSpPr>
        <p:spPr>
          <a:xfrm>
            <a:off x="1097280" y="3815576"/>
            <a:ext cx="10012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Смена регистра</a:t>
            </a:r>
          </a:p>
          <a:p>
            <a:endParaRPr lang="ru-RU" b="1" dirty="0"/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Методы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toLowerCase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() 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и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toUpperCase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() 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меняют регистр строки на нижний/верхний:</a:t>
            </a: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Интерфейс"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toUpperCase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ИНТЕРФЕЙС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Пример ниже получает первый символ и приводит его к нижнему регистру:</a:t>
            </a: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Интерфейс"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[</a:t>
            </a:r>
            <a:r>
              <a:rPr lang="ru-RU" b="0" i="0" dirty="0">
                <a:solidFill>
                  <a:srgbClr val="990055"/>
                </a:solidFill>
                <a:effectLst/>
                <a:latin typeface="system-ui"/>
              </a:rPr>
              <a:t>0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].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toLowerCase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'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и'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92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04B3-78DE-C24A-AD84-F665EF6C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подстроки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B3947-7905-D14B-8F01-66EF295921FC}"/>
              </a:ext>
            </a:extLst>
          </p:cNvPr>
          <p:cNvSpPr/>
          <p:nvPr/>
        </p:nvSpPr>
        <p:spPr>
          <a:xfrm>
            <a:off x="1028699" y="1504385"/>
            <a:ext cx="111633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Для поиска подстроки есть метод </a:t>
            </a:r>
            <a:r>
              <a:rPr lang="en-US" b="0" i="0" u="none" strike="noStrike" dirty="0">
                <a:solidFill>
                  <a:srgbClr val="551A8B"/>
                </a:solidFill>
                <a:effectLst/>
                <a:latin typeface="system-ui"/>
                <a:hlinkClick r:id="rId2"/>
              </a:rPr>
              <a:t>indexOf(</a:t>
            </a:r>
            <a:r>
              <a:rPr lang="ru-RU" b="0" i="0" u="none" strike="noStrike" dirty="0">
                <a:solidFill>
                  <a:srgbClr val="551A8B"/>
                </a:solidFill>
                <a:effectLst/>
                <a:latin typeface="system-ui"/>
                <a:hlinkClick r:id="rId2"/>
              </a:rPr>
              <a:t>подстрока[, начальная_позиция])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.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Он возвращает позицию, на которой находится подстрока или -1, если ничего не найдено. </a:t>
            </a:r>
          </a:p>
          <a:p>
            <a:endParaRPr lang="ru-RU" dirty="0">
              <a:solidFill>
                <a:srgbClr val="333333"/>
              </a:solidFill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Например: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"Widget with id"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indexOf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"Widget"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0,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т.к. "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Widget"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найден прямо в начале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str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indexOf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"id"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1,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т.к. "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id"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найден, начиная с позиции 1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indexOf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"widget"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-1,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не найдено, так как поиск учитывает регистр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Необязательный второй аргумент позволяет искать, начиная с указанной позиции. Например, первый раз "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id"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появляется на позиции 1. Чтобы найти его следующее появление – запустим поиск с позиции 2:</a:t>
            </a:r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str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"Widget with id"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</a:p>
          <a:p>
            <a:r>
              <a:rPr lang="en-US" dirty="0" err="1">
                <a:solidFill>
                  <a:srgbClr val="333333"/>
                </a:solidFill>
                <a:latin typeface="system-ui"/>
              </a:rPr>
              <a:t>c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system-ui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indexOf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"id"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,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))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12, </a:t>
            </a:r>
            <a:r>
              <a:rPr lang="ru-RU" b="0" i="0" dirty="0">
                <a:solidFill>
                  <a:srgbClr val="708090"/>
                </a:solidFill>
                <a:effectLst/>
                <a:latin typeface="system-ui"/>
              </a:rPr>
              <a:t>поиск начат с позиции 2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Также существует аналогичный метод </a:t>
            </a:r>
            <a:r>
              <a:rPr lang="en-US" b="0" i="0" u="none" strike="noStrike" dirty="0">
                <a:solidFill>
                  <a:srgbClr val="551A8B"/>
                </a:solidFill>
                <a:effectLst/>
                <a:latin typeface="system-ui"/>
                <a:hlinkClick r:id="rId3"/>
              </a:rPr>
              <a:t>lastIndexOf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который ищет не с начала, а с конца строки.</a:t>
            </a:r>
          </a:p>
          <a:p>
            <a:br>
              <a:rPr lang="ru-RU" b="0" i="0" dirty="0">
                <a:solidFill>
                  <a:srgbClr val="333333"/>
                </a:solidFill>
                <a:effectLst/>
                <a:latin typeface="system-ui"/>
              </a:rPr>
            </a:b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8013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636E-7448-1F42-9AA0-92D88FB8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67" y="365126"/>
            <a:ext cx="11290683" cy="502622"/>
          </a:xfrm>
        </p:spPr>
        <p:txBody>
          <a:bodyPr>
            <a:normAutofit fontScale="90000"/>
          </a:bodyPr>
          <a:lstStyle/>
          <a:p>
            <a:r>
              <a:rPr lang="ru-RU" dirty="0"/>
              <a:t>Взятие подстроки: </a:t>
            </a:r>
            <a:r>
              <a:rPr lang="en-US" dirty="0"/>
              <a:t>substring, </a:t>
            </a:r>
            <a:r>
              <a:rPr lang="en-US" dirty="0" err="1"/>
              <a:t>substr</a:t>
            </a:r>
            <a:r>
              <a:rPr lang="en-US" dirty="0"/>
              <a:t>, slice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2963E-20C2-7D41-84A9-208BDC81BBD1}"/>
              </a:ext>
            </a:extLst>
          </p:cNvPr>
          <p:cNvSpPr/>
          <p:nvPr/>
        </p:nvSpPr>
        <p:spPr>
          <a:xfrm>
            <a:off x="948690" y="982028"/>
            <a:ext cx="106070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В 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JavaScript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существуют целых 3 (!) метода для взятия подстроки, с небольшими отличиями между ними.</a:t>
            </a:r>
          </a:p>
          <a:p>
            <a:r>
              <a:rPr lang="en-US" b="1" dirty="0"/>
              <a:t>substring(start [, end])</a:t>
            </a:r>
            <a:endParaRPr lang="ru-RU" b="1" dirty="0"/>
          </a:p>
          <a:p>
            <a:endParaRPr lang="ru-RU" b="1" dirty="0"/>
          </a:p>
          <a:p>
            <a:r>
              <a:rPr lang="ru-RU" dirty="0">
                <a:effectLst/>
              </a:rPr>
              <a:t>Метод </a:t>
            </a:r>
            <a:r>
              <a:rPr lang="en-US" dirty="0">
                <a:effectLst/>
              </a:rPr>
              <a:t>substring(start, end) </a:t>
            </a:r>
            <a:r>
              <a:rPr lang="ru-RU" dirty="0">
                <a:effectLst/>
              </a:rPr>
              <a:t>возвращает подстроку с позиции </a:t>
            </a:r>
            <a:r>
              <a:rPr lang="en-US" b="1" dirty="0">
                <a:effectLst/>
              </a:rPr>
              <a:t>start</a:t>
            </a:r>
            <a:r>
              <a:rPr lang="en-US" dirty="0">
                <a:effectLst/>
              </a:rPr>
              <a:t> </a:t>
            </a:r>
            <a:r>
              <a:rPr lang="ru-RU" dirty="0">
                <a:effectLst/>
              </a:rPr>
              <a:t>до, но не включая </a:t>
            </a:r>
            <a:r>
              <a:rPr lang="en-US" b="1" dirty="0">
                <a:effectLst/>
              </a:rPr>
              <a:t>end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dirty="0">
                <a:effectLst/>
              </a:rPr>
              <a:t> str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stringify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;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console.log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 err="1">
                <a:effectLst/>
              </a:rPr>
              <a:t>str</a:t>
            </a:r>
            <a:r>
              <a:rPr lang="en-US" dirty="0" err="1">
                <a:solidFill>
                  <a:srgbClr val="999999"/>
                </a:solidFill>
                <a:effectLst/>
              </a:rPr>
              <a:t>.</a:t>
            </a:r>
            <a:r>
              <a:rPr lang="en-US" dirty="0" err="1">
                <a:effectLst/>
              </a:rPr>
              <a:t>substring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990055"/>
                </a:solidFill>
                <a:effectLst/>
              </a:rPr>
              <a:t>0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>
                <a:solidFill>
                  <a:srgbClr val="990055"/>
                </a:solidFill>
                <a:effectLst/>
              </a:rPr>
              <a:t>1</a:t>
            </a:r>
            <a:r>
              <a:rPr lang="en-US" dirty="0">
                <a:solidFill>
                  <a:srgbClr val="999999"/>
                </a:solidFill>
                <a:effectLst/>
              </a:rPr>
              <a:t>));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"s", </a:t>
            </a:r>
            <a:r>
              <a:rPr lang="ru-RU" dirty="0">
                <a:solidFill>
                  <a:srgbClr val="708090"/>
                </a:solidFill>
                <a:effectLst/>
              </a:rPr>
              <a:t>символы с позиции 0 по 1 не включая 1.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Если аргумент </a:t>
            </a:r>
            <a:r>
              <a:rPr lang="en-US" dirty="0">
                <a:effectLst/>
              </a:rPr>
              <a:t>end </a:t>
            </a:r>
            <a:r>
              <a:rPr lang="ru-RU" dirty="0">
                <a:effectLst/>
              </a:rPr>
              <a:t>отсутствует, то идет до конца строки:</a:t>
            </a: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dirty="0">
                <a:effectLst/>
              </a:rPr>
              <a:t> str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stringify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;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console.log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 err="1">
                <a:effectLst/>
              </a:rPr>
              <a:t>str</a:t>
            </a:r>
            <a:r>
              <a:rPr lang="en-US" dirty="0" err="1">
                <a:solidFill>
                  <a:srgbClr val="999999"/>
                </a:solidFill>
                <a:effectLst/>
              </a:rPr>
              <a:t>.</a:t>
            </a:r>
            <a:r>
              <a:rPr lang="en-US" dirty="0" err="1">
                <a:effectLst/>
              </a:rPr>
              <a:t>substring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990055"/>
                </a:solidFill>
                <a:effectLst/>
              </a:rPr>
              <a:t>2</a:t>
            </a:r>
            <a:r>
              <a:rPr lang="en-US" dirty="0">
                <a:solidFill>
                  <a:srgbClr val="999999"/>
                </a:solidFill>
                <a:effectLst/>
              </a:rPr>
              <a:t>));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</a:t>
            </a:r>
            <a:r>
              <a:rPr lang="en-US" dirty="0" err="1">
                <a:solidFill>
                  <a:srgbClr val="708090"/>
                </a:solidFill>
                <a:effectLst/>
              </a:rPr>
              <a:t>ringify</a:t>
            </a:r>
            <a:r>
              <a:rPr lang="en-US" dirty="0">
                <a:solidFill>
                  <a:srgbClr val="708090"/>
                </a:solidFill>
                <a:effectLst/>
              </a:rPr>
              <a:t>, </a:t>
            </a:r>
            <a:r>
              <a:rPr lang="ru-RU" dirty="0">
                <a:solidFill>
                  <a:srgbClr val="708090"/>
                </a:solidFill>
                <a:effectLst/>
              </a:rPr>
              <a:t>символы с позиции 2 до конца</a:t>
            </a:r>
          </a:p>
          <a:p>
            <a:endParaRPr lang="ru-RU" dirty="0">
              <a:effectLst/>
            </a:endParaRPr>
          </a:p>
          <a:p>
            <a:r>
              <a:rPr lang="en-US" b="1" dirty="0" err="1"/>
              <a:t>substr</a:t>
            </a:r>
            <a:r>
              <a:rPr lang="en-US" b="1" dirty="0"/>
              <a:t>(start [, length])</a:t>
            </a:r>
            <a:endParaRPr lang="ru-RU" b="1" dirty="0"/>
          </a:p>
          <a:p>
            <a:r>
              <a:rPr lang="ru-RU" dirty="0">
                <a:effectLst/>
              </a:rPr>
              <a:t>Первый аргумент имеет такой же смысл, как и в </a:t>
            </a:r>
            <a:r>
              <a:rPr lang="en-US" dirty="0">
                <a:effectLst/>
              </a:rPr>
              <a:t>substring, </a:t>
            </a:r>
            <a:r>
              <a:rPr lang="ru-RU" dirty="0">
                <a:effectLst/>
              </a:rPr>
              <a:t>а второй содержит не конечную позицию, а количество символов.</a:t>
            </a:r>
          </a:p>
          <a:p>
            <a:endParaRPr lang="ru-RU" dirty="0">
              <a:effectLst/>
            </a:endParaRPr>
          </a:p>
          <a:p>
            <a:r>
              <a:rPr lang="en-US" dirty="0">
                <a:solidFill>
                  <a:srgbClr val="0077AA"/>
                </a:solidFill>
              </a:rPr>
              <a:t>const</a:t>
            </a:r>
            <a:r>
              <a:rPr lang="en-US" dirty="0">
                <a:effectLst/>
              </a:rPr>
              <a:t> str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stringify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;</a:t>
            </a:r>
            <a:r>
              <a:rPr lang="en-US" dirty="0">
                <a:effectLst/>
              </a:rPr>
              <a:t> str </a:t>
            </a:r>
            <a:r>
              <a:rPr lang="en-US" dirty="0">
                <a:solidFill>
                  <a:srgbClr val="A67F5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str</a:t>
            </a:r>
            <a:r>
              <a:rPr lang="en-US" dirty="0" err="1">
                <a:solidFill>
                  <a:srgbClr val="999999"/>
                </a:solidFill>
                <a:effectLst/>
              </a:rPr>
              <a:t>.</a:t>
            </a:r>
            <a:r>
              <a:rPr lang="en-US" dirty="0" err="1">
                <a:effectLst/>
              </a:rPr>
              <a:t>substr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990055"/>
                </a:solidFill>
                <a:effectLst/>
              </a:rPr>
              <a:t>2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>
                <a:solidFill>
                  <a:srgbClr val="990055"/>
                </a:solidFill>
                <a:effectLst/>
              </a:rPr>
              <a:t>4</a:t>
            </a:r>
            <a:r>
              <a:rPr lang="en-US" dirty="0">
                <a:solidFill>
                  <a:srgbClr val="999999"/>
                </a:solidFill>
                <a:effectLst/>
              </a:rPr>
              <a:t>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ring, </a:t>
            </a:r>
            <a:r>
              <a:rPr lang="ru-RU" dirty="0">
                <a:solidFill>
                  <a:srgbClr val="708090"/>
                </a:solidFill>
                <a:effectLst/>
              </a:rPr>
              <a:t>со 2-й позиции 4 символа</a:t>
            </a:r>
            <a:r>
              <a:rPr lang="ru-RU" dirty="0">
                <a:effectLst/>
              </a:rPr>
              <a:t> </a:t>
            </a:r>
            <a:r>
              <a:rPr lang="en-US" dirty="0">
                <a:effectLst/>
              </a:rPr>
              <a:t>alert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solidFill>
                  <a:srgbClr val="999999"/>
                </a:solidFill>
                <a:effectLst/>
              </a:rPr>
              <a:t>)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Если второго аргумента нет – подразумевается «до конца строки».</a:t>
            </a:r>
          </a:p>
          <a:p>
            <a:endParaRPr lang="ru-RU" dirty="0">
              <a:effectLst/>
            </a:endParaRPr>
          </a:p>
          <a:p>
            <a:r>
              <a:rPr lang="en-US" b="1" dirty="0"/>
              <a:t>slice(start [, end])</a:t>
            </a:r>
            <a:endParaRPr lang="ru-RU" b="1" dirty="0"/>
          </a:p>
          <a:p>
            <a:r>
              <a:rPr lang="ru-RU" dirty="0">
                <a:effectLst/>
              </a:rPr>
              <a:t>Возвращает часть строки от позиции </a:t>
            </a:r>
            <a:r>
              <a:rPr lang="en-US" dirty="0">
                <a:effectLst/>
              </a:rPr>
              <a:t>start </a:t>
            </a:r>
            <a:r>
              <a:rPr lang="ru-RU" dirty="0">
                <a:effectLst/>
              </a:rPr>
              <a:t>до, но не включая, позиции </a:t>
            </a:r>
            <a:r>
              <a:rPr lang="en-US" dirty="0">
                <a:effectLst/>
              </a:rPr>
              <a:t>end. </a:t>
            </a:r>
            <a:r>
              <a:rPr lang="ru-RU" dirty="0">
                <a:effectLst/>
              </a:rPr>
              <a:t>Смысл параметров – такой же как в </a:t>
            </a:r>
            <a:r>
              <a:rPr lang="en-US" dirty="0">
                <a:effectLst/>
              </a:rPr>
              <a:t>substring.</a:t>
            </a:r>
          </a:p>
        </p:txBody>
      </p:sp>
    </p:spTree>
    <p:extLst>
      <p:ext uri="{BB962C8B-B14F-4D97-AF65-F5344CB8AC3E}">
        <p14:creationId xmlns:p14="http://schemas.microsoft.com/office/powerpoint/2010/main" val="4442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EB00-6140-1848-BF2B-A31B368B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0"/>
            <a:ext cx="10820400" cy="1325563"/>
          </a:xfrm>
        </p:spPr>
        <p:txBody>
          <a:bodyPr/>
          <a:lstStyle/>
          <a:p>
            <a:r>
              <a:rPr lang="ru-RU" dirty="0"/>
              <a:t>Отрицательные аргументы в </a:t>
            </a:r>
            <a:r>
              <a:rPr lang="en-US" dirty="0"/>
              <a:t>substring </a:t>
            </a:r>
            <a:r>
              <a:rPr lang="ru-RU" dirty="0"/>
              <a:t>и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BD4F7-08AB-7445-B07D-0191F2DCAC76}"/>
              </a:ext>
            </a:extLst>
          </p:cNvPr>
          <p:cNvSpPr/>
          <p:nvPr/>
        </p:nvSpPr>
        <p:spPr>
          <a:xfrm>
            <a:off x="940939" y="1253902"/>
            <a:ext cx="84924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Различие между 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substring 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и 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slice –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в том, как они работают с отрицательными и выходящими за границу строки аргументами:</a:t>
            </a:r>
          </a:p>
          <a:p>
            <a:r>
              <a:rPr lang="en-US" b="1" dirty="0"/>
              <a:t>substring(start, end)</a:t>
            </a:r>
          </a:p>
          <a:p>
            <a:endParaRPr lang="en-US" dirty="0">
              <a:effectLst/>
            </a:endParaRPr>
          </a:p>
          <a:p>
            <a:r>
              <a:rPr lang="ru-RU" dirty="0">
                <a:effectLst/>
              </a:rPr>
              <a:t>Отрицательные аргументы интерпретируются как равные нулю. Слишком большие значения усекаются до длины строки:</a:t>
            </a:r>
          </a:p>
          <a:p>
            <a:r>
              <a:rPr lang="en-US" dirty="0" err="1">
                <a:effectLst/>
              </a:rPr>
              <a:t>console.log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testme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.</a:t>
            </a:r>
            <a:r>
              <a:rPr lang="en-US" dirty="0">
                <a:effectLst/>
              </a:rPr>
              <a:t>substring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A67F59"/>
                </a:solidFill>
                <a:effectLst/>
              </a:rPr>
              <a:t>-</a:t>
            </a:r>
            <a:r>
              <a:rPr lang="en-US" dirty="0">
                <a:solidFill>
                  <a:srgbClr val="990055"/>
                </a:solidFill>
                <a:effectLst/>
              </a:rPr>
              <a:t>2</a:t>
            </a:r>
            <a:r>
              <a:rPr lang="en-US" dirty="0">
                <a:solidFill>
                  <a:srgbClr val="999999"/>
                </a:solidFill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"</a:t>
            </a:r>
            <a:r>
              <a:rPr lang="en-US" dirty="0" err="1">
                <a:solidFill>
                  <a:srgbClr val="708090"/>
                </a:solidFill>
                <a:effectLst/>
              </a:rPr>
              <a:t>testme</a:t>
            </a:r>
            <a:r>
              <a:rPr lang="en-US" dirty="0">
                <a:solidFill>
                  <a:srgbClr val="708090"/>
                </a:solidFill>
                <a:effectLst/>
              </a:rPr>
              <a:t>", -2 </a:t>
            </a:r>
            <a:r>
              <a:rPr lang="ru-RU" dirty="0">
                <a:solidFill>
                  <a:srgbClr val="708090"/>
                </a:solidFill>
                <a:effectLst/>
              </a:rPr>
              <a:t>становится 0</a:t>
            </a:r>
            <a:endParaRPr lang="en-US" dirty="0">
              <a:solidFill>
                <a:srgbClr val="708090"/>
              </a:solidFill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Кроме того, если </a:t>
            </a:r>
            <a:r>
              <a:rPr lang="en-US" dirty="0">
                <a:effectLst/>
              </a:rPr>
              <a:t>start &gt; end, </a:t>
            </a:r>
            <a:r>
              <a:rPr lang="ru-RU" dirty="0">
                <a:effectLst/>
              </a:rPr>
              <a:t>то аргументы меняются местами, т.е. возвращается участок строки </a:t>
            </a:r>
            <a:r>
              <a:rPr lang="ru-RU" i="1" dirty="0">
                <a:effectLst/>
              </a:rPr>
              <a:t>между</a:t>
            </a:r>
            <a:r>
              <a:rPr lang="ru-RU" dirty="0">
                <a:effectLst/>
              </a:rPr>
              <a:t> </a:t>
            </a:r>
            <a:r>
              <a:rPr lang="en-US" dirty="0">
                <a:effectLst/>
              </a:rPr>
              <a:t>start </a:t>
            </a:r>
            <a:r>
              <a:rPr lang="ru-RU" dirty="0">
                <a:effectLst/>
              </a:rPr>
              <a:t>и </a:t>
            </a:r>
            <a:r>
              <a:rPr lang="en-US" dirty="0">
                <a:effectLst/>
              </a:rPr>
              <a:t>end:</a:t>
            </a:r>
          </a:p>
          <a:p>
            <a:r>
              <a:rPr lang="en-US" dirty="0" err="1">
                <a:effectLst/>
              </a:rPr>
              <a:t>console.log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testme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.</a:t>
            </a:r>
            <a:r>
              <a:rPr lang="en-US" dirty="0">
                <a:effectLst/>
              </a:rPr>
              <a:t>substring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990055"/>
                </a:solidFill>
                <a:effectLst/>
              </a:rPr>
              <a:t>4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A67F59"/>
                </a:solidFill>
                <a:effectLst/>
              </a:rPr>
              <a:t>-</a:t>
            </a:r>
            <a:r>
              <a:rPr lang="en-US" dirty="0">
                <a:solidFill>
                  <a:srgbClr val="990055"/>
                </a:solidFill>
                <a:effectLst/>
              </a:rPr>
              <a:t>1</a:t>
            </a:r>
            <a:r>
              <a:rPr lang="en-US" dirty="0">
                <a:solidFill>
                  <a:srgbClr val="999999"/>
                </a:solidFill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"test"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708090"/>
                </a:solidFill>
                <a:effectLst/>
              </a:rPr>
              <a:t>// -1 </a:t>
            </a:r>
            <a:r>
              <a:rPr lang="ru-RU" dirty="0">
                <a:solidFill>
                  <a:srgbClr val="708090"/>
                </a:solidFill>
                <a:effectLst/>
              </a:rPr>
              <a:t>становится 0 -&gt; получили </a:t>
            </a:r>
            <a:r>
              <a:rPr lang="en-US" dirty="0">
                <a:solidFill>
                  <a:srgbClr val="708090"/>
                </a:solidFill>
                <a:effectLst/>
              </a:rPr>
              <a:t>substring(4, 0)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708090"/>
                </a:solidFill>
                <a:effectLst/>
              </a:rPr>
              <a:t>// 4 &gt; 0, </a:t>
            </a:r>
            <a:r>
              <a:rPr lang="ru-RU" dirty="0">
                <a:solidFill>
                  <a:srgbClr val="708090"/>
                </a:solidFill>
                <a:effectLst/>
              </a:rPr>
              <a:t>так что аргументы меняются местами -&gt; </a:t>
            </a:r>
            <a:r>
              <a:rPr lang="en-US" dirty="0">
                <a:solidFill>
                  <a:srgbClr val="708090"/>
                </a:solidFill>
                <a:effectLst/>
              </a:rPr>
              <a:t>substring(0, 4) = "test”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slice</a:t>
            </a:r>
            <a:r>
              <a:rPr lang="en-US" dirty="0"/>
              <a:t> </a:t>
            </a:r>
            <a:r>
              <a:rPr lang="ru-RU" dirty="0">
                <a:effectLst/>
              </a:rPr>
              <a:t>Отрицательные значения отсчитываются от конца строки:</a:t>
            </a:r>
          </a:p>
          <a:p>
            <a:r>
              <a:rPr lang="en-US" dirty="0" err="1">
                <a:effectLst/>
              </a:rPr>
              <a:t>console.log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testme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.</a:t>
            </a:r>
            <a:r>
              <a:rPr lang="en-US" dirty="0">
                <a:effectLst/>
              </a:rPr>
              <a:t>slice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A67F59"/>
                </a:solidFill>
                <a:effectLst/>
              </a:rPr>
              <a:t>-</a:t>
            </a:r>
            <a:r>
              <a:rPr lang="en-US" dirty="0">
                <a:solidFill>
                  <a:srgbClr val="990055"/>
                </a:solidFill>
                <a:effectLst/>
              </a:rPr>
              <a:t>2</a:t>
            </a:r>
            <a:r>
              <a:rPr lang="en-US" dirty="0">
                <a:solidFill>
                  <a:srgbClr val="999999"/>
                </a:solidFill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"me", </a:t>
            </a:r>
            <a:r>
              <a:rPr lang="ru-RU" dirty="0">
                <a:solidFill>
                  <a:srgbClr val="708090"/>
                </a:solidFill>
                <a:effectLst/>
              </a:rPr>
              <a:t>от 2 позиции с конца</a:t>
            </a:r>
            <a:endParaRPr lang="ru-RU" dirty="0">
              <a:effectLst/>
            </a:endParaRPr>
          </a:p>
          <a:p>
            <a:r>
              <a:rPr lang="en-US" dirty="0" err="1">
                <a:effectLst/>
              </a:rPr>
              <a:t>console.log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 err="1">
                <a:solidFill>
                  <a:srgbClr val="669900"/>
                </a:solidFill>
                <a:effectLst/>
              </a:rPr>
              <a:t>testme</a:t>
            </a:r>
            <a:r>
              <a:rPr lang="en-US" dirty="0">
                <a:solidFill>
                  <a:srgbClr val="669900"/>
                </a:solidFill>
                <a:effectLst/>
              </a:rPr>
              <a:t>"</a:t>
            </a:r>
            <a:r>
              <a:rPr lang="en-US" dirty="0">
                <a:solidFill>
                  <a:srgbClr val="999999"/>
                </a:solidFill>
                <a:effectLst/>
              </a:rPr>
              <a:t>.</a:t>
            </a:r>
            <a:r>
              <a:rPr lang="en-US" dirty="0">
                <a:effectLst/>
              </a:rPr>
              <a:t>slice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solidFill>
                  <a:srgbClr val="990055"/>
                </a:solidFill>
                <a:effectLst/>
              </a:rPr>
              <a:t>1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A67F59"/>
                </a:solidFill>
                <a:effectLst/>
              </a:rPr>
              <a:t>-</a:t>
            </a:r>
            <a:r>
              <a:rPr lang="en-US" dirty="0">
                <a:solidFill>
                  <a:srgbClr val="990055"/>
                </a:solidFill>
                <a:effectLst/>
              </a:rPr>
              <a:t>1</a:t>
            </a:r>
            <a:r>
              <a:rPr lang="en-US" dirty="0">
                <a:solidFill>
                  <a:srgbClr val="999999"/>
                </a:solidFill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);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// "</a:t>
            </a:r>
            <a:r>
              <a:rPr lang="en-US" dirty="0" err="1">
                <a:solidFill>
                  <a:srgbClr val="708090"/>
                </a:solidFill>
                <a:effectLst/>
              </a:rPr>
              <a:t>estm</a:t>
            </a:r>
            <a:r>
              <a:rPr lang="en-US" dirty="0">
                <a:solidFill>
                  <a:srgbClr val="708090"/>
                </a:solidFill>
                <a:effectLst/>
              </a:rPr>
              <a:t>", </a:t>
            </a:r>
            <a:r>
              <a:rPr lang="ru-RU" dirty="0">
                <a:solidFill>
                  <a:srgbClr val="708090"/>
                </a:solidFill>
                <a:effectLst/>
              </a:rPr>
              <a:t>от 1 позиции до первой с конца.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Это гораздо более удобно, чем странная логика </a:t>
            </a:r>
            <a:r>
              <a:rPr lang="en-US" dirty="0">
                <a:effectLst/>
              </a:rPr>
              <a:t>substring.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3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F8E3-A380-1247-8362-C1B03D0E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90" y="0"/>
            <a:ext cx="11353800" cy="1325563"/>
          </a:xfrm>
        </p:spPr>
        <p:txBody>
          <a:bodyPr/>
          <a:lstStyle/>
          <a:p>
            <a:r>
              <a:rPr lang="en-US" dirty="0"/>
              <a:t>ES2015: </a:t>
            </a:r>
            <a:r>
              <a:rPr lang="ru-RU" dirty="0"/>
              <a:t>строки-шаблоны (интерполяция строк)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BBDA1-2040-3243-BACE-347CA8EA9D44}"/>
              </a:ext>
            </a:extLst>
          </p:cNvPr>
          <p:cNvSpPr/>
          <p:nvPr/>
        </p:nvSpPr>
        <p:spPr>
          <a:xfrm>
            <a:off x="1097280" y="1210519"/>
            <a:ext cx="98983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Специальный вид кавычек для строк: апостроф</a:t>
            </a:r>
          </a:p>
          <a:p>
            <a:r>
              <a:rPr lang="ru-RU" b="0" i="0" dirty="0">
                <a:solidFill>
                  <a:srgbClr val="0077AA"/>
                </a:solidFill>
                <a:effectLst/>
                <a:latin typeface="system-ui"/>
              </a:rPr>
              <a:t>	</a:t>
            </a:r>
            <a:r>
              <a:rPr lang="en-US" b="0" i="0" dirty="0">
                <a:solidFill>
                  <a:srgbClr val="0077AA"/>
                </a:solidFill>
                <a:effectLst/>
                <a:latin typeface="system-ui"/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ystem-ui"/>
              </a:rPr>
              <a:t>str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`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обратные кавычки`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Основные отличия от двойных "…" и одинарных '…' кавычек: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system-ui"/>
              </a:rPr>
              <a:t>В них разрешён перевод строки.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Например: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alert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`</a:t>
            </a: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моя </a:t>
            </a:r>
            <a:br>
              <a:rPr lang="ru-RU" b="0" i="0" dirty="0">
                <a:solidFill>
                  <a:srgbClr val="669900"/>
                </a:solidFill>
                <a:effectLst/>
                <a:latin typeface="system-ui"/>
              </a:rPr>
            </a:b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	многострочная </a:t>
            </a:r>
            <a:br>
              <a:rPr lang="ru-RU" b="0" i="0" dirty="0">
                <a:solidFill>
                  <a:srgbClr val="669900"/>
                </a:solidFill>
                <a:effectLst/>
                <a:latin typeface="system-ui"/>
              </a:rPr>
            </a:br>
            <a:r>
              <a:rPr lang="ru-RU" b="0" i="0" dirty="0">
                <a:solidFill>
                  <a:srgbClr val="669900"/>
                </a:solidFill>
                <a:effectLst/>
                <a:latin typeface="system-ui"/>
              </a:rPr>
              <a:t>	строка`</a:t>
            </a:r>
            <a:r>
              <a:rPr lang="ru-RU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Заметим, что пробелы и, собственно, перевод строки также входят в строку, и будут выведены.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system-ui"/>
              </a:rPr>
              <a:t>Можно вставлять выражения при помощи ${…}.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0077AA"/>
                </a:solidFill>
                <a:effectLst/>
                <a:latin typeface="system-ui"/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apples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0077AA"/>
                </a:solidFill>
                <a:effectLst/>
                <a:latin typeface="system-ui"/>
              </a:rPr>
              <a:t>let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oranges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system-ui"/>
              </a:rPr>
              <a:t>3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endParaRPr lang="ru-RU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en-US" dirty="0" err="1">
                <a:effectLst/>
              </a:rPr>
              <a:t>console.log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`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${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apples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}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 +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${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oranges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}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 = 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${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apples </a:t>
            </a:r>
            <a:r>
              <a:rPr lang="en-US" b="0" i="0" dirty="0">
                <a:solidFill>
                  <a:srgbClr val="A67F59"/>
                </a:solidFill>
                <a:effectLst/>
                <a:latin typeface="system-ui"/>
              </a:rPr>
              <a:t>+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oranges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}</a:t>
            </a:r>
            <a:r>
              <a:rPr lang="en-US" b="0" i="0" dirty="0">
                <a:solidFill>
                  <a:srgbClr val="669900"/>
                </a:solidFill>
                <a:effectLst/>
                <a:latin typeface="system-ui"/>
              </a:rPr>
              <a:t>`</a:t>
            </a:r>
            <a:r>
              <a:rPr lang="en-US" b="0" i="0" dirty="0">
                <a:solidFill>
                  <a:srgbClr val="999999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system-ui"/>
              </a:rPr>
              <a:t>// 2 + 3 = 5</a:t>
            </a:r>
            <a:endParaRPr lang="ru-RU" b="0" i="0" dirty="0">
              <a:solidFill>
                <a:srgbClr val="708090"/>
              </a:solidFill>
              <a:effectLst/>
              <a:latin typeface="system-ui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system-ui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Как видно, при помощи ${…} можно вставлять как и значение переменной ${</a:t>
            </a:r>
            <a:r>
              <a:rPr lang="en-US" b="0" i="0" dirty="0">
                <a:solidFill>
                  <a:srgbClr val="333333"/>
                </a:solidFill>
                <a:effectLst/>
                <a:latin typeface="system-ui"/>
              </a:rPr>
              <a:t>apples}, </a:t>
            </a:r>
            <a:r>
              <a:rPr lang="ru-RU" b="0" i="0" dirty="0">
                <a:solidFill>
                  <a:srgbClr val="333333"/>
                </a:solidFill>
                <a:effectLst/>
                <a:latin typeface="system-ui"/>
              </a:rPr>
              <a:t>так и более сложные выражения, которые могут включать в себя операторы, вызовы функций и т.п. Такую вставку называют «интерполяцией».</a:t>
            </a:r>
          </a:p>
        </p:txBody>
      </p:sp>
    </p:spTree>
    <p:extLst>
      <p:ext uri="{BB962C8B-B14F-4D97-AF65-F5344CB8AC3E}">
        <p14:creationId xmlns:p14="http://schemas.microsoft.com/office/powerpoint/2010/main" val="463778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3344</Words>
  <Application>Microsoft Macintosh PowerPoint</Application>
  <PresentationFormat>Широкоэкранный</PresentationFormat>
  <Paragraphs>271</Paragraphs>
  <Slides>37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Lucida Console</vt:lpstr>
      <vt:lpstr>system-ui</vt:lpstr>
      <vt:lpstr>Тема Office</vt:lpstr>
      <vt:lpstr>Строки и массивы</vt:lpstr>
      <vt:lpstr>Строки. Создание строки</vt:lpstr>
      <vt:lpstr>Экранирование специальных символов</vt:lpstr>
      <vt:lpstr>Длина строки, доступ к символам</vt:lpstr>
      <vt:lpstr>Изменение строк</vt:lpstr>
      <vt:lpstr>Поиск подстроки</vt:lpstr>
      <vt:lpstr>Взятие подстроки: substring, substr, slice</vt:lpstr>
      <vt:lpstr>Отрицательные аргументы в substring и slice</vt:lpstr>
      <vt:lpstr>ES2015: строки-шаблоны (интерполяция строк)</vt:lpstr>
      <vt:lpstr>Дополнительные методы для строки</vt:lpstr>
      <vt:lpstr>Массивы</vt:lpstr>
      <vt:lpstr>Массивы</vt:lpstr>
      <vt:lpstr>Массивы</vt:lpstr>
      <vt:lpstr>Массивы. Индексы</vt:lpstr>
      <vt:lpstr>Массивы. length</vt:lpstr>
      <vt:lpstr>Методы массива</vt:lpstr>
      <vt:lpstr>Методы массива</vt:lpstr>
      <vt:lpstr>Методы массива</vt:lpstr>
      <vt:lpstr>Методы массива</vt:lpstr>
      <vt:lpstr>Методы массива</vt:lpstr>
      <vt:lpstr>Методы массива</vt:lpstr>
      <vt:lpstr>Методы массива</vt:lpstr>
      <vt:lpstr>Методы массива</vt:lpstr>
      <vt:lpstr>forEach</vt:lpstr>
      <vt:lpstr>forEach (перебор елементов)</vt:lpstr>
      <vt:lpstr>Поиск в массиве</vt:lpstr>
      <vt:lpstr>find и findIndex</vt:lpstr>
      <vt:lpstr>find и findIndex</vt:lpstr>
      <vt:lpstr>filter</vt:lpstr>
      <vt:lpstr>map(методы преобразования)</vt:lpstr>
      <vt:lpstr>sort (методы преобразования)</vt:lpstr>
      <vt:lpstr>sort (методы преобразования)</vt:lpstr>
      <vt:lpstr>reduce</vt:lpstr>
      <vt:lpstr>reduce</vt:lpstr>
      <vt:lpstr>reduce</vt:lpstr>
      <vt:lpstr>reduce</vt:lpstr>
      <vt:lpstr>Всем 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и массивы</dc:title>
  <dc:creator>Дима Григор</dc:creator>
  <cp:lastModifiedBy>Дима Григор</cp:lastModifiedBy>
  <cp:revision>25</cp:revision>
  <dcterms:created xsi:type="dcterms:W3CDTF">2020-01-20T08:41:39Z</dcterms:created>
  <dcterms:modified xsi:type="dcterms:W3CDTF">2020-01-20T15:42:48Z</dcterms:modified>
</cp:coreProperties>
</file>