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34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1" r:id="rId21"/>
    <p:sldId id="275" r:id="rId22"/>
    <p:sldId id="302" r:id="rId23"/>
    <p:sldId id="300" r:id="rId24"/>
    <p:sldId id="301" r:id="rId25"/>
    <p:sldId id="299" r:id="rId26"/>
    <p:sldId id="298" r:id="rId27"/>
    <p:sldId id="297" r:id="rId28"/>
    <p:sldId id="296" r:id="rId29"/>
    <p:sldId id="295" r:id="rId30"/>
    <p:sldId id="294" r:id="rId31"/>
    <p:sldId id="291" r:id="rId32"/>
    <p:sldId id="292" r:id="rId33"/>
    <p:sldId id="293" r:id="rId34"/>
    <p:sldId id="290" r:id="rId35"/>
    <p:sldId id="314" r:id="rId36"/>
    <p:sldId id="313" r:id="rId37"/>
    <p:sldId id="312" r:id="rId38"/>
    <p:sldId id="311" r:id="rId39"/>
    <p:sldId id="310" r:id="rId40"/>
    <p:sldId id="309" r:id="rId41"/>
    <p:sldId id="308" r:id="rId42"/>
    <p:sldId id="307" r:id="rId43"/>
    <p:sldId id="306" r:id="rId44"/>
    <p:sldId id="328" r:id="rId45"/>
    <p:sldId id="327" r:id="rId46"/>
    <p:sldId id="326" r:id="rId47"/>
    <p:sldId id="342" r:id="rId48"/>
    <p:sldId id="341" r:id="rId49"/>
    <p:sldId id="340" r:id="rId50"/>
    <p:sldId id="339" r:id="rId51"/>
    <p:sldId id="338" r:id="rId52"/>
    <p:sldId id="337" r:id="rId53"/>
    <p:sldId id="336" r:id="rId54"/>
    <p:sldId id="335" r:id="rId55"/>
    <p:sldId id="334" r:id="rId56"/>
    <p:sldId id="333" r:id="rId57"/>
    <p:sldId id="332" r:id="rId58"/>
    <p:sldId id="331" r:id="rId59"/>
    <p:sldId id="330" r:id="rId60"/>
    <p:sldId id="329" r:id="rId61"/>
    <p:sldId id="344" r:id="rId62"/>
    <p:sldId id="345" r:id="rId63"/>
    <p:sldId id="346" r:id="rId64"/>
    <p:sldId id="351" r:id="rId65"/>
    <p:sldId id="350" r:id="rId66"/>
    <p:sldId id="349" r:id="rId67"/>
    <p:sldId id="348" r:id="rId68"/>
    <p:sldId id="347" r:id="rId69"/>
    <p:sldId id="352" r:id="rId70"/>
    <p:sldId id="353" r:id="rId71"/>
    <p:sldId id="354" r:id="rId72"/>
    <p:sldId id="355" r:id="rId73"/>
    <p:sldId id="356" r:id="rId7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8CDD89-454B-408C-A6AF-9B4D1AA84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FD9B237-68B7-4EEA-B8B5-850A80A0E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F9C5618-EEC6-4381-8141-9EF5A6BE6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4F02-1563-45B6-BCC3-E8626FFE41A6}" type="datetimeFigureOut">
              <a:rPr lang="he-IL" smtClean="0"/>
              <a:t>ט"ז/סיון/תשפ"א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9F9C3A6-0CEA-4F79-8F4D-BFCD5542A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7FE8E91-7257-45CF-843A-896BD40A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2856-FC44-4FAB-A1B7-04027A0C67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7738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FF57A62-B665-4C01-B329-6789FD9A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7BAB284-7DA1-4269-8218-E379E412E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2E9FBC1-3ECC-432F-8C5C-180DFC101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4F02-1563-45B6-BCC3-E8626FFE41A6}" type="datetimeFigureOut">
              <a:rPr lang="he-IL" smtClean="0"/>
              <a:t>ט"ז/סיון/תשפ"א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FFE1CAA-72C8-4490-A667-1035A09DE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A68756A-36C5-4F61-86E0-D2448C00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2856-FC44-4FAB-A1B7-04027A0C67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418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92E0335-F25D-4D2D-A76B-DA22C53370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6B8A922-D1B5-42EC-9F41-22CF73D31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794B8AC-1FCF-4B55-A7CF-A0339E8F2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4F02-1563-45B6-BCC3-E8626FFE41A6}" type="datetimeFigureOut">
              <a:rPr lang="he-IL" smtClean="0"/>
              <a:t>ט"ז/סיון/תשפ"א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6321EE1-E34B-4745-90FE-450C955AF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0DB9420-E2B9-47E2-BAF1-30E5A372C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2856-FC44-4FAB-A1B7-04027A0C67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341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75A77C-EE59-4CD3-BA5F-282BFA994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E8AD2F5-F985-4558-A688-DC8B88E9F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3E61A5B-8CB0-48FE-BA27-467FA650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4F02-1563-45B6-BCC3-E8626FFE41A6}" type="datetimeFigureOut">
              <a:rPr lang="he-IL" smtClean="0"/>
              <a:t>ט"ז/סיון/תשפ"א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D53B979-2EC2-47E3-99FD-8C11EF2A3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C7DDAF7-5494-4FBA-AFEA-A501A50D6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2856-FC44-4FAB-A1B7-04027A0C67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363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512A07B-725C-4658-A9FA-86A6E39A0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6E37465-75A8-45FE-8F54-E2149F2E6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7272F1F-C26A-4CB4-93AF-49CD9FA2F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4F02-1563-45B6-BCC3-E8626FFE41A6}" type="datetimeFigureOut">
              <a:rPr lang="he-IL" smtClean="0"/>
              <a:t>ט"ז/סיון/תשפ"א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0EAD504-55A9-4FBA-8F48-78CC285B3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7089C32-B2C7-4B59-9CEC-013B6B3CB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2856-FC44-4FAB-A1B7-04027A0C67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795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17E858C-5891-4A33-A1E8-06B840B2C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FE43141-8A3D-4A2B-82D4-0D28D970D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1B9AC3D-7ED8-46A5-A2A7-B011818E5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95E7EFD-F383-45D0-8C0F-7A7BDBA5B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4F02-1563-45B6-BCC3-E8626FFE41A6}" type="datetimeFigureOut">
              <a:rPr lang="he-IL" smtClean="0"/>
              <a:t>ט"ז/סיון/תשפ"א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FB8FE18-8A91-40DB-9FAA-0DF630EDC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F9A3B12-DF29-46B2-B3EC-9FBA45872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2856-FC44-4FAB-A1B7-04027A0C67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054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77E6991-ABAA-49A6-91F6-A908A424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E0B511D-E93C-4F11-AB3E-DC8E41699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79D45AB-5655-45E6-AD7B-C908F00C9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EBBA368E-198F-47C9-83C5-FB894D935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8D37B9D8-B729-4519-8CD5-2C8740C50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5A890AFA-67E6-49CB-AAED-011BDE29A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4F02-1563-45B6-BCC3-E8626FFE41A6}" type="datetimeFigureOut">
              <a:rPr lang="he-IL" smtClean="0"/>
              <a:t>ט"ז/סיון/תשפ"א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2FCF888F-F4B6-4E9B-BEBA-03724BE81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67BC441B-A7CE-482A-8794-DB20CEC99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2856-FC44-4FAB-A1B7-04027A0C67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178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6BC527-DA16-401B-B942-8DDD250DF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428D70C4-FC9D-4535-B093-082DE40A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4F02-1563-45B6-BCC3-E8626FFE41A6}" type="datetimeFigureOut">
              <a:rPr lang="he-IL" smtClean="0"/>
              <a:t>ט"ז/סיון/תשפ"א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A7DA0A8-1C80-4444-B72E-1FC210CAE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E3DDB4A-23CC-440F-A83C-F599C0A0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2856-FC44-4FAB-A1B7-04027A0C67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664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3B16B5F5-5FF8-4869-AC5C-07C04863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4F02-1563-45B6-BCC3-E8626FFE41A6}" type="datetimeFigureOut">
              <a:rPr lang="he-IL" smtClean="0"/>
              <a:t>ט"ז/סיון/תשפ"א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A18806C2-73C6-438B-9719-3E74A1546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DF74B52-F227-48D3-9A9B-5F097C838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2856-FC44-4FAB-A1B7-04027A0C67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5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DB2C49-4E09-4FAB-947E-21FCB3AEF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A5534EC-B7F3-4ADE-BE30-796C34868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C3694F1-D169-495A-A9EC-40ABC0C9D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019873D-8518-4BBE-AE7B-B2EDA98B6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4F02-1563-45B6-BCC3-E8626FFE41A6}" type="datetimeFigureOut">
              <a:rPr lang="he-IL" smtClean="0"/>
              <a:t>ט"ז/סיון/תשפ"א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FBDEEC7-E3AD-479A-8D00-456EA8B5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15BF0D3-A927-4E53-A98D-50B35EFD6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2856-FC44-4FAB-A1B7-04027A0C67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745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81936F-8434-4542-880E-A20AC00DD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243E02A6-5C65-40AE-9B13-13452044D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7511330-6C73-4E8F-ACB6-8394D17FB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C67F21B-8B61-4A18-93FE-906739668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4F02-1563-45B6-BCC3-E8626FFE41A6}" type="datetimeFigureOut">
              <a:rPr lang="he-IL" smtClean="0"/>
              <a:t>ט"ז/סיון/תשפ"א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3A9A2B7-7410-404E-86E9-B8D05B6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B601B5A-2DE7-434E-BFB6-2D76020D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2856-FC44-4FAB-A1B7-04027A0C67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94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D0DD25F4-A16E-429D-BA2E-06BE833F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2A834B4-92D5-439A-A50D-CBA240FFE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1AEF28F-EE9C-4950-BC07-50DC1BD0C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14F02-1563-45B6-BCC3-E8626FFE41A6}" type="datetimeFigureOut">
              <a:rPr lang="he-IL" smtClean="0"/>
              <a:t>ט"ז/סיון/תשפ"א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AF7E10A-493C-4070-A752-831DDC0BF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C39EF60-AFE5-4E94-A2B8-E069E075C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D2856-FC44-4FAB-A1B7-04027A0C67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552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D4F7234-1524-49B8-B563-2AB5EFDC7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71210"/>
            <a:ext cx="12295762" cy="3602038"/>
          </a:xfrm>
        </p:spPr>
        <p:txBody>
          <a:bodyPr>
            <a:normAutofit/>
          </a:bodyPr>
          <a:lstStyle/>
          <a:p>
            <a:r>
              <a:rPr lang="en-US" dirty="0"/>
              <a:t>DataBase final Project: Train schedule system </a:t>
            </a:r>
            <a:br>
              <a:rPr lang="he-IL" dirty="0"/>
            </a:br>
            <a:br>
              <a:rPr lang="en-US" dirty="0"/>
            </a:b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282C9FC-B81E-423C-8A7D-6673395C84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Presentors: Dima Gusev, Shalev Saban, Itsik Temnov</a:t>
            </a:r>
            <a:endParaRPr lang="he-IL" sz="4800" dirty="0"/>
          </a:p>
        </p:txBody>
      </p:sp>
    </p:spTree>
    <p:extLst>
      <p:ext uri="{BB962C8B-B14F-4D97-AF65-F5344CB8AC3E}">
        <p14:creationId xmlns:p14="http://schemas.microsoft.com/office/powerpoint/2010/main" val="153401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D11EEA6-5016-4E70-8789-84935863B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9651"/>
            <a:ext cx="10515600" cy="5807312"/>
          </a:xfrm>
        </p:spPr>
        <p:txBody>
          <a:bodyPr/>
          <a:lstStyle/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create table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 NOT NULL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Type 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varchar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NOT NULL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PRIMARY KEY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ENGINE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=InnoDB;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39181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BDB1D94-99A7-4A70-9C9A-5D974CE77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2298"/>
            <a:ext cx="10515600" cy="5544665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create table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Actual_Route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Route_Num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int NOT NULL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 NOT NULL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Date </a:t>
            </a:r>
            <a:r>
              <a:rPr lang="en-US" sz="1800" dirty="0" err="1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NOT NULL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Time </a:t>
            </a:r>
            <a:r>
              <a:rPr lang="en-US" sz="1800" dirty="0" err="1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time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NOT NULL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Passengers_Num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PRIMARY KEY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route_num,Train_Num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55758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08C8A25-1389-494B-8C6B-75781A6A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1285"/>
            <a:ext cx="10515600" cy="5865678"/>
          </a:xfrm>
        </p:spPr>
        <p:txBody>
          <a:bodyPr/>
          <a:lstStyle/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constraint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fk_actRouteNum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foreign key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(Route_Num) 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references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Route(Route_Num)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 update cascade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 delete no action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constraint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fk_actRouteTrain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foreign key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references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Train(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 update cascade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 delete no action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ENGINE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=InnoDB;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3834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56F64F5-A5B8-4759-AE0E-5CF0EFF54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9106"/>
            <a:ext cx="10515600" cy="5787857"/>
          </a:xfrm>
        </p:spPr>
        <p:txBody>
          <a:bodyPr>
            <a:normAutofit fontScale="85000" lnSpcReduction="20000"/>
          </a:bodyPr>
          <a:lstStyle/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create table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Ticket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Ticket_Num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int NOT NULL,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Route_Num 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 NOT NULL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Type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varchar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NOT NULL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Price 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float4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PRIMARY KEY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Ticket_Num,Route_Num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constraint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fk_tckt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foreign key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(Route_Num) 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references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Actual_Route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(Route_Num)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 update cascade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 delete no action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ENGINE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=InnoDB;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20835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AC302AB-9AD0-45C9-9284-487299BDB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919"/>
            <a:ext cx="10515600" cy="5924044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create table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Employee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Id 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 NOT NULL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Name 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varchar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NOT NULL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DOB 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date NOT NULL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PRIMARY KEY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(Id),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ENGINE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=InnoDB;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41579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69D4E23-A74C-426C-BBDE-F40BEDC8E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6928"/>
            <a:ext cx="10515600" cy="5710035"/>
          </a:xfrm>
        </p:spPr>
        <p:txBody>
          <a:bodyPr/>
          <a:lstStyle/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create table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Conductor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Id 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 NOT NULL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Checked_Tickets_Num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 NOT NULL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PRIMARY KEY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(Id),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constraint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fk_cond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foreign key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(Id) 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references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Employee(Id)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 update cascade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 delete no action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ENGINE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=InnoDB;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61660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354233-3796-4D37-879C-5EBA3A3B3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830"/>
            <a:ext cx="10515600" cy="5885133"/>
          </a:xfrm>
        </p:spPr>
        <p:txBody>
          <a:bodyPr/>
          <a:lstStyle/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create table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Train_Driver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Id 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 NOT NULL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Years_Of_Exp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PRIMARY KEY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(Id),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constraint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fk_driEmp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foreign key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(Id)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references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Employee(Id)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 update cascade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 delete no action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ENGINE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=InnoDB;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72460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080EB60-F22F-4CE8-AA57-4780AC74E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>
            <a:normAutofit fontScale="85000" lnSpcReduction="20000"/>
          </a:bodyPr>
          <a:lstStyle/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create table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Wagon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Wagon_Num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 NOT NULL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int NOT NULL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Capacity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int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Type 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varchar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NOT NULL NOT NULL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PRIMARY KEY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Wagon_Num,Train_Num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constraint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fk_wgn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foreign key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references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Train(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 update cascade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 delete no action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ENGINE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=InnoDB;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58477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F5DACBC-7811-4686-8545-08C5DBFF6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830"/>
            <a:ext cx="10515600" cy="5885133"/>
          </a:xfrm>
        </p:spPr>
        <p:txBody>
          <a:bodyPr>
            <a:normAutofit fontScale="85000" lnSpcReduction="20000"/>
          </a:bodyPr>
          <a:lstStyle/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create table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Stopover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Train_Station_Name 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varchar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NOT NULL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Route_Num 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 NOT NULL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constraint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fk_stpStationName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foreign key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(Train_Station_Name) 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references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Train_Station(Name)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 update cascade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 delete no action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constraint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fk_stpRouteNum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foreign key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(Route_Num)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references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Route(Route_Num)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 update cascade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 delete no action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ENGINE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=InnoDB;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71203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BDB11E7-9263-4FCF-998D-C60B5D0BC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0740"/>
            <a:ext cx="10515600" cy="5846223"/>
          </a:xfrm>
        </p:spPr>
        <p:txBody>
          <a:bodyPr>
            <a:normAutofit fontScale="85000" lnSpcReduction="20000"/>
          </a:bodyPr>
          <a:lstStyle/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create table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Crew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Employee_Id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 NOT NULL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Route_Num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int NOT NULL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constraint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fk_crewEmp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foreign key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Employee_Id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references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Employee(Id)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 update cascade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 delete no action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constraint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fk_crewRoute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foreign key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(Route_Num) 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references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Actual_Route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(Route_Num)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 update cascade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 delete no action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ENGINE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=InnoDB;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1736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FAD61C3-4058-4218-9E96-02794BDA5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System requirements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E7E5487-A27D-45A0-B667-CB164036E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The system describes the movement of trains between different stations,</a:t>
            </a:r>
          </a:p>
          <a:p>
            <a:pPr mar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allocation of workers between different stations and railway </a:t>
            </a:r>
            <a:r>
              <a:rPr lang="en-US" dirty="0" err="1">
                <a:latin typeface="+mj-lt"/>
              </a:rPr>
              <a:t>routes,and</a:t>
            </a:r>
            <a:r>
              <a:rPr lang="en-US" dirty="0">
                <a:latin typeface="+mj-lt"/>
              </a:rPr>
              <a:t> shows passenger statistics between different destinations.</a:t>
            </a:r>
          </a:p>
          <a:p>
            <a:pPr mar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The purpose of the system:</a:t>
            </a:r>
          </a:p>
          <a:p>
            <a:pPr mar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To optimize the train traffic (preventing delays), adjusting the number of passengers to the train route / wagons, according to demand.</a:t>
            </a:r>
          </a:p>
          <a:p>
            <a:pPr mar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7871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0716EB7-E1AD-4847-A39D-466957869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Insertion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F3BEF5A-06A0-4C04-B08F-650277459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791"/>
            <a:ext cx="10515600" cy="4562172"/>
          </a:xfrm>
        </p:spPr>
        <p:txBody>
          <a:bodyPr/>
          <a:lstStyle/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Insert into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Train_Station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Values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 err="1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Ashkelon'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 err="1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'Power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Center'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 err="1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Ashdod'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 err="1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'Ashdod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Ad </a:t>
            </a:r>
            <a:r>
              <a:rPr lang="en-US" sz="1800" dirty="0" err="1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Halom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Junction'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'Beer Sheva </a:t>
            </a:r>
            <a:r>
              <a:rPr lang="en-US" sz="1800" dirty="0" err="1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Merkaz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'Ben </a:t>
            </a:r>
            <a:r>
              <a:rPr lang="en-US" sz="1800" dirty="0" err="1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Zvi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8'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'Jerusalem </a:t>
            </a:r>
            <a:r>
              <a:rPr lang="en-US" sz="1800" dirty="0" err="1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Malha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 err="1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Izhak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Modai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'Rishon </a:t>
            </a:r>
            <a:r>
              <a:rPr lang="en-US" sz="1800" dirty="0" err="1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LeZion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Harishonim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 err="1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Herzel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149'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'Lod'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 err="1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Yoseftal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5'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99002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37433E2-AA97-47F2-BE77-18599C3BE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8562"/>
            <a:ext cx="10515600" cy="5768401"/>
          </a:xfrm>
        </p:spPr>
        <p:txBody>
          <a:bodyPr/>
          <a:lstStyle/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'Rosh </a:t>
            </a:r>
            <a:r>
              <a:rPr lang="en-US" sz="1800" dirty="0" err="1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HaAyin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Tzafon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 err="1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Kesem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Junction'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'Tel-Aviv University'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 err="1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Izik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Ramba,Merkaz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HaYeridim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'Tel-Aviv </a:t>
            </a:r>
            <a:r>
              <a:rPr lang="en-US" sz="1800" dirty="0" err="1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HaShalom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 err="1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Givat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HaTahmoshet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10'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'Netanya'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 err="1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Dereh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Harakevet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5'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'Beit </a:t>
            </a:r>
            <a:r>
              <a:rPr lang="en-US" sz="1800" dirty="0" err="1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Shean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'Road 71,In Front Of </a:t>
            </a:r>
            <a:r>
              <a:rPr lang="en-US" sz="1800" dirty="0" err="1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Kibutz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Sde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Nahum'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'Haifa Hof </a:t>
            </a:r>
            <a:r>
              <a:rPr lang="en-US" sz="1800" dirty="0" err="1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HaCarmel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'Andrey </a:t>
            </a:r>
            <a:r>
              <a:rPr lang="en-US" sz="1800" dirty="0" err="1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Saharov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'Haifa Bat </a:t>
            </a:r>
            <a:r>
              <a:rPr lang="en-US" sz="1800" dirty="0" err="1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Galim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 err="1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Aliat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HaNoar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 err="1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Naharia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 err="1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HaGaaton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13535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37433E2-AA97-47F2-BE77-18599C3BE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8562"/>
            <a:ext cx="10515600" cy="5768401"/>
          </a:xfrm>
        </p:spPr>
        <p:txBody>
          <a:bodyPr/>
          <a:lstStyle/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Insert into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 Platform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Values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'Ashkelon'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'Ashkelon'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'Ashdod'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'Ashdod'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'Beer Sheva </a:t>
            </a:r>
            <a:r>
              <a:rPr lang="en-US" sz="1800" dirty="0" err="1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Merkaz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'Beer Sheva </a:t>
            </a:r>
            <a:r>
              <a:rPr lang="en-US" sz="1800" dirty="0" err="1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Merkaz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'Beer Sheva </a:t>
            </a:r>
            <a:r>
              <a:rPr lang="en-US" sz="1800" dirty="0" err="1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Merkaz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'Beer Sheva </a:t>
            </a:r>
            <a:r>
              <a:rPr lang="en-US" sz="1800" dirty="0" err="1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Merkaz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1579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37433E2-AA97-47F2-BE77-18599C3BE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8562"/>
            <a:ext cx="10515600" cy="5768401"/>
          </a:xfrm>
        </p:spPr>
        <p:txBody>
          <a:bodyPr/>
          <a:lstStyle/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'Jerusalem </a:t>
            </a:r>
            <a:r>
              <a:rPr lang="en-US" sz="1800" dirty="0" err="1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Malha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'Jerusalem </a:t>
            </a:r>
            <a:r>
              <a:rPr lang="en-US" sz="1800" dirty="0" err="1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Malha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'Jerusalem </a:t>
            </a:r>
            <a:r>
              <a:rPr lang="en-US" sz="1800" dirty="0" err="1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Malha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'Jerusalem </a:t>
            </a:r>
            <a:r>
              <a:rPr lang="en-US" sz="1800" dirty="0" err="1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Malha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Name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'Rishon </a:t>
            </a:r>
            <a:r>
              <a:rPr lang="en-US" sz="1800" dirty="0" err="1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LeZion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Harishonim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Name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'Rishon </a:t>
            </a:r>
            <a:r>
              <a:rPr lang="en-US" sz="1800" dirty="0" err="1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LeZion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Harishonim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'Lod'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'Lod'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'Lod'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'Lod'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15365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37433E2-AA97-47F2-BE77-18599C3BE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8562"/>
            <a:ext cx="10515600" cy="5768401"/>
          </a:xfrm>
        </p:spPr>
        <p:txBody>
          <a:bodyPr>
            <a:normAutofit fontScale="85000" lnSpcReduction="20000"/>
          </a:bodyPr>
          <a:lstStyle/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'Rosh </a:t>
            </a:r>
            <a:r>
              <a:rPr lang="en-US" sz="1800" dirty="0" err="1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HaAyin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Tzafon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'Rosh </a:t>
            </a:r>
            <a:r>
              <a:rPr lang="en-US" sz="1800" dirty="0" err="1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HaAyin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Tzafon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Train_Station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'Tel-Aviv University'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Train_Station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'Tel-Aviv University'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Train_Station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'Tel-Aviv University'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Train_Station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'Tel-Aviv University'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'Tel-Aviv </a:t>
            </a:r>
            <a:r>
              <a:rPr lang="en-US" sz="1800" dirty="0" err="1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HaShalom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'Tel-Aviv </a:t>
            </a:r>
            <a:r>
              <a:rPr lang="en-US" sz="1800" dirty="0" err="1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HaShalom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'Tel-Aviv </a:t>
            </a:r>
            <a:r>
              <a:rPr lang="en-US" sz="1800" dirty="0" err="1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HaShalom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'Tel-Aviv </a:t>
            </a:r>
            <a:r>
              <a:rPr lang="en-US" sz="1800" dirty="0" err="1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HaShalom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88808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37433E2-AA97-47F2-BE77-18599C3BE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8562"/>
            <a:ext cx="10515600" cy="5768401"/>
          </a:xfrm>
        </p:spPr>
        <p:txBody>
          <a:bodyPr/>
          <a:lstStyle/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'Netanya'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'Netanya'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Name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'Beit </a:t>
            </a:r>
            <a:r>
              <a:rPr lang="en-US" sz="1800" dirty="0" err="1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Shean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Name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'Beit </a:t>
            </a:r>
            <a:r>
              <a:rPr lang="en-US" sz="1800" dirty="0" err="1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Shean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'Haifa Hof </a:t>
            </a:r>
            <a:r>
              <a:rPr lang="en-US" sz="1800" dirty="0" err="1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HaCarmel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'Haifa Hof </a:t>
            </a:r>
            <a:r>
              <a:rPr lang="en-US" sz="1800" dirty="0" err="1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HaCarmel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'Haifa Hof </a:t>
            </a:r>
            <a:r>
              <a:rPr lang="en-US" sz="1800" dirty="0" err="1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HaCarmel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’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93256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37433E2-AA97-47F2-BE77-18599C3BE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8562"/>
            <a:ext cx="10515600" cy="5768401"/>
          </a:xfrm>
        </p:spPr>
        <p:txBody>
          <a:bodyPr/>
          <a:lstStyle/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'Haifa Hof </a:t>
            </a:r>
            <a:r>
              <a:rPr lang="en-US" sz="1800" dirty="0" err="1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HaCarmel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'Haifa Bat </a:t>
            </a:r>
            <a:r>
              <a:rPr lang="en-US" sz="1800" dirty="0" err="1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Galim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'Haifa Bat </a:t>
            </a:r>
            <a:r>
              <a:rPr lang="en-US" sz="1800" dirty="0" err="1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Galim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'Haifa Bat </a:t>
            </a:r>
            <a:r>
              <a:rPr lang="en-US" sz="1800" dirty="0" err="1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Galim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'Haifa Bat </a:t>
            </a:r>
            <a:r>
              <a:rPr lang="en-US" sz="1800" dirty="0" err="1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Galim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Name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 err="1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Naharia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Name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 err="1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Naharia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6424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37433E2-AA97-47F2-BE77-18599C3BE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8562"/>
            <a:ext cx="10515600" cy="5768401"/>
          </a:xfrm>
        </p:spPr>
        <p:txBody>
          <a:bodyPr/>
          <a:lstStyle/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Insert into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Values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'Beer Sheva Merkaz'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'Naharia'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'Sunday'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'10:30'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'Naharia'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'Beer Sheva Merkaz'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'Sunday'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'18:30'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101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'Haifa Hof </a:t>
            </a:r>
            <a:r>
              <a:rPr lang="en-US" sz="1800" dirty="0" err="1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HaCarmel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'Jerusalem Malha'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'Monday'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'06:30'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201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'Jerusalem </a:t>
            </a:r>
            <a:r>
              <a:rPr lang="en-US" sz="1800" dirty="0" err="1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Malha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'Haifa Hof HaCarmel'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'Thursday'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'7:40'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102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'Beit Shean'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'Ashkelon'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'Friday'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'10:30'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202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'Ashkelon'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'Beit Shean'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'Wednesday'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'10:30'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103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'Ashdod'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'Haifa Bat Galim'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'Thursday'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'16:26'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26931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37433E2-AA97-47F2-BE77-18599C3BE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8562"/>
            <a:ext cx="10515600" cy="5768401"/>
          </a:xfrm>
        </p:spPr>
        <p:txBody>
          <a:bodyPr/>
          <a:lstStyle/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203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'Haifa Bat Galim'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'Ashdod'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'Monday'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'20:18'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104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'Tel-Aviv </a:t>
            </a:r>
            <a:r>
              <a:rPr lang="en-US" sz="1800" dirty="0" err="1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University'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 err="1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'Beer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Sheva Merkaz'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'Saturday'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'21:40'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204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'Beer Sheva </a:t>
            </a:r>
            <a:r>
              <a:rPr lang="en-US" sz="1800" dirty="0" err="1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Merkaz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'Tel-Aviv University'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'Thursday'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'12:55'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105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'Jerusalem Malha'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'Naharia'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'Friday'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'11:49'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205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'Naharia'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'Jerusalem Malha'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'Sunday'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'17:34'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106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'Jerusalem </a:t>
            </a:r>
            <a:r>
              <a:rPr lang="en-US" sz="1800" dirty="0" err="1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Malha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'Tel-Aviv HaShalom'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'Monday'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'14:08'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206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'Tel-Aviv </a:t>
            </a:r>
            <a:r>
              <a:rPr lang="en-US" sz="1800" dirty="0" err="1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HaShalom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'Jerusalem Malha'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'Thursday'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'19:44'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96645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37433E2-AA97-47F2-BE77-18599C3BE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8562"/>
            <a:ext cx="10515600" cy="5768401"/>
          </a:xfrm>
        </p:spPr>
        <p:txBody>
          <a:bodyPr/>
          <a:lstStyle/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Insert into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Values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'Electric'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1001,'Steam'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1002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'Diesel'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1003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'Diesel'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1004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'Diesel'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1005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'Electric'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1006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'Steam'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13445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725CDEB-B28D-4078-8FF3-5EE8B319F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General description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E094893-AAD9-413F-A237-86434C1ED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62500" lnSpcReduction="20000"/>
          </a:bodyPr>
          <a:lstStyle/>
          <a:p>
            <a:pPr marL="0" indent="0" algn="l" rtl="0">
              <a:buNone/>
            </a:pPr>
            <a:r>
              <a:rPr lang="en-US" dirty="0">
                <a:latin typeface="+mj-lt"/>
              </a:rPr>
              <a:t>Train station has a name, address and platforms .Every platform has a platform number.</a:t>
            </a:r>
          </a:p>
          <a:p>
            <a:pPr marL="0" indent="0" algn="l" rtl="0">
              <a:buNone/>
            </a:pPr>
            <a:r>
              <a:rPr lang="en-US" dirty="0">
                <a:latin typeface="+mj-lt"/>
              </a:rPr>
              <a:t>Route has a route number(starts with 100,+100 for opposite route number),origin train station, destination train station ,day and scheduled time for departure.</a:t>
            </a:r>
          </a:p>
          <a:p>
            <a:pPr marL="0" indent="0" algn="l" rtl="0">
              <a:buNone/>
            </a:pPr>
            <a:r>
              <a:rPr lang="en-US" dirty="0">
                <a:latin typeface="+mj-lt"/>
              </a:rPr>
              <a:t>Actual route has a route number, train number, date, time of departure and number of passengers.</a:t>
            </a:r>
          </a:p>
          <a:p>
            <a:pPr marL="0" indent="0" algn="l" rtl="0">
              <a:buNone/>
            </a:pPr>
            <a:r>
              <a:rPr lang="en-US" dirty="0">
                <a:latin typeface="+mj-lt"/>
              </a:rPr>
              <a:t>Each Train is made of 5 wagons and has its own train number(starts from 1000) and type (Electric/Steam/Diesel).</a:t>
            </a:r>
          </a:p>
          <a:p>
            <a:pPr marL="0" indent="0" algn="l" rtl="0">
              <a:buNone/>
            </a:pPr>
            <a:r>
              <a:rPr lang="en-US" dirty="0">
                <a:latin typeface="+mj-lt"/>
              </a:rPr>
              <a:t>Wagon has a wagon number(starts with 5001),train number, type of wagon(One floor/Two floor/ Accessible to the disabled/Reserved seats) and capacity.</a:t>
            </a:r>
          </a:p>
          <a:p>
            <a:pPr marL="0" indent="0" algn="l" rtl="0">
              <a:buNone/>
            </a:pPr>
            <a:r>
              <a:rPr lang="en-US" dirty="0">
                <a:latin typeface="+mj-lt"/>
              </a:rPr>
              <a:t>Ticket of type "Regular" starts with ticket number 9000,ticket of type "Student"</a:t>
            </a:r>
          </a:p>
          <a:p>
            <a:pPr marL="0" indent="0" algn="l" rtl="0">
              <a:buNone/>
            </a:pPr>
            <a:r>
              <a:rPr lang="en-US" dirty="0">
                <a:latin typeface="+mj-lt"/>
              </a:rPr>
              <a:t>starts with 9200,type "Pensioner" starts with 9400 and type "Disabled" starts with 9600.</a:t>
            </a:r>
          </a:p>
          <a:p>
            <a:pPr marL="0" indent="0" algn="l" rtl="0">
              <a:buNone/>
            </a:pPr>
            <a:r>
              <a:rPr lang="en-US" dirty="0">
                <a:latin typeface="+mj-lt"/>
              </a:rPr>
              <a:t>Every ticket has its own price depending on the type of the ticket and the route.</a:t>
            </a:r>
          </a:p>
          <a:p>
            <a:pPr marL="0" indent="0" algn="l" rtl="0">
              <a:buNone/>
            </a:pPr>
            <a:r>
              <a:rPr lang="en-US" dirty="0">
                <a:latin typeface="+mj-lt"/>
              </a:rPr>
              <a:t>On each train there are employees that are divided into conductors and train drivers. The employees have id number ,name and date of birth.</a:t>
            </a:r>
          </a:p>
          <a:p>
            <a:pPr marL="0" indent="0" algn="l" rtl="0">
              <a:buNone/>
            </a:pPr>
            <a:r>
              <a:rPr lang="en-US" dirty="0">
                <a:latin typeface="+mj-lt"/>
              </a:rPr>
              <a:t>In addition  ,the train driver has years of experience and the conductor has the number of tickets he checked.</a:t>
            </a:r>
          </a:p>
          <a:p>
            <a:pPr marL="0" indent="0" algn="l" rtl="0">
              <a:buNone/>
            </a:pPr>
            <a:r>
              <a:rPr lang="en-US" dirty="0">
                <a:latin typeface="+mj-lt"/>
              </a:rPr>
              <a:t>Crew has a route number and employee id.</a:t>
            </a:r>
          </a:p>
          <a:p>
            <a:pPr marL="0" indent="0" algn="l" rtl="0">
              <a:buNone/>
            </a:pPr>
            <a:r>
              <a:rPr lang="en-US" dirty="0">
                <a:latin typeface="+mj-lt"/>
              </a:rPr>
              <a:t>Stopover has a train station name and route number.</a:t>
            </a:r>
            <a:endParaRPr lang="he-I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286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37433E2-AA97-47F2-BE77-18599C3BE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8562"/>
            <a:ext cx="10515600" cy="5768401"/>
          </a:xfrm>
        </p:spPr>
        <p:txBody>
          <a:bodyPr/>
          <a:lstStyle/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1007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'Steam'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1008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'Electric'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1009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'Diesel'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1010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'Steam'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1011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'Diesel'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1012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'Steam'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1013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'Electric'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0517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37433E2-AA97-47F2-BE77-18599C3BE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8562"/>
            <a:ext cx="10515600" cy="5768401"/>
          </a:xfrm>
        </p:spPr>
        <p:txBody>
          <a:bodyPr>
            <a:normAutofit fontScale="92500" lnSpcReduction="20000"/>
          </a:bodyPr>
          <a:lstStyle/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Insert into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Wagon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Values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5001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'1000'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'One floor'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5002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'1000'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'One floor'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5003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'1000'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'One floor'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5004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'1000'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'One floor'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5005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'1000'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'Accessible to the disabled'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5006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'1001'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'Two floor'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5007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'1001'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'Two floor'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5008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'1001'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'Two floor'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5009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'1001'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'Two floor'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5010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'1001'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'Accessible to the disabled'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22446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37433E2-AA97-47F2-BE77-18599C3BE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8562"/>
            <a:ext cx="10515600" cy="5768401"/>
          </a:xfrm>
        </p:spPr>
        <p:txBody>
          <a:bodyPr/>
          <a:lstStyle/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5011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'1002'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'One floor'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5012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'1002'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'One floor'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5013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'1002'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'One floor'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5014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'1002'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'One floor'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5015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'1002'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'Accessible to the disabled'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5016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'1003'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'One floor'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5017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'1003'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'One floor'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5018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'1003'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'One floor'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5019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'1003'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'One floor'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5020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'1003'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'Accessible to the disabled'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983906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37433E2-AA97-47F2-BE77-18599C3BE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8562"/>
            <a:ext cx="10515600" cy="5768401"/>
          </a:xfrm>
        </p:spPr>
        <p:txBody>
          <a:bodyPr/>
          <a:lstStyle/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5021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'1004'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'Two floor'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5022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'1004'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'Two floor'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5023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'1004'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'Two floor'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5024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'1004'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'Two floor'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5025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'1004'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'Reserved seats'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5026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'1005'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'One floor'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5027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'1005'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'One floor'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5028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'1005'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'One floor'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5029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'1005'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'One floor'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5030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'1005'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'Reserved seats'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586073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71BB992-1D16-4A26-AFDA-6DEC4C513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98"/>
            <a:ext cx="10515600" cy="6001865"/>
          </a:xfrm>
        </p:spPr>
        <p:txBody>
          <a:bodyPr/>
          <a:lstStyle/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5031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'1006'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'One floor'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5032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'1006'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'One floor'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5033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'1006'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'One floor'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5034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'1006'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'One floor'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5035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'1006'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'Reserved seats'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5036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'1007'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'Two floor'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5037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'1007'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'Two floor'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5038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'1007'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'Two floor'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5039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'1007'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'Two floor'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5040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'1007'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'Accessible to the disabled’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614680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71BB992-1D16-4A26-AFDA-6DEC4C513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98"/>
            <a:ext cx="10515600" cy="6001865"/>
          </a:xfrm>
        </p:spPr>
        <p:txBody>
          <a:bodyPr/>
          <a:lstStyle/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5041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'1008'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'One floor'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5042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'1008'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'One floor'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5043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'1008'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'One floor'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5044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'1008'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'One floor'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5045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'1008'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'Accessible to the disabled'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5046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'1009'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'Two floor'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5047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'1009'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'Two floor'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5048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'1009'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'Two floor'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5049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'1009'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'Two floor'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5050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'1009'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'Reserved seats'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252960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71BB992-1D16-4A26-AFDA-6DEC4C513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98"/>
            <a:ext cx="10515600" cy="6001865"/>
          </a:xfrm>
        </p:spPr>
        <p:txBody>
          <a:bodyPr/>
          <a:lstStyle/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5051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'1010'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'One floor'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5052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'1010'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'One floor'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5053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'1010'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'One floor'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5054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'1010'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'One floor'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5055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'1010'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'Accessible to the disabled'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5056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'1011'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'Two floor'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5057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'1011'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'Two floor'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5058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'1011'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'Two floor'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5059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'1011'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'Two floor'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5060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'1011'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'Reserved seats'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128073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71BB992-1D16-4A26-AFDA-6DEC4C513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98"/>
            <a:ext cx="10515600" cy="6001865"/>
          </a:xfrm>
        </p:spPr>
        <p:txBody>
          <a:bodyPr/>
          <a:lstStyle/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5061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'1012'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'One floor'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5062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'1012'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'One floor'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5063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'1012'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'One floor'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5064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'1012'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'One floor'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5065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'1012'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’Reserved seats'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5066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'1013'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'Two floor'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5067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'1013'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'Two floor'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5068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'1013'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'Two floor'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5069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'1013'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'Two floor'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5070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'1013'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'Accessible to the disabled'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637634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71BB992-1D16-4A26-AFDA-6DEC4C513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98"/>
            <a:ext cx="10515600" cy="6001865"/>
          </a:xfrm>
        </p:spPr>
        <p:txBody>
          <a:bodyPr>
            <a:normAutofit fontScale="92500" lnSpcReduction="10000"/>
          </a:bodyPr>
          <a:lstStyle/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Insert into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Actual_Route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Values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'1000'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'2021-05-23'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'10:36’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'200'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'1001'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'2021-05-23'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'18:32’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'101'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'1002'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'2021-05-24'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'06:41’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'201'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'1003'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'2021-05-27'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'07:44’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'102'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'1004'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'2021-05-28'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'10:31’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'202'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'1005'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'2021-05-26'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'10:30’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'103'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'1006'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'2021-05-27'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'16:28’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726505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71BB992-1D16-4A26-AFDA-6DEC4C513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98"/>
            <a:ext cx="10515600" cy="6001865"/>
          </a:xfrm>
        </p:spPr>
        <p:txBody>
          <a:bodyPr>
            <a:normAutofit lnSpcReduction="10000"/>
          </a:bodyPr>
          <a:lstStyle/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'203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'1007'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'2021-05-24'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'20:19’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'104'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'1008'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'2021-05-29'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'21:40’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'204'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'1009'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'2021-05-27'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'12:55’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'105'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'1010'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'2021-05-28'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'11:50’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'205'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'1011'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'2021-05-23'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'17:39’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'106'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'1012'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'2021-05-24'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'14:08’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'206'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'1013'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'2021-05-27'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,'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19:46’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55070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12732CE-7FD9-4488-A9E0-640D0D01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dirty="0"/>
              <a:t>2 user types of the system</a:t>
            </a:r>
            <a:br>
              <a:rPr lang="en-US" dirty="0"/>
            </a:b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F40602C-DB09-408D-AA82-FC341D435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u="sng" dirty="0">
                <a:latin typeface="+mj-lt"/>
              </a:rPr>
              <a:t>Train driver-</a:t>
            </a:r>
          </a:p>
          <a:p>
            <a:pPr marL="0" indent="0" algn="l" rtl="0">
              <a:buNone/>
            </a:pPr>
            <a:r>
              <a:rPr lang="en-US" dirty="0">
                <a:latin typeface="+mj-lt"/>
              </a:rPr>
              <a:t>Receiving information that helps to : schedule shifts, plan the duration of stopover times ,help to know which employee he is working with. </a:t>
            </a:r>
          </a:p>
          <a:p>
            <a:pPr marL="0" indent="0" algn="l" rtl="0">
              <a:buNone/>
            </a:pPr>
            <a:r>
              <a:rPr lang="en-US" u="sng" dirty="0">
                <a:latin typeface="+mj-lt"/>
              </a:rPr>
              <a:t>Department of Transportation -</a:t>
            </a:r>
          </a:p>
          <a:p>
            <a:pPr marL="0" indent="0" algn="l" rtl="0">
              <a:buNone/>
            </a:pPr>
            <a:r>
              <a:rPr lang="en-US" dirty="0">
                <a:latin typeface="+mj-lt"/>
              </a:rPr>
              <a:t>Receiving information that helps to :manage the trains schedule , wagons and employees allocation  based on load cases and demands for tickets. Also receiving information about stations profits.</a:t>
            </a:r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646759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71BB992-1D16-4A26-AFDA-6DEC4C513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98"/>
            <a:ext cx="10515600" cy="6352162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Insert into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 Ticket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Values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9000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'Regular'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64.50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9200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'Student'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32.00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9400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'Pensioner'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32.00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9600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'Disabled'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64.50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(9001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'200'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'Regular'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64.50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9201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'200'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'Student'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32.00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9401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'200'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'Pensioner'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32.00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9601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'200'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'Disabled'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64.50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9002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'101'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,'Regular'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42.00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9202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'101'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'Student'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21.00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831321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71BB992-1D16-4A26-AFDA-6DEC4C513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98"/>
            <a:ext cx="10515600" cy="6001865"/>
          </a:xfrm>
        </p:spPr>
        <p:txBody>
          <a:bodyPr/>
          <a:lstStyle/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9402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'101'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'Pensioner'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21.00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9602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'101'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'Disabled'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42.00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9003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'201'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'Regular'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42.00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9203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'201'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'Student'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21.00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9403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'201'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'Pensioner'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21.00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9603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'201'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'Disabled'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42.00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9004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'102'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'Regular'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56.00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9204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'102'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'Student'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28.00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9404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'102'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'Pensioner'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28.00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9604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'102'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'Disabled'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56.00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097333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71BB992-1D16-4A26-AFDA-6DEC4C513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98"/>
            <a:ext cx="10515600" cy="6001865"/>
          </a:xfrm>
        </p:spPr>
        <p:txBody>
          <a:bodyPr/>
          <a:lstStyle/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9005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'202'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'Regular'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56.00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9205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'202'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'Student'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28.00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9405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'202'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'Pensioner'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28.00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9605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'202'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'Disabled'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56.00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9006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'103'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'Regular'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38.50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9206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'103'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'Student'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19.00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9406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'103'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'Pensioner'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19.00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9606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'103'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'Disabled'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he-IL" sz="18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38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.50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9007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'203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'Regular'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38.50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9207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'203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'Student'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19.00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257443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71BB992-1D16-4A26-AFDA-6DEC4C513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98"/>
            <a:ext cx="10515600" cy="6001865"/>
          </a:xfrm>
        </p:spPr>
        <p:txBody>
          <a:bodyPr/>
          <a:lstStyle/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9407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'203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'Pensioner'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19.00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9607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'203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'Disabled'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38.50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9008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'104'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'Regular'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he-IL" sz="18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26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.50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9208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'104'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'Student'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he-IL" sz="18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13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(9408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'104'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'Pensioner'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13.00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9608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'104'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'Disabled'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26.50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9009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'204'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'Regular'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26.50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9209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'204'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'Student'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13.00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9409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'204'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'Pensioner'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13.00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9609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'204'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'Disabled'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26.50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203044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71BB992-1D16-4A26-AFDA-6DEC4C513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98"/>
            <a:ext cx="10515600" cy="6001865"/>
          </a:xfrm>
        </p:spPr>
        <p:txBody>
          <a:bodyPr/>
          <a:lstStyle/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9010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'105'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'Regular'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he-IL" sz="18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53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.50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9210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'105'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'Student'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26.50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9410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'105'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'Pensioner'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26.50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9610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'105'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'Disabled'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53.50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9011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'205'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'Regular'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53.50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9211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'205'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'Student'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26.50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9411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'205'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'Pensioner'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26.50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9611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'205'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'Disabled'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53.50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9012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'106'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'Regular'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he-IL" sz="18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19.50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529707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71BB992-1D16-4A26-AFDA-6DEC4C513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98"/>
            <a:ext cx="10515600" cy="6001865"/>
          </a:xfrm>
        </p:spPr>
        <p:txBody>
          <a:bodyPr/>
          <a:lstStyle/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9212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'106'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'Student'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9.50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9412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'106'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'Pensioner'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9.50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9612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'106'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'Disabled'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19.50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9013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'206'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'Regular'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19.50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9213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'206'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'Student'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9.50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9413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'206'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'Pensioner'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9.50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9613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'206'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'Disabled'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19.50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594525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71BB992-1D16-4A26-AFDA-6DEC4C513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98"/>
            <a:ext cx="10515600" cy="6001865"/>
          </a:xfrm>
        </p:spPr>
        <p:txBody>
          <a:bodyPr/>
          <a:lstStyle/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Insert into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Employee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Values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'1000'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'Moshe Cohen'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'1977-06-30'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'1000'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'Yosef Levi'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'1990-11-15'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'1001'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 err="1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Yarden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Zehavi'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'1991-08-10'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'1001'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 err="1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Simha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Gora'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'1986-12-27'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'1002'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'Eli Kopter'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'1996-03-14'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'1002'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'Josh Katz'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'2000-02-21'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7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'1003'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'Eitan Kohavi'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'1983-08-11'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8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'1003'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'Binyamin Shamir'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'1961-01-09'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'1004'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'Ron Butbul'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'1982-09-02'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775136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71BB992-1D16-4A26-AFDA-6DEC4C513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98"/>
            <a:ext cx="10515600" cy="6001865"/>
          </a:xfrm>
        </p:spPr>
        <p:txBody>
          <a:bodyPr/>
          <a:lstStyle/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'1004'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 err="1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Eyal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Goldshtein'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'1989-04-06'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11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'1005')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'Daniel Izhak'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'1996-07-28'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12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'1005'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'Guy Lavi'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'1993-10-14'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13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'1006'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'Eden Bahar'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'1997-06-11'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14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'1006'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'Maya Katz'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'1985-02-17'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15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'1007'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 err="1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Ilanit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Peretz'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'1977-05-26'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'1007'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'Shimon Dayan'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'1974-10-04'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17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'1008'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'Adi Simhi'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'1987-03-21'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18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'1008'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'Miki Bender'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'1998-11-08'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19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'1009'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'Raz Haim'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'1992-05-31'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264558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71BB992-1D16-4A26-AFDA-6DEC4C513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98"/>
            <a:ext cx="10515600" cy="6001865"/>
          </a:xfrm>
        </p:spPr>
        <p:txBody>
          <a:bodyPr/>
          <a:lstStyle/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'1009'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'Tom Solomon'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'1990-01-10'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21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'1010'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'Moshe Cohen'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'2002-09-12'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22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'1010'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'Yosef Levi'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'1990-11-11'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23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'1011'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'Yaakov Oren'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'1979-07-14'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24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'1011'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 err="1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Schahar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Avraham'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'1975-06-09'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25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'1012'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 err="1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Eylon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Simantov'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'1994-04-16'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26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'1012'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 err="1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Almog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Naim'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'1987-10-18'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27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'1013'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'David Nissim'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'1995-07-04'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28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'1013'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'Shlomi Goldberg'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'1990-03-26'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0997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71BB992-1D16-4A26-AFDA-6DEC4C513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98"/>
            <a:ext cx="10515600" cy="6001865"/>
          </a:xfrm>
        </p:spPr>
        <p:txBody>
          <a:bodyPr/>
          <a:lstStyle/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Insert into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Conductor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Values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Employee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145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Employee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'3'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356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Employee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'5'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185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Employee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'7'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171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Employee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'9'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197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Employee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'11'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88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Employee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'13'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218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Employee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'15'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262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Employee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'17'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46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685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A15CFA-A73D-4954-91A2-76A9DA9AE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Description of Entities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2DE888D-50B6-49CD-910E-608BF8C66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u="sng" dirty="0">
                <a:latin typeface="+mj-lt"/>
              </a:rPr>
              <a:t>Train station </a:t>
            </a:r>
            <a:r>
              <a:rPr lang="en-US" sz="2000" dirty="0">
                <a:latin typeface="+mj-lt"/>
              </a:rPr>
              <a:t>- </a:t>
            </a:r>
            <a:r>
              <a:rPr lang="en-US" sz="2000" dirty="0">
                <a:highlight>
                  <a:srgbClr val="FFFF00"/>
                </a:highlight>
                <a:latin typeface="+mj-lt"/>
              </a:rPr>
              <a:t>Name </a:t>
            </a:r>
            <a:r>
              <a:rPr lang="en-US" sz="2000" dirty="0">
                <a:latin typeface="+mj-lt"/>
              </a:rPr>
              <a:t>,Address .</a:t>
            </a:r>
            <a:endParaRPr lang="he-IL" sz="2000" dirty="0">
              <a:latin typeface="+mj-lt"/>
            </a:endParaRPr>
          </a:p>
          <a:p>
            <a:pPr marL="0" indent="0" algn="l" rtl="0">
              <a:buNone/>
            </a:pPr>
            <a:r>
              <a:rPr lang="en-US" sz="2000" b="0" i="0" u="sng" dirty="0">
                <a:solidFill>
                  <a:srgbClr val="000000"/>
                </a:solidFill>
                <a:effectLst/>
                <a:latin typeface="+mj-lt"/>
              </a:rPr>
              <a:t>Platform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 -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j-lt"/>
              </a:rPr>
              <a:t>Platform number,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+mj-lt"/>
              </a:rPr>
              <a:t>Train station name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j-lt"/>
              </a:rPr>
              <a:t>.</a:t>
            </a:r>
          </a:p>
          <a:p>
            <a:pPr marL="0" indent="0" algn="l" rtl="0">
              <a:buNone/>
            </a:pPr>
            <a:r>
              <a:rPr lang="en-US" sz="2000" u="sng" dirty="0">
                <a:latin typeface="+mj-lt"/>
              </a:rPr>
              <a:t>Route</a:t>
            </a:r>
            <a:r>
              <a:rPr lang="en-US" sz="2000" dirty="0">
                <a:latin typeface="+mj-lt"/>
              </a:rPr>
              <a:t> - </a:t>
            </a:r>
            <a:r>
              <a:rPr lang="en-US" sz="2000" dirty="0">
                <a:highlight>
                  <a:srgbClr val="FFFF00"/>
                </a:highlight>
                <a:latin typeface="+mj-lt"/>
              </a:rPr>
              <a:t>Route number</a:t>
            </a:r>
            <a:r>
              <a:rPr lang="en-US" sz="2000" dirty="0">
                <a:latin typeface="+mj-lt"/>
              </a:rPr>
              <a:t>, Origin, Destination, Day, Time.</a:t>
            </a:r>
          </a:p>
          <a:p>
            <a:pPr marL="0" indent="0" algn="l" rtl="0">
              <a:buNone/>
            </a:pPr>
            <a:r>
              <a:rPr lang="en-US" sz="2000" u="sng" dirty="0">
                <a:latin typeface="+mj-lt"/>
              </a:rPr>
              <a:t>Actual route </a:t>
            </a:r>
            <a:r>
              <a:rPr lang="en-US" sz="2000" dirty="0">
                <a:latin typeface="+mj-lt"/>
              </a:rPr>
              <a:t>-</a:t>
            </a:r>
            <a:r>
              <a:rPr lang="en-US" sz="2000" dirty="0">
                <a:highlight>
                  <a:srgbClr val="FFFF00"/>
                </a:highlight>
                <a:latin typeface="+mj-lt"/>
              </a:rPr>
              <a:t>Route number</a:t>
            </a:r>
            <a:r>
              <a:rPr lang="en-US" sz="2000" dirty="0">
                <a:latin typeface="+mj-lt"/>
              </a:rPr>
              <a:t>, Date, Time, </a:t>
            </a:r>
            <a:r>
              <a:rPr lang="en-US" sz="2000" dirty="0">
                <a:highlight>
                  <a:srgbClr val="FF00FF"/>
                </a:highlight>
                <a:latin typeface="+mj-lt"/>
              </a:rPr>
              <a:t>Train number</a:t>
            </a:r>
            <a:r>
              <a:rPr lang="en-US" sz="2000" dirty="0">
                <a:latin typeface="+mj-lt"/>
              </a:rPr>
              <a:t>, Number of passengers.</a:t>
            </a:r>
          </a:p>
          <a:p>
            <a:pPr marL="0" indent="0" algn="l" rtl="0">
              <a:buNone/>
            </a:pPr>
            <a:r>
              <a:rPr lang="en-US" sz="2000" u="sng" dirty="0">
                <a:latin typeface="+mj-lt"/>
              </a:rPr>
              <a:t>Ticket </a:t>
            </a:r>
            <a:r>
              <a:rPr lang="en-US" sz="2000" dirty="0">
                <a:latin typeface="+mj-lt"/>
              </a:rPr>
              <a:t>-  </a:t>
            </a:r>
            <a:r>
              <a:rPr lang="en-US" sz="2000" dirty="0">
                <a:highlight>
                  <a:srgbClr val="FFFF00"/>
                </a:highlight>
                <a:latin typeface="+mj-lt"/>
              </a:rPr>
              <a:t>Ticket number</a:t>
            </a:r>
            <a:r>
              <a:rPr lang="en-US" sz="2000" dirty="0">
                <a:latin typeface="+mj-lt"/>
              </a:rPr>
              <a:t>, Type (Regular, Student, Disabled, Reserved seat) , Price, </a:t>
            </a:r>
            <a:r>
              <a:rPr lang="en-US" sz="2000" dirty="0">
                <a:highlight>
                  <a:srgbClr val="FF00FF"/>
                </a:highlight>
                <a:latin typeface="+mj-lt"/>
              </a:rPr>
              <a:t>Route number</a:t>
            </a:r>
            <a:r>
              <a:rPr lang="en-US" sz="2000" dirty="0">
                <a:latin typeface="+mj-lt"/>
              </a:rPr>
              <a:t>.</a:t>
            </a:r>
          </a:p>
          <a:p>
            <a:pPr marL="0" indent="0" algn="l" rtl="0">
              <a:buNone/>
            </a:pPr>
            <a:r>
              <a:rPr lang="en-US" sz="2000" u="sng" dirty="0">
                <a:latin typeface="+mj-lt"/>
              </a:rPr>
              <a:t>Train </a:t>
            </a:r>
            <a:r>
              <a:rPr lang="en-US" sz="2000" dirty="0">
                <a:latin typeface="+mj-lt"/>
              </a:rPr>
              <a:t>- </a:t>
            </a:r>
            <a:r>
              <a:rPr lang="en-US" sz="2000" dirty="0">
                <a:highlight>
                  <a:srgbClr val="FFFF00"/>
                </a:highlight>
                <a:latin typeface="+mj-lt"/>
              </a:rPr>
              <a:t>Train number </a:t>
            </a:r>
            <a:r>
              <a:rPr lang="en-US" sz="2000" dirty="0">
                <a:latin typeface="+mj-lt"/>
              </a:rPr>
              <a:t>,Type.</a:t>
            </a:r>
          </a:p>
          <a:p>
            <a:pPr marL="0" indent="0" algn="l" rtl="0">
              <a:buNone/>
            </a:pPr>
            <a:r>
              <a:rPr lang="en-US" sz="2000" u="sng" dirty="0">
                <a:latin typeface="+mj-lt"/>
              </a:rPr>
              <a:t>Employee </a:t>
            </a:r>
            <a:r>
              <a:rPr lang="en-US" sz="2000" dirty="0">
                <a:latin typeface="+mj-lt"/>
              </a:rPr>
              <a:t>- </a:t>
            </a:r>
            <a:r>
              <a:rPr lang="en-US" sz="2000" dirty="0">
                <a:highlight>
                  <a:srgbClr val="FFFF00"/>
                </a:highlight>
                <a:latin typeface="+mj-lt"/>
              </a:rPr>
              <a:t>Id</a:t>
            </a:r>
            <a:r>
              <a:rPr lang="en-US" sz="2000" dirty="0">
                <a:latin typeface="+mj-lt"/>
              </a:rPr>
              <a:t>, name, Date of birth.</a:t>
            </a:r>
          </a:p>
          <a:p>
            <a:pPr marL="0" indent="0" algn="l" rtl="0">
              <a:buNone/>
            </a:pPr>
            <a:r>
              <a:rPr lang="en-US" sz="2000" u="sng" dirty="0">
                <a:latin typeface="+mj-lt"/>
              </a:rPr>
              <a:t>Conductor</a:t>
            </a:r>
            <a:r>
              <a:rPr lang="en-US" sz="2000" dirty="0">
                <a:latin typeface="+mj-lt"/>
              </a:rPr>
              <a:t> - </a:t>
            </a:r>
            <a:r>
              <a:rPr lang="en-US" sz="2000" dirty="0">
                <a:highlight>
                  <a:srgbClr val="00FFFF"/>
                </a:highlight>
                <a:latin typeface="+mj-lt"/>
              </a:rPr>
              <a:t>Id</a:t>
            </a:r>
            <a:r>
              <a:rPr lang="en-US" sz="2000" dirty="0">
                <a:latin typeface="+mj-lt"/>
              </a:rPr>
              <a:t> ,Number of checked tickets.</a:t>
            </a:r>
          </a:p>
          <a:p>
            <a:pPr marL="0" indent="0" algn="l" rtl="0">
              <a:buNone/>
            </a:pPr>
            <a:r>
              <a:rPr lang="en-US" sz="2000" u="sng" dirty="0">
                <a:latin typeface="+mj-lt"/>
              </a:rPr>
              <a:t>Train driver </a:t>
            </a:r>
            <a:r>
              <a:rPr lang="en-US" sz="2000" dirty="0">
                <a:latin typeface="+mj-lt"/>
              </a:rPr>
              <a:t>- </a:t>
            </a:r>
            <a:r>
              <a:rPr lang="en-US" sz="2000" dirty="0">
                <a:highlight>
                  <a:srgbClr val="00FFFF"/>
                </a:highlight>
                <a:latin typeface="+mj-lt"/>
              </a:rPr>
              <a:t>Id</a:t>
            </a:r>
            <a:r>
              <a:rPr lang="en-US" sz="2000" dirty="0">
                <a:latin typeface="+mj-lt"/>
              </a:rPr>
              <a:t> ,Years of experience.</a:t>
            </a:r>
          </a:p>
          <a:p>
            <a:pPr marL="0" indent="0" algn="l" rtl="0">
              <a:buNone/>
            </a:pPr>
            <a:r>
              <a:rPr lang="en-US" sz="2000" u="sng" dirty="0">
                <a:latin typeface="+mj-lt"/>
              </a:rPr>
              <a:t>Wagon</a:t>
            </a:r>
            <a:r>
              <a:rPr lang="en-US" sz="2000" dirty="0">
                <a:latin typeface="+mj-lt"/>
              </a:rPr>
              <a:t> - </a:t>
            </a:r>
            <a:r>
              <a:rPr lang="en-US" sz="2000" dirty="0">
                <a:highlight>
                  <a:srgbClr val="FFFF00"/>
                </a:highlight>
                <a:latin typeface="+mj-lt"/>
              </a:rPr>
              <a:t>Wagon number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>
                <a:highlight>
                  <a:srgbClr val="FF00FF"/>
                </a:highlight>
                <a:latin typeface="+mj-lt"/>
              </a:rPr>
              <a:t>Train number</a:t>
            </a:r>
            <a:r>
              <a:rPr lang="en-US" sz="2000" dirty="0">
                <a:latin typeface="+mj-lt"/>
              </a:rPr>
              <a:t>, Capacity, Type.</a:t>
            </a:r>
            <a:endParaRPr lang="he-IL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521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71BB992-1D16-4A26-AFDA-6DEC4C513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98"/>
            <a:ext cx="10515600" cy="6001865"/>
          </a:xfrm>
        </p:spPr>
        <p:txBody>
          <a:bodyPr/>
          <a:lstStyle/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Employee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'19'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Employee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'21'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87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Employee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'23'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208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Employee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'25'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74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Employee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'27'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168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452708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71BB992-1D16-4A26-AFDA-6DEC4C513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98"/>
            <a:ext cx="10515600" cy="6001865"/>
          </a:xfrm>
        </p:spPr>
        <p:txBody>
          <a:bodyPr>
            <a:normAutofit lnSpcReduction="10000"/>
          </a:bodyPr>
          <a:lstStyle/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Insert into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Train_Driver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Values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Employee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Employee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'4'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15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Employee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'6'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Employee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'8'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36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Employee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Employee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'12'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Employee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'14'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11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Employee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'16'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22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Employee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'18'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381421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71BB992-1D16-4A26-AFDA-6DEC4C513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98"/>
            <a:ext cx="10515600" cy="6001865"/>
          </a:xfrm>
        </p:spPr>
        <p:txBody>
          <a:bodyPr/>
          <a:lstStyle/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Employee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7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Employee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'22'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Employee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'24'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23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Employee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'26'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13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Employee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'28'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8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015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71BB992-1D16-4A26-AFDA-6DEC4C513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98"/>
            <a:ext cx="10515600" cy="6001865"/>
          </a:xfrm>
        </p:spPr>
        <p:txBody>
          <a:bodyPr>
            <a:normAutofit fontScale="92500" lnSpcReduction="10000"/>
          </a:bodyPr>
          <a:lstStyle/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Insert into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Stopover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Values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'Ashdod'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'Tel-Aviv University'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'Haifa Hof </a:t>
            </a:r>
            <a:r>
              <a:rPr lang="en-US" sz="1800" dirty="0" err="1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HaCarmel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'Haifa Hof </a:t>
            </a:r>
            <a:r>
              <a:rPr lang="en-US" sz="1800" dirty="0" err="1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HaCarmel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'200'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'Tel-Aviv University'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'200’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'Ashdod'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'200'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'Netanya'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'101'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8955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71BB992-1D16-4A26-AFDA-6DEC4C513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98"/>
            <a:ext cx="10515600" cy="6001865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'Lod'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'101'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'Lod'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'201'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'Netanya'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'201'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'Haifa Bat </a:t>
            </a:r>
            <a:r>
              <a:rPr lang="en-US" sz="1800" dirty="0" err="1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Galim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'102'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'Rosh </a:t>
            </a:r>
            <a:r>
              <a:rPr lang="en-US" sz="1800" dirty="0" err="1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HaAyin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Tzafon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'102'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'Rishon </a:t>
            </a:r>
            <a:r>
              <a:rPr lang="en-US" sz="1800" dirty="0" err="1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LeZion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Harishonim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'102'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'Rishon </a:t>
            </a:r>
            <a:r>
              <a:rPr lang="en-US" sz="1800" dirty="0" err="1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LeZion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Harishonim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'202'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3135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71BB992-1D16-4A26-AFDA-6DEC4C513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98"/>
            <a:ext cx="10515600" cy="6001865"/>
          </a:xfrm>
        </p:spPr>
        <p:txBody>
          <a:bodyPr/>
          <a:lstStyle/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'Rosh </a:t>
            </a:r>
            <a:r>
              <a:rPr lang="en-US" sz="1800" dirty="0" err="1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HaAyin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Tzafon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'202'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'Haifa Bat </a:t>
            </a:r>
            <a:r>
              <a:rPr lang="en-US" sz="1800" dirty="0" err="1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Galim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'202'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'Tel-Aviv </a:t>
            </a:r>
            <a:r>
              <a:rPr lang="en-US" sz="1800" dirty="0" err="1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HaShalom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'103'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'Tel-Aviv </a:t>
            </a:r>
            <a:r>
              <a:rPr lang="en-US" sz="1800" dirty="0" err="1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HaShalom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'203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'Ashdod'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'104'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'Ashkelon'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'104'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'Ashkelon'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'204'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8439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71BB992-1D16-4A26-AFDA-6DEC4C513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98"/>
            <a:ext cx="10515600" cy="6001865"/>
          </a:xfrm>
        </p:spPr>
        <p:txBody>
          <a:bodyPr>
            <a:normAutofit lnSpcReduction="10000"/>
          </a:bodyPr>
          <a:lstStyle/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'Ashdod'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'204'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'Haifa Hof </a:t>
            </a:r>
            <a:r>
              <a:rPr lang="en-US" sz="1800" dirty="0" err="1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HaCarmel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'105'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'Haifa Bat </a:t>
            </a:r>
            <a:r>
              <a:rPr lang="en-US" sz="1800" dirty="0" err="1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Galim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'105'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'Netanya'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'105'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'Tel-Aviv University'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'105'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'Lod'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'105’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'Lod'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'205'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228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71BB992-1D16-4A26-AFDA-6DEC4C513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98"/>
            <a:ext cx="10515600" cy="6001865"/>
          </a:xfrm>
        </p:spPr>
        <p:txBody>
          <a:bodyPr/>
          <a:lstStyle/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'Tel-Aviv University'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'205'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'Netanya'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'205'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'Haifa Bat </a:t>
            </a:r>
            <a:r>
              <a:rPr lang="en-US" sz="1800" dirty="0" err="1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Galim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'205'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'Haifa Hof </a:t>
            </a:r>
            <a:r>
              <a:rPr lang="en-US" sz="1800" dirty="0" err="1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HaCarmel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'205'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335758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71BB992-1D16-4A26-AFDA-6DEC4C513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98"/>
            <a:ext cx="10515600" cy="6001865"/>
          </a:xfrm>
        </p:spPr>
        <p:txBody>
          <a:bodyPr>
            <a:normAutofit fontScale="92500" lnSpcReduction="10000"/>
          </a:bodyPr>
          <a:lstStyle/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Insert into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Crew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Values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Employee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Employee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'100'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Employee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'3'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'200'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Employee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'4'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'200'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Employee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'5'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'101'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Employee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'6'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'101'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Employee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'7'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'201'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376447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71BB992-1D16-4A26-AFDA-6DEC4C513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98"/>
            <a:ext cx="10515600" cy="6001865"/>
          </a:xfrm>
        </p:spPr>
        <p:txBody>
          <a:bodyPr>
            <a:normAutofit fontScale="70000" lnSpcReduction="20000"/>
          </a:bodyPr>
          <a:lstStyle/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Employee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'8'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'201'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Employee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'9'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'102'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Employee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'102'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Employee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'11'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'202'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Employee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'12'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'202'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Employee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'13'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'103'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Employee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'14'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'103'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Employee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'15'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'203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Employee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'16'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'203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Employee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'17'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'104'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Employee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'18'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'104'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Employee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'19'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'204'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Employee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'204'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49402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A15CFA-A73D-4954-91A2-76A9DA9AE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 Normalization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2DE888D-50B6-49CD-910E-608BF8C66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dirty="0">
                <a:latin typeface="+mj-lt"/>
              </a:rPr>
              <a:t>In our project we used the rules of normalization.</a:t>
            </a:r>
          </a:p>
          <a:p>
            <a:pPr marL="0" indent="0" algn="l">
              <a:buNone/>
            </a:pPr>
            <a:r>
              <a:rPr lang="en-US" sz="2000" dirty="0">
                <a:latin typeface="+mj-lt"/>
              </a:rPr>
              <a:t>Each table contains atomic values and it’s key contains values(not null).</a:t>
            </a:r>
          </a:p>
          <a:p>
            <a:pPr marL="0" indent="0" algn="l">
              <a:buNone/>
            </a:pPr>
            <a:r>
              <a:rPr lang="en-US" sz="2000" dirty="0">
                <a:latin typeface="+mj-lt"/>
              </a:rPr>
              <a:t>All attributes are dependent on the primary key.</a:t>
            </a:r>
          </a:p>
          <a:p>
            <a:pPr marL="0" indent="0" algn="l">
              <a:buNone/>
            </a:pPr>
            <a:r>
              <a:rPr lang="en-US" sz="2000" dirty="0">
                <a:latin typeface="+mj-lt"/>
              </a:rPr>
              <a:t> No attribute is dependent on only a portion of the primary key.</a:t>
            </a:r>
          </a:p>
        </p:txBody>
      </p:sp>
    </p:spTree>
    <p:extLst>
      <p:ext uri="{BB962C8B-B14F-4D97-AF65-F5344CB8AC3E}">
        <p14:creationId xmlns:p14="http://schemas.microsoft.com/office/powerpoint/2010/main" val="396949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71BB992-1D16-4A26-AFDA-6DEC4C513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98"/>
            <a:ext cx="10515600" cy="6001865"/>
          </a:xfrm>
        </p:spPr>
        <p:txBody>
          <a:bodyPr>
            <a:normAutofit fontScale="92500" lnSpcReduction="20000"/>
          </a:bodyPr>
          <a:lstStyle/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Employee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'21'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'105'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Employee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'22'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'105'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Employee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'23'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'205'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Employee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'24'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'205'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Employee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'25'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'106'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Employee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'26'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'106'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Employee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'27'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'206'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Employee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'28'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),(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 </a:t>
            </a:r>
            <a:r>
              <a:rPr lang="en-US" sz="1800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Route_Num=</a:t>
            </a:r>
            <a:r>
              <a:rPr lang="en-US" sz="18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'206'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204170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71BB992-1D16-4A26-AFDA-6DEC4C513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98"/>
            <a:ext cx="10515600" cy="600186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latin typeface="+mj-lt"/>
              </a:rPr>
              <a:t>UPDATE &amp; DELETE Commands</a:t>
            </a:r>
            <a:endParaRPr lang="he-IL" dirty="0">
              <a:latin typeface="+mj-lt"/>
            </a:endParaRPr>
          </a:p>
          <a:p>
            <a:pPr marL="0" indent="0" algn="l">
              <a:buNone/>
            </a:pPr>
            <a:endParaRPr lang="he-IL" sz="2000" dirty="0">
              <a:latin typeface="+mj-lt"/>
            </a:endParaRPr>
          </a:p>
          <a:p>
            <a:pPr marL="0" indent="0" algn="l">
              <a:buNone/>
            </a:pPr>
            <a:r>
              <a:rPr lang="en-US" sz="2000" dirty="0">
                <a:latin typeface="+mj-lt"/>
              </a:rPr>
              <a:t>SELECT     Id, Name</a:t>
            </a:r>
          </a:p>
          <a:p>
            <a:pPr marL="0" indent="0" algn="l">
              <a:buNone/>
            </a:pPr>
            <a:r>
              <a:rPr lang="en-US" sz="2000" dirty="0">
                <a:latin typeface="+mj-lt"/>
              </a:rPr>
              <a:t>FROM    Employee</a:t>
            </a:r>
          </a:p>
          <a:p>
            <a:pPr marL="0" indent="0" algn="l">
              <a:buNone/>
            </a:pPr>
            <a:r>
              <a:rPr lang="en-US" sz="2000" dirty="0">
                <a:latin typeface="+mj-lt"/>
              </a:rPr>
              <a:t>WHERE    </a:t>
            </a:r>
            <a:r>
              <a:rPr lang="en-US" sz="2000" dirty="0" err="1">
                <a:latin typeface="+mj-lt"/>
              </a:rPr>
              <a:t>Employee.Id</a:t>
            </a:r>
            <a:r>
              <a:rPr lang="en-US" sz="2000" dirty="0">
                <a:latin typeface="+mj-lt"/>
              </a:rPr>
              <a:t> = 24;</a:t>
            </a:r>
          </a:p>
          <a:p>
            <a:pPr marL="0" indent="0" algn="l">
              <a:buNone/>
            </a:pPr>
            <a:r>
              <a:rPr lang="en-US" sz="2000" dirty="0">
                <a:latin typeface="+mj-lt"/>
              </a:rPr>
              <a:t>UPDATE Employee </a:t>
            </a:r>
          </a:p>
          <a:p>
            <a:pPr marL="0" indent="0" algn="l">
              <a:buNone/>
            </a:pPr>
            <a:r>
              <a:rPr lang="en-US" sz="2000" dirty="0">
                <a:latin typeface="+mj-lt"/>
              </a:rPr>
              <a:t>SET     Name = 'Momo Avraham’</a:t>
            </a:r>
          </a:p>
          <a:p>
            <a:pPr marL="0" indent="0" algn="l">
              <a:buNone/>
            </a:pPr>
            <a:r>
              <a:rPr lang="en-US" sz="2000" dirty="0">
                <a:latin typeface="+mj-lt"/>
              </a:rPr>
              <a:t>WHERE    </a:t>
            </a:r>
            <a:r>
              <a:rPr lang="en-US" sz="2000" dirty="0" err="1">
                <a:latin typeface="+mj-lt"/>
              </a:rPr>
              <a:t>Employee.Id</a:t>
            </a:r>
            <a:r>
              <a:rPr lang="en-US" sz="2000" dirty="0">
                <a:latin typeface="+mj-lt"/>
              </a:rPr>
              <a:t> = 24;</a:t>
            </a:r>
          </a:p>
          <a:p>
            <a:pPr marL="0" indent="0" algn="l">
              <a:buNone/>
            </a:pPr>
            <a:r>
              <a:rPr lang="en-US" sz="2000" dirty="0">
                <a:latin typeface="+mj-lt"/>
              </a:rPr>
              <a:t>SELECT     </a:t>
            </a:r>
            <a:r>
              <a:rPr lang="en-US" sz="2000" dirty="0" err="1">
                <a:latin typeface="+mj-lt"/>
              </a:rPr>
              <a:t>Employee.Id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Employee.Name</a:t>
            </a:r>
            <a:endParaRPr lang="en-US" sz="2000" dirty="0">
              <a:latin typeface="+mj-lt"/>
            </a:endParaRPr>
          </a:p>
          <a:p>
            <a:pPr marL="0" indent="0" algn="l">
              <a:buNone/>
            </a:pPr>
            <a:r>
              <a:rPr lang="en-US" sz="2000" dirty="0">
                <a:latin typeface="+mj-lt"/>
              </a:rPr>
              <a:t>FROM    Employee;</a:t>
            </a:r>
          </a:p>
          <a:p>
            <a:pPr marL="0" indent="0" algn="l">
              <a:buNone/>
            </a:pPr>
            <a:r>
              <a:rPr lang="en-US" sz="2000" dirty="0">
                <a:latin typeface="+mj-lt"/>
              </a:rPr>
              <a:t>/*back to previous name*</a:t>
            </a:r>
          </a:p>
          <a:p>
            <a:pPr marL="0" indent="0" algn="l">
              <a:buNone/>
            </a:pPr>
            <a:r>
              <a:rPr lang="en-US" sz="2000" dirty="0">
                <a:latin typeface="+mj-lt"/>
              </a:rPr>
              <a:t>/UPDATE Employee</a:t>
            </a:r>
          </a:p>
          <a:p>
            <a:pPr marL="0" indent="0" algn="l">
              <a:buNone/>
            </a:pPr>
            <a:r>
              <a:rPr lang="en-US" sz="2000" dirty="0">
                <a:latin typeface="+mj-lt"/>
              </a:rPr>
              <a:t> SET     Name = '</a:t>
            </a:r>
            <a:r>
              <a:rPr lang="en-US" sz="2000" dirty="0" err="1">
                <a:latin typeface="+mj-lt"/>
              </a:rPr>
              <a:t>Schahar</a:t>
            </a:r>
            <a:r>
              <a:rPr lang="en-US" sz="2000" dirty="0">
                <a:latin typeface="+mj-lt"/>
              </a:rPr>
              <a:t> Avraham’ WHERE    </a:t>
            </a:r>
            <a:r>
              <a:rPr lang="en-US" sz="2000" dirty="0" err="1">
                <a:latin typeface="+mj-lt"/>
              </a:rPr>
              <a:t>Employee.Id</a:t>
            </a:r>
            <a:r>
              <a:rPr lang="en-US" sz="2000" dirty="0">
                <a:latin typeface="+mj-lt"/>
              </a:rPr>
              <a:t> = 24;</a:t>
            </a:r>
            <a:endParaRPr lang="he-IL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87764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4D3E899-3E31-4B28-BC48-C85C7321D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3060"/>
            <a:ext cx="10515600" cy="5733903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>
                <a:latin typeface="+mj-lt"/>
              </a:rPr>
              <a:t>/******delete the train driver with least years of experience******/</a:t>
            </a:r>
          </a:p>
          <a:p>
            <a:pPr marL="0" indent="0" algn="l" rtl="0">
              <a:buNone/>
            </a:pPr>
            <a:r>
              <a:rPr lang="en-US" sz="2400" dirty="0">
                <a:latin typeface="+mj-lt"/>
              </a:rPr>
              <a:t>SELECT     *FROM    </a:t>
            </a:r>
            <a:r>
              <a:rPr lang="en-US" sz="2400" dirty="0" err="1">
                <a:latin typeface="+mj-lt"/>
              </a:rPr>
              <a:t>Train_Driver</a:t>
            </a:r>
            <a:endParaRPr lang="en-US" sz="2400" dirty="0">
              <a:latin typeface="+mj-lt"/>
            </a:endParaRPr>
          </a:p>
          <a:p>
            <a:pPr marL="0" indent="0" algn="l" rtl="0">
              <a:buNone/>
            </a:pPr>
            <a:r>
              <a:rPr lang="en-US" sz="2400" dirty="0">
                <a:latin typeface="+mj-lt"/>
              </a:rPr>
              <a:t>ORDER BY (</a:t>
            </a:r>
            <a:r>
              <a:rPr lang="en-US" sz="2400" dirty="0" err="1">
                <a:latin typeface="+mj-lt"/>
              </a:rPr>
              <a:t>Years_Of_Exp</a:t>
            </a:r>
            <a:r>
              <a:rPr lang="en-US" sz="2400" dirty="0">
                <a:latin typeface="+mj-lt"/>
              </a:rPr>
              <a:t>);</a:t>
            </a:r>
          </a:p>
          <a:p>
            <a:pPr marL="0" indent="0" algn="l" rtl="0">
              <a:buNone/>
            </a:pPr>
            <a:endParaRPr lang="en-US" sz="2400" dirty="0">
              <a:latin typeface="+mj-lt"/>
            </a:endParaRPr>
          </a:p>
          <a:p>
            <a:pPr marL="0" indent="0" algn="l" rtl="0">
              <a:buNone/>
            </a:pPr>
            <a:r>
              <a:rPr lang="en-US" sz="2400" dirty="0">
                <a:latin typeface="+mj-lt"/>
              </a:rPr>
              <a:t>DELETE FROM </a:t>
            </a:r>
            <a:r>
              <a:rPr lang="en-US" sz="2400" dirty="0" err="1">
                <a:latin typeface="+mj-lt"/>
              </a:rPr>
              <a:t>Train_Driver</a:t>
            </a:r>
            <a:endParaRPr lang="en-US" sz="2400" dirty="0">
              <a:latin typeface="+mj-lt"/>
            </a:endParaRPr>
          </a:p>
          <a:p>
            <a:pPr marL="0" indent="0" algn="l" rtl="0">
              <a:buNone/>
            </a:pPr>
            <a:r>
              <a:rPr lang="en-US" sz="2400" dirty="0">
                <a:latin typeface="+mj-lt"/>
              </a:rPr>
              <a:t> WHERE    </a:t>
            </a:r>
            <a:r>
              <a:rPr lang="en-US" sz="2400" dirty="0" err="1">
                <a:latin typeface="+mj-lt"/>
              </a:rPr>
              <a:t>Train_Driver.Years_Of_Exp</a:t>
            </a:r>
            <a:r>
              <a:rPr lang="en-US" sz="2400" dirty="0">
                <a:latin typeface="+mj-lt"/>
              </a:rPr>
              <a:t> = 1;           </a:t>
            </a:r>
          </a:p>
          <a:p>
            <a:pPr marL="0" indent="0" algn="l" rtl="0">
              <a:buNone/>
            </a:pPr>
            <a:r>
              <a:rPr lang="en-US" sz="2400" dirty="0">
                <a:latin typeface="+mj-lt"/>
              </a:rPr>
              <a:t>   	Insert into </a:t>
            </a:r>
            <a:r>
              <a:rPr lang="en-US" sz="2400" dirty="0" err="1">
                <a:latin typeface="+mj-lt"/>
              </a:rPr>
              <a:t>Train_Driver</a:t>
            </a:r>
            <a:r>
              <a:rPr lang="en-US" sz="2400" dirty="0">
                <a:latin typeface="+mj-lt"/>
              </a:rPr>
              <a:t> Values((SELECT Id from Employee WHERE Id='6'),1);</a:t>
            </a:r>
            <a:endParaRPr lang="he-IL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41187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492B563-007D-40EC-8D6B-9CA6E602D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9621"/>
            <a:ext cx="10515600" cy="5677342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>
                <a:latin typeface="+mj-lt"/>
              </a:rPr>
              <a:t>/*********</a:t>
            </a:r>
            <a:r>
              <a:rPr lang="en-US" dirty="0" err="1">
                <a:latin typeface="+mj-lt"/>
              </a:rPr>
              <a:t>Train_Driver</a:t>
            </a:r>
            <a:r>
              <a:rPr lang="en-US" dirty="0">
                <a:latin typeface="+mj-lt"/>
              </a:rPr>
              <a:t> Select Commands **************/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/*1-train ID with the accessible to disabled*/ </a:t>
            </a:r>
          </a:p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SELECT     </a:t>
            </a:r>
            <a:r>
              <a:rPr lang="en-US" sz="2000" dirty="0" err="1">
                <a:latin typeface="+mj-lt"/>
              </a:rPr>
              <a:t>Train.train_num</a:t>
            </a:r>
            <a:endParaRPr lang="en-US" sz="2000" dirty="0">
              <a:latin typeface="+mj-lt"/>
            </a:endParaRPr>
          </a:p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FROM    Train        INNER JOIN    Wagon</a:t>
            </a:r>
          </a:p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 ON </a:t>
            </a:r>
            <a:r>
              <a:rPr lang="en-US" sz="2000" dirty="0" err="1">
                <a:latin typeface="+mj-lt"/>
              </a:rPr>
              <a:t>wagon.train_num</a:t>
            </a:r>
            <a:r>
              <a:rPr lang="en-US" sz="2000" dirty="0">
                <a:latin typeface="+mj-lt"/>
              </a:rPr>
              <a:t> = </a:t>
            </a:r>
            <a:r>
              <a:rPr lang="en-US" sz="2000" dirty="0" err="1">
                <a:latin typeface="+mj-lt"/>
              </a:rPr>
              <a:t>Train.train_num</a:t>
            </a:r>
            <a:endParaRPr lang="en-US" sz="2000" dirty="0">
              <a:latin typeface="+mj-lt"/>
            </a:endParaRPr>
          </a:p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WHERE    </a:t>
            </a:r>
            <a:r>
              <a:rPr lang="en-US" sz="2000" dirty="0" err="1">
                <a:latin typeface="+mj-lt"/>
              </a:rPr>
              <a:t>wagon.type</a:t>
            </a:r>
            <a:r>
              <a:rPr lang="en-US" sz="2000" dirty="0">
                <a:latin typeface="+mj-lt"/>
              </a:rPr>
              <a:t> = 'Accessible to the disabled’;</a:t>
            </a:r>
          </a:p>
          <a:p>
            <a:pPr marL="0" indent="0" algn="l" rtl="0">
              <a:buNone/>
            </a:pPr>
            <a:endParaRPr lang="en-US" sz="2000" dirty="0">
              <a:latin typeface="+mj-lt"/>
            </a:endParaRPr>
          </a:p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/*2-amount of routes that have a stop at Tel-Aviv </a:t>
            </a:r>
            <a:r>
              <a:rPr lang="en-US" sz="2000" dirty="0" err="1">
                <a:latin typeface="+mj-lt"/>
              </a:rPr>
              <a:t>HaShalom</a:t>
            </a:r>
            <a:r>
              <a:rPr lang="en-US" sz="2000" dirty="0">
                <a:latin typeface="+mj-lt"/>
              </a:rPr>
              <a:t>*/ </a:t>
            </a:r>
          </a:p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SELECT     COUNT(</a:t>
            </a:r>
            <a:r>
              <a:rPr lang="en-US" sz="2000" dirty="0" err="1">
                <a:latin typeface="+mj-lt"/>
              </a:rPr>
              <a:t>Route.route_num</a:t>
            </a:r>
            <a:r>
              <a:rPr lang="en-US" sz="2000" dirty="0">
                <a:latin typeface="+mj-lt"/>
              </a:rPr>
              <a:t>) AS 'Number of Routes’</a:t>
            </a:r>
          </a:p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FROM    Route,    Stopover</a:t>
            </a:r>
          </a:p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WHERE    </a:t>
            </a:r>
            <a:r>
              <a:rPr lang="en-US" sz="2000" dirty="0" err="1">
                <a:latin typeface="+mj-lt"/>
              </a:rPr>
              <a:t>Route.route_num</a:t>
            </a:r>
            <a:r>
              <a:rPr lang="en-US" sz="2000" dirty="0">
                <a:latin typeface="+mj-lt"/>
              </a:rPr>
              <a:t> = </a:t>
            </a:r>
            <a:r>
              <a:rPr lang="en-US" sz="2000" dirty="0" err="1">
                <a:latin typeface="+mj-lt"/>
              </a:rPr>
              <a:t>stopover.route_num</a:t>
            </a:r>
            <a:r>
              <a:rPr lang="en-US" sz="2000" dirty="0">
                <a:latin typeface="+mj-lt"/>
              </a:rPr>
              <a:t>        AND </a:t>
            </a:r>
            <a:r>
              <a:rPr lang="en-US" sz="2000" dirty="0" err="1">
                <a:latin typeface="+mj-lt"/>
              </a:rPr>
              <a:t>stopover.Train_Station_Name</a:t>
            </a:r>
            <a:r>
              <a:rPr lang="en-US" sz="2000" dirty="0">
                <a:latin typeface="+mj-lt"/>
              </a:rPr>
              <a:t> = 'Tel-Aviv </a:t>
            </a:r>
            <a:r>
              <a:rPr lang="en-US" sz="2000" dirty="0" err="1">
                <a:latin typeface="+mj-lt"/>
              </a:rPr>
              <a:t>HaShalom</a:t>
            </a:r>
            <a:r>
              <a:rPr lang="en-US" sz="2000" dirty="0">
                <a:latin typeface="+mj-lt"/>
              </a:rPr>
              <a:t>';</a:t>
            </a:r>
            <a:endParaRPr lang="he-IL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52329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492B563-007D-40EC-8D6B-9CA6E602D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9621"/>
            <a:ext cx="10515600" cy="5677342"/>
          </a:xfrm>
        </p:spPr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/*3-Show the number of actual routes that every train has*/</a:t>
            </a:r>
          </a:p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SELECT     train.*, COUNT(</a:t>
            </a:r>
            <a:r>
              <a:rPr lang="en-US" sz="2000" dirty="0" err="1">
                <a:latin typeface="+mj-lt"/>
              </a:rPr>
              <a:t>actual_route.Train_Num</a:t>
            </a:r>
            <a:r>
              <a:rPr lang="en-US" sz="2000" dirty="0">
                <a:latin typeface="+mj-lt"/>
              </a:rPr>
              <a:t>) AS 'Number of routes’</a:t>
            </a:r>
          </a:p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FROM    train,    </a:t>
            </a:r>
            <a:r>
              <a:rPr lang="en-US" sz="2000" dirty="0" err="1">
                <a:latin typeface="+mj-lt"/>
              </a:rPr>
              <a:t>actual_route</a:t>
            </a:r>
            <a:endParaRPr lang="en-US" sz="2000" dirty="0">
              <a:latin typeface="+mj-lt"/>
            </a:endParaRPr>
          </a:p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WHERE    </a:t>
            </a:r>
            <a:r>
              <a:rPr lang="en-US" sz="2000" dirty="0" err="1">
                <a:latin typeface="+mj-lt"/>
              </a:rPr>
              <a:t>actual_route.Train_Num</a:t>
            </a:r>
            <a:r>
              <a:rPr lang="en-US" sz="2000" dirty="0">
                <a:latin typeface="+mj-lt"/>
              </a:rPr>
              <a:t> = </a:t>
            </a:r>
            <a:r>
              <a:rPr lang="en-US" sz="2000" dirty="0" err="1">
                <a:latin typeface="+mj-lt"/>
              </a:rPr>
              <a:t>train.Train_Num</a:t>
            </a:r>
            <a:endParaRPr lang="en-US" sz="2000" dirty="0">
              <a:latin typeface="+mj-lt"/>
            </a:endParaRPr>
          </a:p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GROUP BY </a:t>
            </a:r>
            <a:r>
              <a:rPr lang="en-US" sz="2000" dirty="0" err="1">
                <a:latin typeface="+mj-lt"/>
              </a:rPr>
              <a:t>train.Train_Num</a:t>
            </a:r>
            <a:endParaRPr lang="en-US" sz="2000" dirty="0">
              <a:latin typeface="+mj-lt"/>
            </a:endParaRPr>
          </a:p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HAVING (COUNT(</a:t>
            </a:r>
            <a:r>
              <a:rPr lang="en-US" sz="2000" dirty="0" err="1">
                <a:latin typeface="+mj-lt"/>
              </a:rPr>
              <a:t>actual_route.Train_Num</a:t>
            </a:r>
            <a:r>
              <a:rPr lang="en-US" sz="2000" dirty="0">
                <a:latin typeface="+mj-lt"/>
              </a:rPr>
              <a:t>) &gt;= 1);</a:t>
            </a:r>
          </a:p>
          <a:p>
            <a:pPr marL="0" indent="0" algn="l" rtl="0">
              <a:buNone/>
            </a:pPr>
            <a:endParaRPr lang="en-US" sz="2000" dirty="0">
              <a:latin typeface="+mj-lt"/>
            </a:endParaRPr>
          </a:p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/*4-Show the details of the routes number that have two or more stopovers and count them*/</a:t>
            </a:r>
          </a:p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SELECT     </a:t>
            </a:r>
            <a:r>
              <a:rPr lang="en-US" sz="2000" dirty="0" err="1">
                <a:latin typeface="+mj-lt"/>
              </a:rPr>
              <a:t>route.Route_Num</a:t>
            </a:r>
            <a:r>
              <a:rPr lang="en-US" sz="2000" dirty="0">
                <a:latin typeface="+mj-lt"/>
              </a:rPr>
              <a:t>,    </a:t>
            </a:r>
            <a:r>
              <a:rPr lang="en-US" sz="2000" dirty="0" err="1">
                <a:latin typeface="+mj-lt"/>
              </a:rPr>
              <a:t>route.Origin</a:t>
            </a:r>
            <a:r>
              <a:rPr lang="en-US" sz="2000" dirty="0">
                <a:latin typeface="+mj-lt"/>
              </a:rPr>
              <a:t>,    </a:t>
            </a:r>
            <a:r>
              <a:rPr lang="en-US" sz="2000" dirty="0" err="1">
                <a:latin typeface="+mj-lt"/>
              </a:rPr>
              <a:t>route.Destination</a:t>
            </a:r>
            <a:r>
              <a:rPr lang="en-US" sz="2000" dirty="0">
                <a:latin typeface="+mj-lt"/>
              </a:rPr>
              <a:t>,    COUNT(</a:t>
            </a:r>
            <a:r>
              <a:rPr lang="en-US" sz="2000" dirty="0" err="1">
                <a:latin typeface="+mj-lt"/>
              </a:rPr>
              <a:t>stopover.Train_Station_Name</a:t>
            </a:r>
            <a:r>
              <a:rPr lang="en-US" sz="2000" dirty="0">
                <a:latin typeface="+mj-lt"/>
              </a:rPr>
              <a:t>) AS 'Number of stopovers’</a:t>
            </a:r>
          </a:p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FROM    route,    stopover</a:t>
            </a:r>
          </a:p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WHERE    </a:t>
            </a:r>
            <a:r>
              <a:rPr lang="en-US" sz="2000" dirty="0" err="1">
                <a:latin typeface="+mj-lt"/>
              </a:rPr>
              <a:t>route.Route_Num</a:t>
            </a:r>
            <a:r>
              <a:rPr lang="en-US" sz="2000" dirty="0">
                <a:latin typeface="+mj-lt"/>
              </a:rPr>
              <a:t> = </a:t>
            </a:r>
            <a:r>
              <a:rPr lang="en-US" sz="2000" dirty="0" err="1">
                <a:latin typeface="+mj-lt"/>
              </a:rPr>
              <a:t>stopover.Route_Num</a:t>
            </a:r>
            <a:endParaRPr lang="en-US" sz="2000" dirty="0">
              <a:latin typeface="+mj-lt"/>
            </a:endParaRPr>
          </a:p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GROUP BY </a:t>
            </a:r>
            <a:r>
              <a:rPr lang="en-US" sz="2000" dirty="0" err="1">
                <a:latin typeface="+mj-lt"/>
              </a:rPr>
              <a:t>route.Route_Num</a:t>
            </a:r>
            <a:endParaRPr lang="en-US" sz="2000" dirty="0">
              <a:latin typeface="+mj-lt"/>
            </a:endParaRPr>
          </a:p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HAVING (COUNT(</a:t>
            </a:r>
            <a:r>
              <a:rPr lang="en-US" sz="2000" dirty="0" err="1">
                <a:latin typeface="+mj-lt"/>
              </a:rPr>
              <a:t>stopover.Train_Station_Name</a:t>
            </a:r>
            <a:r>
              <a:rPr lang="en-US" sz="2000" dirty="0">
                <a:latin typeface="+mj-lt"/>
              </a:rPr>
              <a:t>) &gt;= 2)</a:t>
            </a:r>
          </a:p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ORDER BY COUNT(</a:t>
            </a:r>
            <a:r>
              <a:rPr lang="en-US" sz="2000" dirty="0" err="1">
                <a:latin typeface="+mj-lt"/>
              </a:rPr>
              <a:t>stopover.Train_Station_Name</a:t>
            </a:r>
            <a:r>
              <a:rPr lang="en-US" sz="2000" dirty="0">
                <a:latin typeface="+mj-lt"/>
              </a:rPr>
              <a:t>) DESC;</a:t>
            </a:r>
            <a:endParaRPr lang="he-IL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37367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492B563-007D-40EC-8D6B-9CA6E602D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9621"/>
            <a:ext cx="10515600" cy="5677342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/*5-Show each train station and its number of platforms*/</a:t>
            </a:r>
          </a:p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SELECT     </a:t>
            </a:r>
            <a:r>
              <a:rPr lang="en-US" sz="2000" dirty="0" err="1">
                <a:latin typeface="+mj-lt"/>
              </a:rPr>
              <a:t>Train_Station.Name</a:t>
            </a:r>
            <a:r>
              <a:rPr lang="en-US" sz="2000" dirty="0">
                <a:latin typeface="+mj-lt"/>
              </a:rPr>
              <a:t> AS 'Train Station Name’,    COUNT(</a:t>
            </a:r>
            <a:r>
              <a:rPr lang="en-US" sz="2000" dirty="0" err="1">
                <a:latin typeface="+mj-lt"/>
              </a:rPr>
              <a:t>Train_Station.Name</a:t>
            </a:r>
            <a:r>
              <a:rPr lang="en-US" sz="2000" dirty="0">
                <a:latin typeface="+mj-lt"/>
              </a:rPr>
              <a:t>) AS 'Number Of Platforms’</a:t>
            </a:r>
          </a:p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FROM    Train_Station        INNER JOIN    Platform</a:t>
            </a:r>
          </a:p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 ON </a:t>
            </a:r>
            <a:r>
              <a:rPr lang="en-US" sz="2000" dirty="0" err="1">
                <a:latin typeface="+mj-lt"/>
              </a:rPr>
              <a:t>Train_Station.Name</a:t>
            </a:r>
            <a:r>
              <a:rPr lang="en-US" sz="2000" dirty="0">
                <a:latin typeface="+mj-lt"/>
              </a:rPr>
              <a:t> = </a:t>
            </a:r>
            <a:r>
              <a:rPr lang="en-US" sz="2000" dirty="0" err="1">
                <a:latin typeface="+mj-lt"/>
              </a:rPr>
              <a:t>Platform.Train_Station_Name</a:t>
            </a:r>
            <a:endParaRPr lang="en-US" sz="2000" dirty="0">
              <a:latin typeface="+mj-lt"/>
            </a:endParaRPr>
          </a:p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GROUP BY </a:t>
            </a:r>
            <a:r>
              <a:rPr lang="en-US" sz="2000" dirty="0" err="1">
                <a:latin typeface="+mj-lt"/>
              </a:rPr>
              <a:t>Train_Station.Name</a:t>
            </a:r>
            <a:endParaRPr lang="en-US" sz="2000" dirty="0">
              <a:latin typeface="+mj-lt"/>
            </a:endParaRPr>
          </a:p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ORDER BY (COUNT(</a:t>
            </a:r>
            <a:r>
              <a:rPr lang="en-US" sz="2000" dirty="0" err="1">
                <a:latin typeface="+mj-lt"/>
              </a:rPr>
              <a:t>Platform.Platform_Num</a:t>
            </a:r>
            <a:r>
              <a:rPr lang="en-US" sz="2000" dirty="0">
                <a:latin typeface="+mj-lt"/>
              </a:rPr>
              <a:t>)) DESC;</a:t>
            </a:r>
          </a:p>
          <a:p>
            <a:pPr marL="0" indent="0" algn="l" rtl="0">
              <a:buNone/>
            </a:pPr>
            <a:endParaRPr lang="en-US" sz="2000" dirty="0">
              <a:latin typeface="+mj-lt"/>
            </a:endParaRPr>
          </a:p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/*6-Retrieve the routes </a:t>
            </a:r>
            <a:r>
              <a:rPr lang="en-US" sz="2000" dirty="0" err="1">
                <a:latin typeface="+mj-lt"/>
              </a:rPr>
              <a:t>thatstops</a:t>
            </a:r>
            <a:r>
              <a:rPr lang="en-US" sz="2000" dirty="0">
                <a:latin typeface="+mj-lt"/>
              </a:rPr>
              <a:t> at </a:t>
            </a:r>
            <a:r>
              <a:rPr lang="en-US" sz="2000" dirty="0" err="1">
                <a:latin typeface="+mj-lt"/>
              </a:rPr>
              <a:t>haifa,and</a:t>
            </a:r>
            <a:r>
              <a:rPr lang="en-US" sz="2000" dirty="0">
                <a:latin typeface="+mj-lt"/>
              </a:rPr>
              <a:t> the number of routes for each route in </a:t>
            </a:r>
            <a:r>
              <a:rPr lang="en-US" sz="2000" dirty="0" err="1">
                <a:latin typeface="+mj-lt"/>
              </a:rPr>
              <a:t>haifa</a:t>
            </a:r>
            <a:r>
              <a:rPr lang="en-US" sz="2000" dirty="0">
                <a:latin typeface="+mj-lt"/>
              </a:rPr>
              <a:t>*/</a:t>
            </a:r>
          </a:p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SELECT     route.*,    </a:t>
            </a:r>
            <a:r>
              <a:rPr lang="en-US" sz="2000" dirty="0" err="1">
                <a:latin typeface="+mj-lt"/>
              </a:rPr>
              <a:t>stopover.Train_Station_Name</a:t>
            </a:r>
            <a:r>
              <a:rPr lang="en-US" sz="2000" dirty="0">
                <a:latin typeface="+mj-lt"/>
              </a:rPr>
              <a:t> AS 'First step at </a:t>
            </a:r>
            <a:r>
              <a:rPr lang="en-US" sz="2000" dirty="0" err="1">
                <a:latin typeface="+mj-lt"/>
              </a:rPr>
              <a:t>haifa</a:t>
            </a:r>
            <a:r>
              <a:rPr lang="en-US" sz="2000" dirty="0">
                <a:latin typeface="+mj-lt"/>
              </a:rPr>
              <a:t>',    COUNT(</a:t>
            </a:r>
            <a:r>
              <a:rPr lang="en-US" sz="2000" dirty="0" err="1">
                <a:latin typeface="+mj-lt"/>
              </a:rPr>
              <a:t>stopover.Train_Station_Name</a:t>
            </a:r>
            <a:r>
              <a:rPr lang="en-US" sz="2000" dirty="0">
                <a:latin typeface="+mj-lt"/>
              </a:rPr>
              <a:t> LIKE '%Haifa%') AS 'Number of stopovers at </a:t>
            </a:r>
            <a:r>
              <a:rPr lang="en-US" sz="2000" dirty="0" err="1">
                <a:latin typeface="+mj-lt"/>
              </a:rPr>
              <a:t>haifa</a:t>
            </a:r>
            <a:r>
              <a:rPr lang="en-US" sz="2000" dirty="0">
                <a:latin typeface="+mj-lt"/>
              </a:rPr>
              <a:t>’</a:t>
            </a:r>
          </a:p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FROM    route,    stopover</a:t>
            </a:r>
          </a:p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WHERE    (</a:t>
            </a:r>
            <a:r>
              <a:rPr lang="en-US" sz="2000" dirty="0" err="1">
                <a:latin typeface="+mj-lt"/>
              </a:rPr>
              <a:t>route.Route_Num</a:t>
            </a:r>
            <a:r>
              <a:rPr lang="en-US" sz="2000" dirty="0">
                <a:latin typeface="+mj-lt"/>
              </a:rPr>
              <a:t> = </a:t>
            </a:r>
            <a:r>
              <a:rPr lang="en-US" sz="2000" dirty="0" err="1">
                <a:latin typeface="+mj-lt"/>
              </a:rPr>
              <a:t>stopover.Route_Num</a:t>
            </a:r>
            <a:r>
              <a:rPr lang="en-US" sz="2000" dirty="0">
                <a:latin typeface="+mj-lt"/>
              </a:rPr>
              <a:t>)        AND </a:t>
            </a:r>
            <a:r>
              <a:rPr lang="en-US" sz="2000" dirty="0" err="1">
                <a:latin typeface="+mj-lt"/>
              </a:rPr>
              <a:t>stopover.Train_Station_Name</a:t>
            </a:r>
            <a:r>
              <a:rPr lang="en-US" sz="2000" dirty="0">
                <a:latin typeface="+mj-lt"/>
              </a:rPr>
              <a:t> LIKE '%Haifa%’</a:t>
            </a:r>
          </a:p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GROUP BY </a:t>
            </a:r>
            <a:r>
              <a:rPr lang="en-US" sz="2000" dirty="0" err="1">
                <a:latin typeface="+mj-lt"/>
              </a:rPr>
              <a:t>route.Route_Num</a:t>
            </a:r>
            <a:r>
              <a:rPr lang="en-US" sz="2000" dirty="0">
                <a:latin typeface="+mj-lt"/>
              </a:rPr>
              <a:t>;</a:t>
            </a:r>
          </a:p>
          <a:p>
            <a:pPr marL="0" indent="0" algn="l" rtl="0">
              <a:buNone/>
            </a:pP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16443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492B563-007D-40EC-8D6B-9CA6E602D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9621"/>
            <a:ext cx="10515600" cy="5677342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/*7-Show the routes and their details with drivers that have more than 10 years of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epxperience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*/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SELECT     actual_route.*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FROM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actual_route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       INNER JOIN    crew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crew.route_num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actual_route.route_num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       INNER JOIN    employee ON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employee.Id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crew.employee_ID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       INNER JOIN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train_driver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ON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employee.Id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Train_driver.idWHERE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train_driver.years_of_exp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&gt; 10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ORDER BY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train_driver.years_of_exp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;</a:t>
            </a:r>
            <a:endParaRPr kumimoji="0" lang="he-I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759773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492B563-007D-40EC-8D6B-9CA6E602D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9621"/>
            <a:ext cx="10515600" cy="5677342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400" b="1" dirty="0">
                <a:latin typeface="+mj-lt"/>
              </a:rPr>
              <a:t>/*********Department of Transportation Select Commands **************/</a:t>
            </a:r>
          </a:p>
          <a:p>
            <a:pPr marL="0" indent="0" algn="l" rtl="0">
              <a:buNone/>
            </a:pPr>
            <a:r>
              <a:rPr lang="en-US" sz="2400" dirty="0">
                <a:latin typeface="+mj-lt"/>
              </a:rPr>
              <a:t>/*1-Retrieve The Employees older than 45*/</a:t>
            </a:r>
          </a:p>
          <a:p>
            <a:pPr marL="0" indent="0" algn="l" rtl="0">
              <a:buNone/>
            </a:pPr>
            <a:r>
              <a:rPr lang="en-US" sz="2400" dirty="0">
                <a:latin typeface="+mj-lt"/>
              </a:rPr>
              <a:t>SELECT	Name, DOB, DATEDIFF(CURDATE(), </a:t>
            </a:r>
            <a:r>
              <a:rPr lang="en-US" sz="2400" dirty="0" err="1">
                <a:latin typeface="+mj-lt"/>
              </a:rPr>
              <a:t>Employee.DOB</a:t>
            </a:r>
            <a:r>
              <a:rPr lang="en-US" sz="2400" dirty="0">
                <a:latin typeface="+mj-lt"/>
              </a:rPr>
              <a:t>) / 365 AS Age</a:t>
            </a:r>
          </a:p>
          <a:p>
            <a:pPr marL="0" indent="0" algn="l" rtl="0">
              <a:buNone/>
            </a:pPr>
            <a:r>
              <a:rPr lang="en-US" sz="2400" dirty="0">
                <a:latin typeface="+mj-lt"/>
              </a:rPr>
              <a:t>FROM	Employee</a:t>
            </a:r>
          </a:p>
          <a:p>
            <a:pPr marL="0" indent="0" algn="l" rtl="0">
              <a:buNone/>
            </a:pPr>
            <a:r>
              <a:rPr lang="en-US" sz="2400" dirty="0">
                <a:latin typeface="+mj-lt"/>
              </a:rPr>
              <a:t>WHERE	DATEDIFF(CURDATE(), </a:t>
            </a:r>
            <a:r>
              <a:rPr lang="en-US" sz="2400" dirty="0" err="1">
                <a:latin typeface="+mj-lt"/>
              </a:rPr>
              <a:t>Employee.DOB</a:t>
            </a:r>
            <a:r>
              <a:rPr lang="en-US" sz="2400" dirty="0">
                <a:latin typeface="+mj-lt"/>
              </a:rPr>
              <a:t>) / 365 &gt; 45;</a:t>
            </a:r>
          </a:p>
          <a:p>
            <a:pPr marL="0" indent="0" algn="l" rtl="0">
              <a:buNone/>
            </a:pPr>
            <a:endParaRPr lang="en-US" sz="2400" dirty="0">
              <a:latin typeface="+mj-lt"/>
            </a:endParaRPr>
          </a:p>
          <a:p>
            <a:pPr marL="0" indent="0" algn="l" rtl="0">
              <a:buNone/>
            </a:pPr>
            <a:r>
              <a:rPr lang="en-US" sz="2400" dirty="0">
                <a:latin typeface="+mj-lt"/>
              </a:rPr>
              <a:t>/*2-Retrieve list of train drivers by years of experience*/</a:t>
            </a:r>
          </a:p>
          <a:p>
            <a:pPr marL="0" indent="0" algn="l" rtl="0">
              <a:buNone/>
            </a:pPr>
            <a:r>
              <a:rPr lang="en-US" sz="2400" dirty="0">
                <a:latin typeface="+mj-lt"/>
              </a:rPr>
              <a:t>SELECT     employee.*, </a:t>
            </a:r>
            <a:r>
              <a:rPr lang="en-US" sz="2400" dirty="0" err="1">
                <a:latin typeface="+mj-lt"/>
              </a:rPr>
              <a:t>train_driver.Years_Of_Exp</a:t>
            </a:r>
            <a:endParaRPr lang="en-US" sz="2400" dirty="0">
              <a:latin typeface="+mj-lt"/>
            </a:endParaRPr>
          </a:p>
          <a:p>
            <a:pPr marL="0" indent="0" algn="l" rtl="0">
              <a:buNone/>
            </a:pPr>
            <a:r>
              <a:rPr lang="en-US" sz="2400" dirty="0">
                <a:latin typeface="+mj-lt"/>
              </a:rPr>
              <a:t>FROM    </a:t>
            </a:r>
            <a:r>
              <a:rPr lang="en-US" sz="2400" dirty="0" err="1">
                <a:latin typeface="+mj-lt"/>
              </a:rPr>
              <a:t>train_driver</a:t>
            </a:r>
            <a:r>
              <a:rPr lang="en-US" sz="2400" dirty="0">
                <a:latin typeface="+mj-lt"/>
              </a:rPr>
              <a:t>,    </a:t>
            </a:r>
            <a:r>
              <a:rPr lang="en-US" sz="2400" dirty="0" err="1">
                <a:latin typeface="+mj-lt"/>
              </a:rPr>
              <a:t>employeeWHERE</a:t>
            </a:r>
            <a:r>
              <a:rPr lang="en-US" sz="2400" dirty="0">
                <a:latin typeface="+mj-lt"/>
              </a:rPr>
              <a:t>    </a:t>
            </a:r>
            <a:r>
              <a:rPr lang="en-US" sz="2400" dirty="0" err="1">
                <a:latin typeface="+mj-lt"/>
              </a:rPr>
              <a:t>employee.Id</a:t>
            </a:r>
            <a:r>
              <a:rPr lang="en-US" sz="2400" dirty="0">
                <a:latin typeface="+mj-lt"/>
              </a:rPr>
              <a:t> = </a:t>
            </a:r>
            <a:r>
              <a:rPr lang="en-US" sz="2400" dirty="0" err="1">
                <a:latin typeface="+mj-lt"/>
              </a:rPr>
              <a:t>train_driver.Id</a:t>
            </a:r>
            <a:endParaRPr lang="en-US" sz="2400" dirty="0">
              <a:latin typeface="+mj-lt"/>
            </a:endParaRPr>
          </a:p>
          <a:p>
            <a:pPr marL="0" indent="0" algn="l" rtl="0">
              <a:buNone/>
            </a:pPr>
            <a:r>
              <a:rPr lang="en-US" sz="2400" dirty="0">
                <a:latin typeface="+mj-lt"/>
              </a:rPr>
              <a:t>ORDER BY </a:t>
            </a:r>
            <a:r>
              <a:rPr lang="en-US" sz="2400" dirty="0" err="1">
                <a:latin typeface="+mj-lt"/>
              </a:rPr>
              <a:t>Years_Of_Exp</a:t>
            </a:r>
            <a:r>
              <a:rPr lang="en-US" sz="2400" dirty="0">
                <a:latin typeface="+mj-lt"/>
              </a:rPr>
              <a:t> DESC;</a:t>
            </a:r>
          </a:p>
          <a:p>
            <a:pPr marL="0" indent="0" algn="l" rtl="0">
              <a:buNone/>
            </a:pP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51378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492B563-007D-40EC-8D6B-9CA6E602D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9621"/>
            <a:ext cx="10515600" cy="5677342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/*3-Retrieve the routes that left behind schedule*/</a:t>
            </a:r>
          </a:p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SELECT	</a:t>
            </a:r>
            <a:r>
              <a:rPr lang="en-US" sz="2000" dirty="0" err="1">
                <a:latin typeface="+mj-lt"/>
              </a:rPr>
              <a:t>Route.Route_Num</a:t>
            </a:r>
            <a:r>
              <a:rPr lang="en-US" sz="2000" dirty="0">
                <a:latin typeface="+mj-lt"/>
              </a:rPr>
              <a:t>,	</a:t>
            </a:r>
            <a:r>
              <a:rPr lang="en-US" sz="2000" dirty="0" err="1">
                <a:latin typeface="+mj-lt"/>
              </a:rPr>
              <a:t>Route.time</a:t>
            </a:r>
            <a:r>
              <a:rPr lang="en-US" sz="2000" dirty="0">
                <a:latin typeface="+mj-lt"/>
              </a:rPr>
              <a:t> AS </a:t>
            </a:r>
            <a:r>
              <a:rPr lang="en-US" sz="2000" dirty="0" err="1">
                <a:latin typeface="+mj-lt"/>
              </a:rPr>
              <a:t>ScheduledTime</a:t>
            </a:r>
            <a:r>
              <a:rPr lang="en-US" sz="2000" dirty="0">
                <a:latin typeface="+mj-lt"/>
              </a:rPr>
              <a:t>,	</a:t>
            </a:r>
            <a:r>
              <a:rPr lang="en-US" sz="2000" dirty="0" err="1">
                <a:latin typeface="+mj-lt"/>
              </a:rPr>
              <a:t>Actual_Route.time</a:t>
            </a:r>
            <a:r>
              <a:rPr lang="en-US" sz="2000" dirty="0">
                <a:latin typeface="+mj-lt"/>
              </a:rPr>
              <a:t> AS </a:t>
            </a:r>
            <a:r>
              <a:rPr lang="en-US" sz="2000" dirty="0" err="1">
                <a:latin typeface="+mj-lt"/>
              </a:rPr>
              <a:t>ActualDepartureTime</a:t>
            </a:r>
            <a:endParaRPr lang="en-US" sz="2000" dirty="0">
              <a:latin typeface="+mj-lt"/>
            </a:endParaRPr>
          </a:p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FROM	Route,	</a:t>
            </a:r>
            <a:r>
              <a:rPr lang="en-US" sz="2000" dirty="0" err="1">
                <a:latin typeface="+mj-lt"/>
              </a:rPr>
              <a:t>Actual_Route</a:t>
            </a:r>
            <a:endParaRPr lang="en-US" sz="2000" dirty="0">
              <a:latin typeface="+mj-lt"/>
            </a:endParaRPr>
          </a:p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WHERE	(</a:t>
            </a:r>
            <a:r>
              <a:rPr lang="en-US" sz="2000" dirty="0" err="1">
                <a:latin typeface="+mj-lt"/>
              </a:rPr>
              <a:t>Actual_Route.time</a:t>
            </a:r>
            <a:r>
              <a:rPr lang="en-US" sz="2000" dirty="0">
                <a:latin typeface="+mj-lt"/>
              </a:rPr>
              <a:t> &gt; </a:t>
            </a:r>
            <a:r>
              <a:rPr lang="en-US" sz="2000" dirty="0" err="1">
                <a:latin typeface="+mj-lt"/>
              </a:rPr>
              <a:t>Route.time</a:t>
            </a:r>
            <a:r>
              <a:rPr lang="en-US" sz="2000" dirty="0">
                <a:latin typeface="+mj-lt"/>
              </a:rPr>
              <a:t>    	&amp;&amp; </a:t>
            </a:r>
            <a:r>
              <a:rPr lang="en-US" sz="2000" dirty="0" err="1">
                <a:latin typeface="+mj-lt"/>
              </a:rPr>
              <a:t>Route.Route_Num</a:t>
            </a:r>
            <a:r>
              <a:rPr lang="en-US" sz="2000" dirty="0">
                <a:latin typeface="+mj-lt"/>
              </a:rPr>
              <a:t> = </a:t>
            </a:r>
            <a:r>
              <a:rPr lang="en-US" sz="2000" dirty="0" err="1">
                <a:latin typeface="+mj-lt"/>
              </a:rPr>
              <a:t>Actual_Route.Route_Num</a:t>
            </a:r>
            <a:r>
              <a:rPr lang="en-US" sz="2000" dirty="0">
                <a:latin typeface="+mj-lt"/>
              </a:rPr>
              <a:t>)ORDER BY </a:t>
            </a:r>
            <a:r>
              <a:rPr lang="en-US" sz="2000" dirty="0" err="1">
                <a:latin typeface="+mj-lt"/>
              </a:rPr>
              <a:t>ScheduledTime</a:t>
            </a:r>
            <a:r>
              <a:rPr lang="en-US" sz="2000" dirty="0">
                <a:latin typeface="+mj-lt"/>
              </a:rPr>
              <a:t> DESC;</a:t>
            </a:r>
            <a:endParaRPr lang="he-IL" sz="2000" dirty="0">
              <a:latin typeface="+mj-lt"/>
            </a:endParaRPr>
          </a:p>
          <a:p>
            <a:pPr marL="0" indent="0" algn="l" rtl="0">
              <a:buNone/>
            </a:pPr>
            <a:endParaRPr lang="en-US" sz="2000" dirty="0">
              <a:latin typeface="+mj-lt"/>
            </a:endParaRPr>
          </a:p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/*4-Retrieve the most experienced train driver and the conductor that checked the most tickets*/</a:t>
            </a:r>
          </a:p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SELECT     </a:t>
            </a:r>
            <a:r>
              <a:rPr lang="en-US" sz="2000" dirty="0" err="1">
                <a:latin typeface="+mj-lt"/>
              </a:rPr>
              <a:t>Train_Driver.Id</a:t>
            </a:r>
            <a:r>
              <a:rPr lang="en-US" sz="2000" dirty="0">
                <a:latin typeface="+mj-lt"/>
              </a:rPr>
              <a:t> AS </a:t>
            </a:r>
            <a:r>
              <a:rPr lang="en-US" sz="2000" dirty="0" err="1">
                <a:latin typeface="+mj-lt"/>
              </a:rPr>
              <a:t>TrainDriverId</a:t>
            </a:r>
            <a:r>
              <a:rPr lang="en-US" sz="2000" dirty="0">
                <a:latin typeface="+mj-lt"/>
              </a:rPr>
              <a:t>,    MAX(</a:t>
            </a:r>
            <a:r>
              <a:rPr lang="en-US" sz="2000" dirty="0" err="1">
                <a:latin typeface="+mj-lt"/>
              </a:rPr>
              <a:t>Years_Of_Exp</a:t>
            </a:r>
            <a:r>
              <a:rPr lang="en-US" sz="2000" dirty="0">
                <a:latin typeface="+mj-lt"/>
              </a:rPr>
              <a:t>) AS </a:t>
            </a:r>
            <a:r>
              <a:rPr lang="en-US" sz="2000" dirty="0" err="1">
                <a:latin typeface="+mj-lt"/>
              </a:rPr>
              <a:t>YearsOfExp</a:t>
            </a:r>
            <a:r>
              <a:rPr lang="en-US" sz="2000" dirty="0">
                <a:latin typeface="+mj-lt"/>
              </a:rPr>
              <a:t>,    </a:t>
            </a:r>
            <a:r>
              <a:rPr lang="en-US" sz="2000" dirty="0" err="1">
                <a:latin typeface="+mj-lt"/>
              </a:rPr>
              <a:t>Conductor.Id</a:t>
            </a:r>
            <a:r>
              <a:rPr lang="en-US" sz="2000" dirty="0">
                <a:latin typeface="+mj-lt"/>
              </a:rPr>
              <a:t> AS </a:t>
            </a:r>
            <a:r>
              <a:rPr lang="en-US" sz="2000" dirty="0" err="1">
                <a:latin typeface="+mj-lt"/>
              </a:rPr>
              <a:t>ConductorId</a:t>
            </a:r>
            <a:r>
              <a:rPr lang="en-US" sz="2000" dirty="0">
                <a:latin typeface="+mj-lt"/>
              </a:rPr>
              <a:t>,    MAX(</a:t>
            </a:r>
            <a:r>
              <a:rPr lang="en-US" sz="2000" dirty="0" err="1">
                <a:latin typeface="+mj-lt"/>
              </a:rPr>
              <a:t>Checked_Tickets_Num</a:t>
            </a:r>
            <a:r>
              <a:rPr lang="en-US" sz="2000" dirty="0">
                <a:latin typeface="+mj-lt"/>
              </a:rPr>
              <a:t>) AS </a:t>
            </a:r>
            <a:r>
              <a:rPr lang="en-US" sz="2000" dirty="0" err="1">
                <a:latin typeface="+mj-lt"/>
              </a:rPr>
              <a:t>CheckedTicketsFROM</a:t>
            </a:r>
            <a:r>
              <a:rPr lang="en-US" sz="2000" dirty="0">
                <a:latin typeface="+mj-lt"/>
              </a:rPr>
              <a:t>    Employee,    </a:t>
            </a:r>
            <a:r>
              <a:rPr lang="en-US" sz="2000" dirty="0" err="1">
                <a:latin typeface="+mj-lt"/>
              </a:rPr>
              <a:t>Train_Driver</a:t>
            </a:r>
            <a:r>
              <a:rPr lang="en-US" sz="2000" dirty="0">
                <a:latin typeface="+mj-lt"/>
              </a:rPr>
              <a:t>,    Conductor</a:t>
            </a:r>
          </a:p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WHERE    </a:t>
            </a:r>
            <a:r>
              <a:rPr lang="en-US" sz="2000" dirty="0" err="1">
                <a:latin typeface="+mj-lt"/>
              </a:rPr>
              <a:t>Years_Of_Exp</a:t>
            </a:r>
            <a:r>
              <a:rPr lang="en-US" sz="2000" dirty="0">
                <a:latin typeface="+mj-lt"/>
              </a:rPr>
              <a:t> = (SELECT             MAX(</a:t>
            </a:r>
            <a:r>
              <a:rPr lang="en-US" sz="2000" dirty="0" err="1">
                <a:latin typeface="+mj-lt"/>
              </a:rPr>
              <a:t>Years_Of_Exp</a:t>
            </a:r>
            <a:r>
              <a:rPr lang="en-US" sz="2000" dirty="0">
                <a:latin typeface="+mj-lt"/>
              </a:rPr>
              <a:t>)        FROM            </a:t>
            </a:r>
            <a:r>
              <a:rPr lang="en-US" sz="2000" dirty="0" err="1">
                <a:latin typeface="+mj-lt"/>
              </a:rPr>
              <a:t>Train_Driver</a:t>
            </a:r>
            <a:r>
              <a:rPr lang="en-US" sz="2000" dirty="0">
                <a:latin typeface="+mj-lt"/>
              </a:rPr>
              <a:t>)        AND </a:t>
            </a:r>
            <a:r>
              <a:rPr lang="en-US" sz="2000" dirty="0" err="1">
                <a:latin typeface="+mj-lt"/>
              </a:rPr>
              <a:t>Checked_Tickets_Num</a:t>
            </a:r>
            <a:r>
              <a:rPr lang="en-US" sz="2000" dirty="0">
                <a:latin typeface="+mj-lt"/>
              </a:rPr>
              <a:t> = (SELECT             MAX(</a:t>
            </a:r>
            <a:r>
              <a:rPr lang="en-US" sz="2000" dirty="0" err="1">
                <a:latin typeface="+mj-lt"/>
              </a:rPr>
              <a:t>Checked_Tickets_Num</a:t>
            </a:r>
            <a:r>
              <a:rPr lang="en-US" sz="2000" dirty="0">
                <a:latin typeface="+mj-lt"/>
              </a:rPr>
              <a:t>)        FROM            Conductor);</a:t>
            </a:r>
            <a:endParaRPr lang="he-IL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23475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DDE7D99-4E83-4121-AA9B-F9FF48379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1023"/>
            <a:ext cx="10515600" cy="553594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/*5-Retrieve the trains that includes more than 1 wagon of </a:t>
            </a:r>
            <a:r>
              <a:rPr lang="en-US" sz="2000" dirty="0" err="1">
                <a:latin typeface="+mj-lt"/>
              </a:rPr>
              <a:t>type'Two</a:t>
            </a:r>
            <a:r>
              <a:rPr lang="en-US" sz="2000" dirty="0">
                <a:latin typeface="+mj-lt"/>
              </a:rPr>
              <a:t> floor' and it's number*/</a:t>
            </a:r>
          </a:p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SELECT     train.*, COUNT(</a:t>
            </a:r>
            <a:r>
              <a:rPr lang="en-US" sz="2000" dirty="0" err="1">
                <a:latin typeface="+mj-lt"/>
              </a:rPr>
              <a:t>wagon.Wagon_Num</a:t>
            </a:r>
            <a:r>
              <a:rPr lang="en-US" sz="2000" dirty="0">
                <a:latin typeface="+mj-lt"/>
              </a:rPr>
              <a:t>) AS 'Number of wagons’</a:t>
            </a:r>
          </a:p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FROM    train,    wagon</a:t>
            </a:r>
          </a:p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WHERE    (</a:t>
            </a:r>
            <a:r>
              <a:rPr lang="en-US" sz="2000" dirty="0" err="1">
                <a:latin typeface="+mj-lt"/>
              </a:rPr>
              <a:t>wagon.Train_Num</a:t>
            </a:r>
            <a:r>
              <a:rPr lang="en-US" sz="2000" dirty="0">
                <a:latin typeface="+mj-lt"/>
              </a:rPr>
              <a:t> = </a:t>
            </a:r>
            <a:r>
              <a:rPr lang="en-US" sz="2000" dirty="0" err="1">
                <a:latin typeface="+mj-lt"/>
              </a:rPr>
              <a:t>train.Train_Num</a:t>
            </a:r>
            <a:r>
              <a:rPr lang="en-US" sz="2000" dirty="0">
                <a:latin typeface="+mj-lt"/>
              </a:rPr>
              <a:t>)        AND (</a:t>
            </a:r>
            <a:r>
              <a:rPr lang="en-US" sz="2000" dirty="0" err="1">
                <a:latin typeface="+mj-lt"/>
              </a:rPr>
              <a:t>wagon.Type</a:t>
            </a:r>
            <a:r>
              <a:rPr lang="en-US" sz="2000" dirty="0">
                <a:latin typeface="+mj-lt"/>
              </a:rPr>
              <a:t> LIKE 'Two floor’)</a:t>
            </a:r>
          </a:p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GROUP BY </a:t>
            </a:r>
            <a:r>
              <a:rPr lang="en-US" sz="2000" dirty="0" err="1">
                <a:latin typeface="+mj-lt"/>
              </a:rPr>
              <a:t>train.Train_NumHAVING</a:t>
            </a:r>
            <a:r>
              <a:rPr lang="en-US" sz="2000" dirty="0">
                <a:latin typeface="+mj-lt"/>
              </a:rPr>
              <a:t> (COUNT(</a:t>
            </a:r>
            <a:r>
              <a:rPr lang="en-US" sz="2000" dirty="0" err="1">
                <a:latin typeface="+mj-lt"/>
              </a:rPr>
              <a:t>wagon.Wagon_Num</a:t>
            </a:r>
            <a:r>
              <a:rPr lang="en-US" sz="2000" dirty="0">
                <a:latin typeface="+mj-lt"/>
              </a:rPr>
              <a:t>) &gt; 1);</a:t>
            </a:r>
          </a:p>
          <a:p>
            <a:pPr marL="0" indent="0" algn="l" rtl="0">
              <a:buNone/>
            </a:pPr>
            <a:endParaRPr lang="en-US" sz="2000" dirty="0">
              <a:latin typeface="+mj-lt"/>
            </a:endParaRPr>
          </a:p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/*6-Sum all tickets price  that used in 'Monday’*/</a:t>
            </a:r>
          </a:p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SELECT     SUM(</a:t>
            </a:r>
            <a:r>
              <a:rPr lang="en-US" sz="2000" dirty="0" err="1">
                <a:latin typeface="+mj-lt"/>
              </a:rPr>
              <a:t>ticket.price</a:t>
            </a:r>
            <a:r>
              <a:rPr lang="en-US" sz="2000" dirty="0">
                <a:latin typeface="+mj-lt"/>
              </a:rPr>
              <a:t>) as 'Shekels’</a:t>
            </a:r>
          </a:p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FROM    ticket        INNER JOIN    </a:t>
            </a:r>
            <a:r>
              <a:rPr lang="en-US" sz="2000" dirty="0" err="1">
                <a:latin typeface="+mj-lt"/>
              </a:rPr>
              <a:t>actual_route</a:t>
            </a:r>
            <a:r>
              <a:rPr lang="en-US" sz="2000" dirty="0">
                <a:latin typeface="+mj-lt"/>
              </a:rPr>
              <a:t> </a:t>
            </a:r>
          </a:p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ON </a:t>
            </a:r>
            <a:r>
              <a:rPr lang="en-US" sz="2000" dirty="0" err="1">
                <a:latin typeface="+mj-lt"/>
              </a:rPr>
              <a:t>ticket.route_num</a:t>
            </a:r>
            <a:r>
              <a:rPr lang="en-US" sz="2000" dirty="0">
                <a:latin typeface="+mj-lt"/>
              </a:rPr>
              <a:t> = </a:t>
            </a:r>
            <a:r>
              <a:rPr lang="en-US" sz="2000" dirty="0" err="1">
                <a:latin typeface="+mj-lt"/>
              </a:rPr>
              <a:t>actual_route.route_num</a:t>
            </a:r>
            <a:r>
              <a:rPr lang="en-US" sz="2000" dirty="0">
                <a:latin typeface="+mj-lt"/>
              </a:rPr>
              <a:t>        INNER JOIN    route </a:t>
            </a:r>
          </a:p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ON </a:t>
            </a:r>
            <a:r>
              <a:rPr lang="en-US" sz="2000" dirty="0" err="1">
                <a:latin typeface="+mj-lt"/>
              </a:rPr>
              <a:t>route.route_num</a:t>
            </a:r>
            <a:r>
              <a:rPr lang="en-US" sz="2000" dirty="0">
                <a:latin typeface="+mj-lt"/>
              </a:rPr>
              <a:t> = </a:t>
            </a:r>
            <a:r>
              <a:rPr lang="en-US" sz="2000" dirty="0" err="1">
                <a:latin typeface="+mj-lt"/>
              </a:rPr>
              <a:t>actual_route.route_numWHERE</a:t>
            </a:r>
            <a:r>
              <a:rPr lang="en-US" sz="2000" dirty="0">
                <a:latin typeface="+mj-lt"/>
              </a:rPr>
              <a:t>    </a:t>
            </a:r>
            <a:r>
              <a:rPr lang="en-US" sz="2000" dirty="0" err="1">
                <a:latin typeface="+mj-lt"/>
              </a:rPr>
              <a:t>route.day</a:t>
            </a:r>
            <a:r>
              <a:rPr lang="en-US" sz="2000" dirty="0">
                <a:latin typeface="+mj-lt"/>
              </a:rPr>
              <a:t> = 'Monday';</a:t>
            </a:r>
            <a:endParaRPr lang="he-IL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0013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CCBF832-E393-4421-8BDE-473C6D387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Creation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1E3F5F6-A7EE-4D09-A021-B32DC48B1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D9EE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CREATE SCHEMA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trainDataBase;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trainDataBase;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create table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Name 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varchar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NOT NULL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Address 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varchar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NOT NULL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PRIMARY KEY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ENGINE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=InnoDB;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969155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DDE7D99-4E83-4121-AA9B-F9FF48379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1023"/>
            <a:ext cx="10515600" cy="553594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>
                <a:latin typeface="+mj-lt"/>
              </a:rPr>
              <a:t>/*7-Retrieve the number of tickets of type 'Student' that took 'Electric' Train*/</a:t>
            </a:r>
          </a:p>
          <a:p>
            <a:pPr marL="0" indent="0" algn="l" rtl="0">
              <a:buNone/>
            </a:pPr>
            <a:r>
              <a:rPr lang="en-US" dirty="0">
                <a:latin typeface="+mj-lt"/>
              </a:rPr>
              <a:t>SELECT     COUNT(</a:t>
            </a:r>
            <a:r>
              <a:rPr lang="en-US" dirty="0" err="1">
                <a:latin typeface="+mj-lt"/>
              </a:rPr>
              <a:t>Ticket.Ticket_Num</a:t>
            </a:r>
            <a:r>
              <a:rPr lang="en-US" dirty="0">
                <a:latin typeface="+mj-lt"/>
              </a:rPr>
              <a:t>) AS 'Number Of Tickets’</a:t>
            </a:r>
          </a:p>
          <a:p>
            <a:pPr marL="0" indent="0" algn="l" rtl="0">
              <a:buNone/>
            </a:pPr>
            <a:r>
              <a:rPr lang="en-US" dirty="0">
                <a:latin typeface="+mj-lt"/>
              </a:rPr>
              <a:t>FROM    Ticket        INNER JOIN    </a:t>
            </a:r>
            <a:r>
              <a:rPr lang="en-US" dirty="0" err="1">
                <a:latin typeface="+mj-lt"/>
              </a:rPr>
              <a:t>Actual_Route</a:t>
            </a:r>
            <a:endParaRPr lang="en-US" dirty="0">
              <a:latin typeface="+mj-lt"/>
            </a:endParaRPr>
          </a:p>
          <a:p>
            <a:pPr marL="0" indent="0" algn="l" rtl="0">
              <a:buNone/>
            </a:pPr>
            <a:r>
              <a:rPr lang="en-US" dirty="0">
                <a:latin typeface="+mj-lt"/>
              </a:rPr>
              <a:t> ON </a:t>
            </a:r>
            <a:r>
              <a:rPr lang="en-US" dirty="0" err="1">
                <a:latin typeface="+mj-lt"/>
              </a:rPr>
              <a:t>Actual_route.route_num</a:t>
            </a:r>
            <a:r>
              <a:rPr lang="en-US" dirty="0">
                <a:latin typeface="+mj-lt"/>
              </a:rPr>
              <a:t> = </a:t>
            </a:r>
            <a:r>
              <a:rPr lang="en-US" dirty="0" err="1">
                <a:latin typeface="+mj-lt"/>
              </a:rPr>
              <a:t>Ticket.route_num</a:t>
            </a:r>
            <a:r>
              <a:rPr lang="en-US" dirty="0">
                <a:latin typeface="+mj-lt"/>
              </a:rPr>
              <a:t>        INNER JOIN    Train </a:t>
            </a:r>
          </a:p>
          <a:p>
            <a:pPr marL="0" indent="0" algn="l" rtl="0">
              <a:buNone/>
            </a:pPr>
            <a:r>
              <a:rPr lang="en-US" dirty="0">
                <a:latin typeface="+mj-lt"/>
              </a:rPr>
              <a:t>ON </a:t>
            </a:r>
            <a:r>
              <a:rPr lang="en-US" dirty="0" err="1">
                <a:latin typeface="+mj-lt"/>
              </a:rPr>
              <a:t>Train.Train_num</a:t>
            </a:r>
            <a:r>
              <a:rPr lang="en-US" dirty="0">
                <a:latin typeface="+mj-lt"/>
              </a:rPr>
              <a:t> = </a:t>
            </a:r>
            <a:r>
              <a:rPr lang="en-US" dirty="0" err="1">
                <a:latin typeface="+mj-lt"/>
              </a:rPr>
              <a:t>Actual_route.Train_num</a:t>
            </a:r>
            <a:endParaRPr lang="en-US" dirty="0">
              <a:latin typeface="+mj-lt"/>
            </a:endParaRPr>
          </a:p>
          <a:p>
            <a:pPr marL="0" indent="0" algn="l" rtl="0">
              <a:buNone/>
            </a:pPr>
            <a:r>
              <a:rPr lang="en-US" dirty="0">
                <a:latin typeface="+mj-lt"/>
              </a:rPr>
              <a:t>WHERE    </a:t>
            </a:r>
            <a:r>
              <a:rPr lang="en-US" dirty="0" err="1">
                <a:latin typeface="+mj-lt"/>
              </a:rPr>
              <a:t>Train.Type</a:t>
            </a:r>
            <a:r>
              <a:rPr lang="en-US" dirty="0">
                <a:latin typeface="+mj-lt"/>
              </a:rPr>
              <a:t> = 'Electric'        AND </a:t>
            </a:r>
            <a:r>
              <a:rPr lang="en-US" dirty="0" err="1">
                <a:latin typeface="+mj-lt"/>
              </a:rPr>
              <a:t>ticket.Type</a:t>
            </a:r>
            <a:r>
              <a:rPr lang="en-US" dirty="0">
                <a:latin typeface="+mj-lt"/>
              </a:rPr>
              <a:t> = 'Student';</a:t>
            </a:r>
            <a:endParaRPr lang="he-I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56486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DDE7D99-4E83-4121-AA9B-F9FF48379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1023"/>
            <a:ext cx="10515600" cy="6080288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/************Triggers*******/</a:t>
            </a:r>
          </a:p>
          <a:p>
            <a:pPr marL="0" indent="0" algn="l" rtl="0">
              <a:buNone/>
            </a:pPr>
            <a:endParaRPr lang="en-US" sz="2000" dirty="0">
              <a:latin typeface="+mj-lt"/>
            </a:endParaRPr>
          </a:p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CREATE TABLE </a:t>
            </a:r>
            <a:r>
              <a:rPr lang="en-US" sz="2000" dirty="0" err="1">
                <a:latin typeface="+mj-lt"/>
              </a:rPr>
              <a:t>TrainStation_Log</a:t>
            </a:r>
            <a:r>
              <a:rPr lang="en-US" sz="2000" dirty="0">
                <a:latin typeface="+mj-lt"/>
              </a:rPr>
              <a:t> (</a:t>
            </a:r>
          </a:p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    </a:t>
            </a:r>
            <a:r>
              <a:rPr lang="en-US" sz="2000" dirty="0" err="1">
                <a:latin typeface="+mj-lt"/>
              </a:rPr>
              <a:t>old_name</a:t>
            </a:r>
            <a:r>
              <a:rPr lang="en-US" sz="2000" dirty="0">
                <a:latin typeface="+mj-lt"/>
              </a:rPr>
              <a:t> VARCHAR(100),  </a:t>
            </a:r>
          </a:p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  </a:t>
            </a:r>
            <a:r>
              <a:rPr lang="en-US" sz="2000" dirty="0" err="1">
                <a:latin typeface="+mj-lt"/>
              </a:rPr>
              <a:t>new_name</a:t>
            </a:r>
            <a:r>
              <a:rPr lang="en-US" sz="2000" dirty="0">
                <a:latin typeface="+mj-lt"/>
              </a:rPr>
              <a:t> VARCHAR(100), </a:t>
            </a:r>
          </a:p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   </a:t>
            </a:r>
            <a:r>
              <a:rPr lang="en-US" sz="2000" dirty="0" err="1">
                <a:latin typeface="+mj-lt"/>
              </a:rPr>
              <a:t>old_address</a:t>
            </a:r>
            <a:r>
              <a:rPr lang="en-US" sz="2000" dirty="0">
                <a:latin typeface="+mj-lt"/>
              </a:rPr>
              <a:t> VARCHAR(100),  </a:t>
            </a:r>
          </a:p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  </a:t>
            </a:r>
            <a:r>
              <a:rPr lang="en-US" sz="2000" dirty="0" err="1">
                <a:latin typeface="+mj-lt"/>
              </a:rPr>
              <a:t>new_address</a:t>
            </a:r>
            <a:r>
              <a:rPr lang="en-US" sz="2000" dirty="0">
                <a:latin typeface="+mj-lt"/>
              </a:rPr>
              <a:t> VARCHAR(100), </a:t>
            </a:r>
          </a:p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   </a:t>
            </a:r>
            <a:r>
              <a:rPr lang="en-US" sz="2000" dirty="0" err="1">
                <a:latin typeface="+mj-lt"/>
              </a:rPr>
              <a:t>command_ts</a:t>
            </a:r>
            <a:r>
              <a:rPr lang="en-US" sz="2000" dirty="0">
                <a:latin typeface="+mj-lt"/>
              </a:rPr>
              <a:t> TIMESTAMP,   </a:t>
            </a:r>
          </a:p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 command VARCHAR(10));</a:t>
            </a:r>
          </a:p>
          <a:p>
            <a:pPr marL="0" indent="0" algn="l" rtl="0">
              <a:buNone/>
            </a:pPr>
            <a:endParaRPr lang="en-US" sz="2000" dirty="0">
              <a:latin typeface="+mj-lt"/>
            </a:endParaRPr>
          </a:p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delimiter $</a:t>
            </a:r>
          </a:p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CREATE TRIGGER </a:t>
            </a:r>
            <a:r>
              <a:rPr lang="en-US" sz="2000" dirty="0" err="1">
                <a:latin typeface="+mj-lt"/>
              </a:rPr>
              <a:t>trainSt_ins_trg</a:t>
            </a:r>
            <a:r>
              <a:rPr lang="en-US" sz="2000" dirty="0">
                <a:latin typeface="+mj-lt"/>
              </a:rPr>
              <a:t> AFTER INSERT ON Train_Station</a:t>
            </a:r>
          </a:p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FOR EACH ROW</a:t>
            </a:r>
          </a:p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BEGIN INSERT INTO </a:t>
            </a:r>
            <a:r>
              <a:rPr lang="en-US" sz="2000" dirty="0" err="1">
                <a:latin typeface="+mj-lt"/>
              </a:rPr>
              <a:t>TrainStation_Log</a:t>
            </a:r>
            <a:r>
              <a:rPr lang="en-US" sz="2000" dirty="0">
                <a:latin typeface="+mj-lt"/>
              </a:rPr>
              <a:t> VALUES(null, new.name, null, </a:t>
            </a:r>
            <a:r>
              <a:rPr lang="en-US" sz="2000" dirty="0" err="1">
                <a:latin typeface="+mj-lt"/>
              </a:rPr>
              <a:t>new.address</a:t>
            </a:r>
            <a:r>
              <a:rPr lang="en-US" sz="2000" dirty="0">
                <a:latin typeface="+mj-lt"/>
              </a:rPr>
              <a:t>, now(), 'insert’);</a:t>
            </a:r>
          </a:p>
          <a:p>
            <a:pPr marL="0" indent="0" algn="l" rtl="0">
              <a:buNone/>
            </a:pPr>
            <a:r>
              <a:rPr lang="en-US" sz="2000" dirty="0">
                <a:latin typeface="+mj-lt"/>
              </a:rPr>
              <a:t>END$   delimiter ;</a:t>
            </a:r>
            <a:endParaRPr lang="he-IL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592005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DDE7D99-4E83-4121-AA9B-F9FF48379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1023"/>
            <a:ext cx="10515600" cy="5535940"/>
          </a:xfrm>
        </p:spPr>
        <p:txBody>
          <a:bodyPr>
            <a:normAutofit fontScale="92500" lnSpcReduction="20000"/>
          </a:bodyPr>
          <a:lstStyle/>
          <a:p>
            <a:pPr marL="0" indent="0" algn="l" rtl="0">
              <a:buNone/>
            </a:pPr>
            <a:r>
              <a:rPr lang="en-US" sz="2400" dirty="0">
                <a:latin typeface="+mj-lt"/>
              </a:rPr>
              <a:t>delimiter $</a:t>
            </a:r>
          </a:p>
          <a:p>
            <a:pPr marL="0" indent="0" algn="l" rtl="0">
              <a:buNone/>
            </a:pPr>
            <a:r>
              <a:rPr lang="en-US" sz="2400" dirty="0">
                <a:latin typeface="+mj-lt"/>
              </a:rPr>
              <a:t>CREATE TRIGGER </a:t>
            </a:r>
            <a:r>
              <a:rPr lang="en-US" sz="2400" dirty="0" err="1">
                <a:latin typeface="+mj-lt"/>
              </a:rPr>
              <a:t>trainSt_upd_trg</a:t>
            </a:r>
            <a:r>
              <a:rPr lang="en-US" sz="2400" dirty="0">
                <a:latin typeface="+mj-lt"/>
              </a:rPr>
              <a:t> AFTER UPDATE ON Train_Station</a:t>
            </a:r>
          </a:p>
          <a:p>
            <a:pPr marL="0" indent="0" algn="l" rtl="0">
              <a:buNone/>
            </a:pPr>
            <a:r>
              <a:rPr lang="en-US" sz="2400" dirty="0">
                <a:latin typeface="+mj-lt"/>
              </a:rPr>
              <a:t>FOR EACH ROW</a:t>
            </a:r>
          </a:p>
          <a:p>
            <a:pPr marL="0" indent="0" algn="l" rtl="0">
              <a:buNone/>
            </a:pPr>
            <a:r>
              <a:rPr lang="en-US" sz="2400" dirty="0">
                <a:latin typeface="+mj-lt"/>
              </a:rPr>
              <a:t>BEGIN </a:t>
            </a:r>
          </a:p>
          <a:p>
            <a:pPr marL="0" indent="0" algn="l" rtl="0">
              <a:buNone/>
            </a:pPr>
            <a:r>
              <a:rPr lang="en-US" sz="2400" dirty="0">
                <a:latin typeface="+mj-lt"/>
              </a:rPr>
              <a:t>INSERT INTO </a:t>
            </a:r>
            <a:r>
              <a:rPr lang="en-US" sz="2400" dirty="0" err="1">
                <a:latin typeface="+mj-lt"/>
              </a:rPr>
              <a:t>TrainStation_Log</a:t>
            </a:r>
            <a:r>
              <a:rPr lang="en-US" sz="2400" dirty="0">
                <a:latin typeface="+mj-lt"/>
              </a:rPr>
              <a:t> VALUES(old.name, new.name, </a:t>
            </a:r>
            <a:r>
              <a:rPr lang="en-US" sz="2400" dirty="0" err="1">
                <a:latin typeface="+mj-lt"/>
              </a:rPr>
              <a:t>old.address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new.address</a:t>
            </a:r>
            <a:r>
              <a:rPr lang="en-US" sz="2400" dirty="0">
                <a:latin typeface="+mj-lt"/>
              </a:rPr>
              <a:t>, now(), 'update’);</a:t>
            </a:r>
          </a:p>
          <a:p>
            <a:pPr marL="0" indent="0" algn="l" rtl="0">
              <a:buNone/>
            </a:pPr>
            <a:r>
              <a:rPr lang="en-US" sz="2400" dirty="0">
                <a:latin typeface="+mj-lt"/>
              </a:rPr>
              <a:t>END$ </a:t>
            </a:r>
          </a:p>
          <a:p>
            <a:pPr marL="0" indent="0" algn="l" rtl="0">
              <a:buNone/>
            </a:pPr>
            <a:r>
              <a:rPr lang="en-US" sz="2400" dirty="0">
                <a:latin typeface="+mj-lt"/>
              </a:rPr>
              <a:t>  delimiter ;</a:t>
            </a:r>
          </a:p>
          <a:p>
            <a:pPr marL="0" indent="0" algn="l" rtl="0">
              <a:buNone/>
            </a:pPr>
            <a:endParaRPr lang="en-US" sz="2400" dirty="0">
              <a:latin typeface="+mj-lt"/>
            </a:endParaRPr>
          </a:p>
          <a:p>
            <a:pPr marL="0" indent="0" algn="l" rtl="0">
              <a:buNone/>
            </a:pPr>
            <a:r>
              <a:rPr lang="en-US" sz="2400" dirty="0">
                <a:latin typeface="+mj-lt"/>
              </a:rPr>
              <a:t>delimiter $</a:t>
            </a:r>
          </a:p>
          <a:p>
            <a:pPr marL="0" indent="0" algn="l" rtl="0">
              <a:buNone/>
            </a:pPr>
            <a:r>
              <a:rPr lang="en-US" sz="2400" dirty="0">
                <a:latin typeface="+mj-lt"/>
              </a:rPr>
              <a:t>CREATE TRIGGER </a:t>
            </a:r>
            <a:r>
              <a:rPr lang="en-US" sz="2400" dirty="0" err="1">
                <a:latin typeface="+mj-lt"/>
              </a:rPr>
              <a:t>trainSt_del_trg</a:t>
            </a:r>
            <a:r>
              <a:rPr lang="en-US" sz="2400" dirty="0">
                <a:latin typeface="+mj-lt"/>
              </a:rPr>
              <a:t> AFTER DELETE ON Train_Station</a:t>
            </a:r>
          </a:p>
          <a:p>
            <a:pPr marL="0" indent="0" algn="l" rtl="0">
              <a:buNone/>
            </a:pPr>
            <a:r>
              <a:rPr lang="en-US" sz="2400" dirty="0">
                <a:latin typeface="+mj-lt"/>
              </a:rPr>
              <a:t>FOR EACH ROW</a:t>
            </a:r>
          </a:p>
          <a:p>
            <a:pPr marL="0" indent="0" algn="l" rtl="0">
              <a:buNone/>
            </a:pPr>
            <a:r>
              <a:rPr lang="en-US" sz="2400" dirty="0">
                <a:latin typeface="+mj-lt"/>
              </a:rPr>
              <a:t>BEGIN INSERT INTO </a:t>
            </a:r>
            <a:r>
              <a:rPr lang="en-US" sz="2400" dirty="0" err="1">
                <a:latin typeface="+mj-lt"/>
              </a:rPr>
              <a:t>TrainStation_Log</a:t>
            </a:r>
            <a:r>
              <a:rPr lang="en-US" sz="2400" dirty="0">
                <a:latin typeface="+mj-lt"/>
              </a:rPr>
              <a:t> VALUES(old.name, null, </a:t>
            </a:r>
            <a:r>
              <a:rPr lang="en-US" sz="2400" dirty="0" err="1">
                <a:latin typeface="+mj-lt"/>
              </a:rPr>
              <a:t>old.address</a:t>
            </a:r>
            <a:r>
              <a:rPr lang="en-US" sz="2400" dirty="0">
                <a:latin typeface="+mj-lt"/>
              </a:rPr>
              <a:t>, null, now(), 'delete’);</a:t>
            </a:r>
          </a:p>
          <a:p>
            <a:pPr marL="0" indent="0" algn="l" rtl="0">
              <a:buNone/>
            </a:pPr>
            <a:r>
              <a:rPr lang="en-US" sz="2400" dirty="0">
                <a:latin typeface="+mj-lt"/>
              </a:rPr>
              <a:t>END$</a:t>
            </a:r>
          </a:p>
          <a:p>
            <a:pPr marL="0" indent="0" algn="l" rtl="0">
              <a:buNone/>
            </a:pPr>
            <a:r>
              <a:rPr lang="en-US" sz="2400" dirty="0">
                <a:latin typeface="+mj-lt"/>
              </a:rPr>
              <a:t>delimiter ;</a:t>
            </a:r>
            <a:endParaRPr lang="he-IL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87190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DDE7D99-4E83-4121-AA9B-F9FF48379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1023"/>
            <a:ext cx="10515600" cy="553594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>
                <a:latin typeface="+mj-lt"/>
              </a:rPr>
              <a:t>delimiter $</a:t>
            </a:r>
          </a:p>
          <a:p>
            <a:pPr marL="0" indent="0" algn="l" rtl="0">
              <a:buNone/>
            </a:pPr>
            <a:r>
              <a:rPr lang="en-US" dirty="0">
                <a:latin typeface="+mj-lt"/>
              </a:rPr>
              <a:t>CREATE TRIGGER </a:t>
            </a:r>
            <a:r>
              <a:rPr lang="en-US" dirty="0" err="1">
                <a:latin typeface="+mj-lt"/>
              </a:rPr>
              <a:t>add_ticket</a:t>
            </a:r>
            <a:r>
              <a:rPr lang="en-US" dirty="0">
                <a:latin typeface="+mj-lt"/>
              </a:rPr>
              <a:t> AFTER INSERT ON Ticket</a:t>
            </a:r>
          </a:p>
          <a:p>
            <a:pPr marL="0" indent="0" algn="l" rtl="0">
              <a:buNone/>
            </a:pPr>
            <a:r>
              <a:rPr lang="en-US" dirty="0">
                <a:latin typeface="+mj-lt"/>
              </a:rPr>
              <a:t>FOR EACH ROW</a:t>
            </a:r>
          </a:p>
          <a:p>
            <a:pPr marL="0" indent="0" algn="l" rtl="0">
              <a:buNone/>
            </a:pPr>
            <a:r>
              <a:rPr lang="en-US" dirty="0">
                <a:latin typeface="+mj-lt"/>
              </a:rPr>
              <a:t>BEGIN</a:t>
            </a:r>
          </a:p>
          <a:p>
            <a:pPr marL="0" indent="0" algn="l" rtl="0">
              <a:buNone/>
            </a:pPr>
            <a:r>
              <a:rPr lang="en-US" dirty="0">
                <a:latin typeface="+mj-lt"/>
              </a:rPr>
              <a:t>UPDATE </a:t>
            </a:r>
            <a:r>
              <a:rPr lang="en-US" dirty="0" err="1">
                <a:latin typeface="+mj-lt"/>
              </a:rPr>
              <a:t>actual_route</a:t>
            </a:r>
            <a:r>
              <a:rPr lang="en-US" dirty="0">
                <a:latin typeface="+mj-lt"/>
              </a:rPr>
              <a:t> SET </a:t>
            </a:r>
            <a:r>
              <a:rPr lang="en-US" dirty="0" err="1">
                <a:latin typeface="+mj-lt"/>
              </a:rPr>
              <a:t>Passengers_Num</a:t>
            </a:r>
            <a:r>
              <a:rPr lang="en-US" dirty="0">
                <a:latin typeface="+mj-lt"/>
              </a:rPr>
              <a:t> =Passengers_Num+1  WHERE </a:t>
            </a:r>
            <a:r>
              <a:rPr lang="en-US" dirty="0" err="1">
                <a:latin typeface="+mj-lt"/>
              </a:rPr>
              <a:t>Route_Num</a:t>
            </a:r>
            <a:r>
              <a:rPr lang="en-US" dirty="0">
                <a:latin typeface="+mj-lt"/>
              </a:rPr>
              <a:t>=</a:t>
            </a:r>
            <a:r>
              <a:rPr lang="en-US" dirty="0" err="1">
                <a:latin typeface="+mj-lt"/>
              </a:rPr>
              <a:t>new.Route_Num</a:t>
            </a:r>
            <a:r>
              <a:rPr lang="en-US" dirty="0">
                <a:latin typeface="+mj-lt"/>
              </a:rPr>
              <a:t> ;</a:t>
            </a:r>
          </a:p>
          <a:p>
            <a:pPr marL="0" indent="0" algn="l" rtl="0">
              <a:buNone/>
            </a:pPr>
            <a:r>
              <a:rPr lang="en-US" dirty="0">
                <a:latin typeface="+mj-lt"/>
              </a:rPr>
              <a:t>END$</a:t>
            </a:r>
            <a:endParaRPr lang="he-I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9118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8E06561-802C-4A40-81A7-65C5A183F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557"/>
            <a:ext cx="10515600" cy="5875406"/>
          </a:xfrm>
        </p:spPr>
        <p:txBody>
          <a:bodyPr>
            <a:normAutofit fontScale="92500" lnSpcReduction="20000"/>
          </a:bodyPr>
          <a:lstStyle/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create table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Platform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Platform_Num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 NOT NULL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Train_Station_Name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varchar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NOT NULL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PRIMARY KEY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(Platform_Num,Train_Station_Name) 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constraint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fk_tsn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foreign key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(Train_Station_Name) 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references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Train_Station(Name)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 update cascade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 delete no action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ENGINE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=InnoDB;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br>
              <a:rPr lang="en-US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72936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502084F-1E51-41E3-A318-A8CA6D8AB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8834"/>
            <a:ext cx="10515600" cy="5778129"/>
          </a:xfrm>
        </p:spPr>
        <p:txBody>
          <a:bodyPr/>
          <a:lstStyle/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create table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Route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Route_Num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int NOT NULL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Origin 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varchar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NOT NULL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Destination 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varchar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NOT NULL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Day 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varchar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99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NOT NULL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Time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time</a:t>
            </a: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NOT NULL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PRIMARY KEY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(Route_Num)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6FA8D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ENGINE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=InnoDB;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4234617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9277</Words>
  <Application>Microsoft Office PowerPoint</Application>
  <PresentationFormat>מסך רחב</PresentationFormat>
  <Paragraphs>662</Paragraphs>
  <Slides>73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73</vt:i4>
      </vt:variant>
    </vt:vector>
  </HeadingPairs>
  <TitlesOfParts>
    <vt:vector size="78" baseType="lpstr">
      <vt:lpstr>Arial</vt:lpstr>
      <vt:lpstr>Calibri</vt:lpstr>
      <vt:lpstr>Calibri Light</vt:lpstr>
      <vt:lpstr>Times New Roman</vt:lpstr>
      <vt:lpstr>ערכת נושא Office</vt:lpstr>
      <vt:lpstr>DataBase final Project: Train schedule system   </vt:lpstr>
      <vt:lpstr>System requirements</vt:lpstr>
      <vt:lpstr>General description</vt:lpstr>
      <vt:lpstr> 2 user types of the system </vt:lpstr>
      <vt:lpstr>Description of Entities</vt:lpstr>
      <vt:lpstr> Normalization</vt:lpstr>
      <vt:lpstr>Creation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Insertion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final Project: Train schedule system   </dc:title>
  <dc:creator>Itsik Temnov</dc:creator>
  <cp:lastModifiedBy>Itsik Temnov</cp:lastModifiedBy>
  <cp:revision>26</cp:revision>
  <dcterms:created xsi:type="dcterms:W3CDTF">2021-05-22T15:41:06Z</dcterms:created>
  <dcterms:modified xsi:type="dcterms:W3CDTF">2021-05-27T19:59:17Z</dcterms:modified>
</cp:coreProperties>
</file>