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6" r:id="rId10"/>
    <p:sldId id="267" r:id="rId11"/>
    <p:sldId id="264" r:id="rId12"/>
    <p:sldId id="268" r:id="rId13"/>
    <p:sldId id="265" r:id="rId14"/>
    <p:sldId id="269" r:id="rId15"/>
    <p:sldId id="284" r:id="rId16"/>
    <p:sldId id="270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81" r:id="rId25"/>
    <p:sldId id="287" r:id="rId26"/>
    <p:sldId id="282" r:id="rId27"/>
    <p:sldId id="285" r:id="rId28"/>
    <p:sldId id="286" r:id="rId29"/>
    <p:sldId id="288" r:id="rId30"/>
    <p:sldId id="289" r:id="rId31"/>
    <p:sldId id="290" r:id="rId32"/>
    <p:sldId id="291" r:id="rId33"/>
    <p:sldId id="279" r:id="rId34"/>
    <p:sldId id="280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3" r:id="rId44"/>
    <p:sldId id="301" r:id="rId45"/>
    <p:sldId id="302" r:id="rId46"/>
    <p:sldId id="306" r:id="rId4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6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1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47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0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7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0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 defTabSz="825500">
              <a:lnSpc>
                <a:spcPct val="100000"/>
              </a:lnSpc>
              <a:buSzTx/>
              <a:buNone/>
              <a:defRPr sz="5400"/>
            </a:lvl1pPr>
            <a:lvl2pPr marL="0" indent="0" algn="ctr" defTabSz="825500">
              <a:lnSpc>
                <a:spcPct val="100000"/>
              </a:lnSpc>
              <a:buSzTx/>
              <a:buNone/>
              <a:defRPr sz="5400"/>
            </a:lvl2pPr>
            <a:lvl3pPr marL="0" indent="0" algn="ctr" defTabSz="825500">
              <a:lnSpc>
                <a:spcPct val="100000"/>
              </a:lnSpc>
              <a:buSzTx/>
              <a:buNone/>
              <a:defRPr sz="5400"/>
            </a:lvl3pPr>
            <a:lvl4pPr marL="0" indent="0" algn="ctr" defTabSz="825500">
              <a:lnSpc>
                <a:spcPct val="100000"/>
              </a:lnSpc>
              <a:buSzTx/>
              <a:buNone/>
              <a:defRPr sz="5400"/>
            </a:lvl4pPr>
            <a:lvl5pPr marL="0" indent="0" algn="ctr" defTabSz="825500">
              <a:lnSpc>
                <a:spcPct val="100000"/>
              </a:lnSpc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 algn="ctr" defTabSz="8255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3125965" y="673100"/>
            <a:ext cx="18135606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4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323514" indent="-323514"/>
            <a:lvl2pPr marL="882315" indent="-323514"/>
            <a:lvl3pPr marL="1441115" indent="-323515"/>
            <a:lvl4pPr marL="1999914" indent="-323514"/>
            <a:lvl5pPr marL="2558714" indent="-323514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Изображение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903652" indent="-268652"/>
            <a:lvl3pPr marL="1538652" indent="-268652"/>
            <a:lvl4pPr marL="2173652" indent="-268652"/>
            <a:lvl5pPr marL="2808652" indent="-268652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29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926040" marR="0" indent="-291041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56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196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83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44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07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1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4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Интернет-маркетолог с 0"/>
          <p:cNvSpPr txBox="1"/>
          <p:nvPr/>
        </p:nvSpPr>
        <p:spPr>
          <a:xfrm>
            <a:off x="1145015" y="3954891"/>
            <a:ext cx="12762753" cy="35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en-US" dirty="0"/>
              <a:t>Data Scientist </a:t>
            </a:r>
            <a:r>
              <a:rPr lang="ru-RU" dirty="0"/>
              <a:t>-</a:t>
            </a:r>
          </a:p>
          <a:p>
            <a:r>
              <a:rPr lang="ru-RU" dirty="0"/>
              <a:t>Анализ данных</a:t>
            </a:r>
            <a:endParaRPr dirty="0"/>
          </a:p>
        </p:txBody>
      </p:sp>
      <p:pic>
        <p:nvPicPr>
          <p:cNvPr id="121" name="Лого.png" descr="Лог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4345229"/>
            <a:ext cx="7215286" cy="663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Избавившись от выбросов мы видим, что хвосты стали не такими длинными и распределение приняло более «нормальный» вид.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8C2C6-4989-4054-8328-95B655956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0" b="74444"/>
          <a:stretch/>
        </p:blipFill>
        <p:spPr>
          <a:xfrm>
            <a:off x="8704170" y="4278086"/>
            <a:ext cx="14619536" cy="7068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E0E29-8560-47DB-825E-38B3DC029FC3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10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3395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3806596"/>
            <a:ext cx="8643757" cy="7005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Мы наблюдаем среднюю корреляцию между: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</a:t>
            </a:r>
            <a:r>
              <a:rPr lang="en-US" dirty="0"/>
              <a:t>Downlink Throughput(Kbps) (</a:t>
            </a:r>
            <a:r>
              <a:rPr lang="ru-RU" dirty="0"/>
              <a:t>средняя скорость «к абоненту») и </a:t>
            </a:r>
            <a:r>
              <a:rPr lang="en-US" dirty="0"/>
              <a:t>Video Streaming Download Throughput(Kbps) (</a:t>
            </a:r>
            <a:r>
              <a:rPr lang="ru-RU" dirty="0"/>
              <a:t>скорость загрузки потокового видео).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8F66D-6A5F-4D86-B922-49F71ABCC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46" y="3152202"/>
            <a:ext cx="13642524" cy="104574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33E8AC-1DFC-45BC-87E4-85C8E5DDBA04}"/>
              </a:ext>
            </a:extLst>
          </p:cNvPr>
          <p:cNvSpPr/>
          <p:nvPr/>
        </p:nvSpPr>
        <p:spPr>
          <a:xfrm>
            <a:off x="11465169" y="3487729"/>
            <a:ext cx="10585939" cy="978763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173965-5793-445B-89AE-E05F5A9DCCF3}"/>
              </a:ext>
            </a:extLst>
          </p:cNvPr>
          <p:cNvSpPr/>
          <p:nvPr/>
        </p:nvSpPr>
        <p:spPr>
          <a:xfrm>
            <a:off x="17479108" y="3505314"/>
            <a:ext cx="1318846" cy="10052424"/>
          </a:xfrm>
          <a:prstGeom prst="rect">
            <a:avLst/>
          </a:prstGeom>
          <a:noFill/>
          <a:ln w="762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36AD7-5B9A-4F7B-AE8A-DC68E2496C3C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11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46951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3437264"/>
            <a:ext cx="8643757" cy="7744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/>
              <a:t>Video Streaming Download Throughput(Kbps) (</a:t>
            </a:r>
            <a:r>
              <a:rPr lang="ru-RU" dirty="0"/>
              <a:t>скорость загрузки потокового видео) и </a:t>
            </a:r>
            <a:r>
              <a:rPr lang="en-US" dirty="0"/>
              <a:t>Web Page Download Throughput(Kbps) (</a:t>
            </a:r>
            <a:r>
              <a:rPr lang="ru-RU" dirty="0"/>
              <a:t>скорость загрузки </a:t>
            </a:r>
            <a:r>
              <a:rPr lang="en-US" dirty="0"/>
              <a:t>web-</a:t>
            </a:r>
            <a:r>
              <a:rPr lang="ru-RU" dirty="0"/>
              <a:t>страниц через браузер).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8F66D-6A5F-4D86-B922-49F71ABCC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46" y="3152202"/>
            <a:ext cx="13642524" cy="1045749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33E8AC-1DFC-45BC-87E4-85C8E5DDBA04}"/>
              </a:ext>
            </a:extLst>
          </p:cNvPr>
          <p:cNvSpPr/>
          <p:nvPr/>
        </p:nvSpPr>
        <p:spPr>
          <a:xfrm>
            <a:off x="9928620" y="5939534"/>
            <a:ext cx="12245580" cy="978763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173965-5793-445B-89AE-E05F5A9DCCF3}"/>
              </a:ext>
            </a:extLst>
          </p:cNvPr>
          <p:cNvSpPr/>
          <p:nvPr/>
        </p:nvSpPr>
        <p:spPr>
          <a:xfrm>
            <a:off x="19765110" y="3505314"/>
            <a:ext cx="1318846" cy="10052424"/>
          </a:xfrm>
          <a:prstGeom prst="rect">
            <a:avLst/>
          </a:prstGeom>
          <a:noFill/>
          <a:ln w="762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FF76-5DFD-475F-AFDB-D23F9166500D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12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86110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479149"/>
            <a:ext cx="20964926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Гипотеза №</a:t>
            </a:r>
            <a:r>
              <a:rPr lang="en-US" dirty="0"/>
              <a:t>1: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Выдвинем двухстороннюю нулевую гипотезу, что обе группы опрошенных (условно разделенных на "довольных" и "недовольных") одинаково пользуются интернетом и нет зависимости между малым объемом трафика и удовлетворенностью клиента.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H0 - нет разницы в потребляемом трафике между двух групп.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На - есть статистически значимая разница в потребляемом трафике между двух групп.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В случае, если мы заметим статистически значимую разницу в объеме потребляемого трафика, мы сможем разделить абонентов на группы с "высоким", "среднем" и "низким" потреблением трафика.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8E00A-74D7-44BA-97F0-4B4264486083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13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21563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3849470" y="3726641"/>
            <a:ext cx="1582734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Сравним средние и медианы у метрики «</a:t>
            </a:r>
            <a:r>
              <a:rPr lang="en-US" dirty="0"/>
              <a:t>Total Traffic(MB)</a:t>
            </a:r>
            <a:r>
              <a:rPr lang="ru-RU" dirty="0"/>
              <a:t>»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356FB6-2443-4B97-B7E6-B887C592F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7" y="4620288"/>
            <a:ext cx="10942779" cy="73975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B131ED-DA5B-46E4-A8BA-1D00161A5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620288"/>
            <a:ext cx="10473916" cy="638516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748F8EA6-4A73-4D80-B59E-F0029A2D7CDB}"/>
              </a:ext>
            </a:extLst>
          </p:cNvPr>
          <p:cNvSpPr txBox="1"/>
          <p:nvPr/>
        </p:nvSpPr>
        <p:spPr>
          <a:xfrm>
            <a:off x="4278325" y="12102878"/>
            <a:ext cx="1582734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На первый взгляд разницы между двумя группами нет.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B08D5-B50C-4B05-9AF3-AF4751C546FB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14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39120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644404"/>
            <a:ext cx="20964926" cy="663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Для проверки равенства средних значений в двух выборках t-критерий Стьюдент не подходит, так как распределение данных «</a:t>
            </a:r>
            <a:r>
              <a:rPr lang="ru-RU" dirty="0" err="1"/>
              <a:t>Total</a:t>
            </a:r>
            <a:r>
              <a:rPr lang="ru-RU" dirty="0"/>
              <a:t> </a:t>
            </a:r>
            <a:r>
              <a:rPr lang="ru-RU" dirty="0" err="1"/>
              <a:t>Traffic</a:t>
            </a:r>
            <a:r>
              <a:rPr lang="ru-RU" dirty="0"/>
              <a:t>(MB)» не похоже на "нормальное".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В связи с этим мы будем использовать Критерий Манна-Уитни, который не имеет каких-либо особых требований к данным и сравнивает отличаются ли статистически значимо средние ранги одной выборки от другой.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DF7A89-67ED-4595-9CCE-6030E206FC72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15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76769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956477"/>
            <a:ext cx="9306326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</a:t>
            </a:r>
            <a:r>
              <a:rPr lang="en-US" dirty="0"/>
              <a:t>P-value </a:t>
            </a:r>
            <a:r>
              <a:rPr lang="ru-RU" dirty="0"/>
              <a:t>для «</a:t>
            </a:r>
            <a:r>
              <a:rPr lang="en-US" dirty="0"/>
              <a:t>Total Traffic(MB)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между двумя группами абонентов, с использованием критерия Манна-Уитни, равен </a:t>
            </a:r>
            <a:r>
              <a:rPr lang="en-US" dirty="0"/>
              <a:t>0,07.</a:t>
            </a:r>
            <a:r>
              <a:rPr lang="ru-RU" dirty="0"/>
              <a:t>	Перепроверим результаты с помощью заранее подготовленной функции </a:t>
            </a:r>
            <a:r>
              <a:rPr lang="ru-RU" dirty="0" err="1"/>
              <a:t>бутстрапа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E5D90-4BE7-43E1-AA3A-D442B5B6958F}"/>
              </a:ext>
            </a:extLst>
          </p:cNvPr>
          <p:cNvSpPr txBox="1"/>
          <p:nvPr/>
        </p:nvSpPr>
        <p:spPr>
          <a:xfrm>
            <a:off x="14963356" y="11439560"/>
            <a:ext cx="6657272" cy="502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Квантили</a:t>
            </a:r>
            <a:r>
              <a:rPr lang="en-US" dirty="0"/>
              <a:t>: 0,025 = -24,7, 0,975= 2,9, P-value = 0,12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106457-173B-42C4-86ED-0D145F03C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929" y="3975099"/>
            <a:ext cx="10139616" cy="7715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126E1-327E-480C-A34E-566D610DD10B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16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06008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956476"/>
            <a:ext cx="20964926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Вывод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</a:t>
            </a:r>
            <a:r>
              <a:rPr lang="ru-RU" dirty="0" err="1"/>
              <a:t>Бутстрап</a:t>
            </a:r>
            <a:r>
              <a:rPr lang="ru-RU" dirty="0"/>
              <a:t> и критерий Манна-Уитни дали разные результаты, однако P-</a:t>
            </a:r>
            <a:r>
              <a:rPr lang="ru-RU" dirty="0" err="1"/>
              <a:t>value</a:t>
            </a:r>
            <a:r>
              <a:rPr lang="ru-RU" dirty="0"/>
              <a:t> в обоих тестах явно больше 0,05, на основании чего можем сделать вывод: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Основываясь на имеющихся данных мы с 95 процентной вероятностью можем утверждать, что нулевая гипотеза верна.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 	- Нет статистически значимой разницы в потребляемом трафике между двух групп.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9F3D6-5F4D-4483-B74E-9C5CFCABB9E2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17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90130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587144"/>
            <a:ext cx="20964926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Гипотеза №</a:t>
            </a:r>
            <a:r>
              <a:rPr lang="en-US" dirty="0"/>
              <a:t>2: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Основным показателем работоспособности интернета является «</a:t>
            </a:r>
            <a:r>
              <a:rPr lang="ru-RU" dirty="0" err="1"/>
              <a:t>Downlink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)» — средняя скорость «к абоненту».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Эта метрика коррелирует с «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Download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)» — скорость загрузки потокового видео. 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В связи с этим, выдвинем гипотезы для каждой из метрик: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- </a:t>
            </a:r>
            <a:r>
              <a:rPr lang="ru-RU" dirty="0"/>
              <a:t>Но - метрика не влияет на удовлетворенность пользователей.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- </a:t>
            </a:r>
            <a:r>
              <a:rPr lang="ru-RU" dirty="0"/>
              <a:t>На - метрика влияет на удовлетворенность пользователей.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D3EFC-E451-43AE-8955-B59474499A61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18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02214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217813"/>
            <a:ext cx="9306326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</a:t>
            </a:r>
            <a:r>
              <a:rPr lang="en-US" dirty="0"/>
              <a:t>P-value </a:t>
            </a:r>
            <a:r>
              <a:rPr lang="ru-RU" dirty="0"/>
              <a:t>для «</a:t>
            </a:r>
            <a:r>
              <a:rPr lang="en-US" dirty="0"/>
              <a:t>Downlink Throughput(Kbps)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между двумя группами абонентов, с использованием критерия Манна-Уитни, равен </a:t>
            </a:r>
            <a:r>
              <a:rPr lang="en-US" dirty="0"/>
              <a:t>2.2279833376787372e-07</a:t>
            </a:r>
            <a:r>
              <a:rPr lang="ru-RU" dirty="0"/>
              <a:t>	Перепроверим результаты с помощью заранее подготовленной функции </a:t>
            </a:r>
            <a:r>
              <a:rPr lang="ru-RU" dirty="0" err="1"/>
              <a:t>бутстрапа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E5D90-4BE7-43E1-AA3A-D442B5B6958F}"/>
              </a:ext>
            </a:extLst>
          </p:cNvPr>
          <p:cNvSpPr txBox="1"/>
          <p:nvPr/>
        </p:nvSpPr>
        <p:spPr>
          <a:xfrm>
            <a:off x="13277100" y="11456012"/>
            <a:ext cx="9327875" cy="502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Квантили</a:t>
            </a:r>
            <a:r>
              <a:rPr lang="en-US" dirty="0"/>
              <a:t>: 0,025 = 224, 0,975= 478, P-value = 2.0363565057846054e-07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A8E773-8E61-4589-8991-05EBF0C19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413" y="3857178"/>
            <a:ext cx="9818657" cy="7489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4E12-83E5-4A65-845A-C402321EFE73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19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08466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/>
          <p:nvPr/>
        </p:nvSpPr>
        <p:spPr>
          <a:xfrm>
            <a:off x="1274587" y="3752874"/>
            <a:ext cx="10024784" cy="9313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Постановка задачи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Подготовка данных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Первичный анализ данных</a:t>
            </a:r>
            <a:endParaRPr dirty="0"/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Выдвижение гипотез и их проверка</a:t>
            </a:r>
            <a:endParaRPr dirty="0"/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Рекомендации техническому отделу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Общие выводы по проведенному анализу данных  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dirty="0"/>
          </a:p>
        </p:txBody>
      </p:sp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274588" y="2032000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Содержание работы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53B09-500B-4916-9C6E-B8518D1E4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7825"/>
            <a:ext cx="9753600" cy="7496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AB5DF-D922-4A3A-BB80-18B55EEE0B8F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E1D3218-83BC-491F-918C-AE2A58C8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288" y="3512507"/>
            <a:ext cx="12297310" cy="926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BB89-FC93-4CAA-89B2-AA85021A53C3}"/>
              </a:ext>
            </a:extLst>
          </p:cNvPr>
          <p:cNvSpPr txBox="1"/>
          <p:nvPr/>
        </p:nvSpPr>
        <p:spPr>
          <a:xfrm>
            <a:off x="1274588" y="4587146"/>
            <a:ext cx="902670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Квантили неудовлетворенных абонентов: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0,025: 1815,8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0,975: 1986,5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Квантили удовлетворенных абонентов: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0,025: </a:t>
            </a:r>
            <a:r>
              <a:rPr lang="en-US" dirty="0"/>
              <a:t>2204,5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	0,975: </a:t>
            </a:r>
            <a:r>
              <a:rPr lang="en-US" dirty="0"/>
              <a:t>2405,8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55253-A39F-4425-8EC8-B9E599DEF231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20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3588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217813"/>
            <a:ext cx="9306326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</a:t>
            </a:r>
            <a:r>
              <a:rPr lang="en-US" dirty="0"/>
              <a:t>P-value </a:t>
            </a:r>
            <a:r>
              <a:rPr lang="ru-RU" dirty="0"/>
              <a:t>для «</a:t>
            </a:r>
            <a:r>
              <a:rPr lang="en-US" dirty="0"/>
              <a:t>Video Streaming Download Throughput(Kbps)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между двумя группами абонентов, с использованием критерия Манна-Уитни, равен </a:t>
            </a:r>
            <a:r>
              <a:rPr lang="en-US" dirty="0"/>
              <a:t>4.129389560175886e-08</a:t>
            </a:r>
            <a:r>
              <a:rPr lang="ru-RU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Перепроверим результаты с помощью заранее подготовленной функции </a:t>
            </a:r>
            <a:r>
              <a:rPr lang="ru-RU" dirty="0" err="1"/>
              <a:t>бутстрапа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E5D90-4BE7-43E1-AA3A-D442B5B6958F}"/>
              </a:ext>
            </a:extLst>
          </p:cNvPr>
          <p:cNvSpPr txBox="1"/>
          <p:nvPr/>
        </p:nvSpPr>
        <p:spPr>
          <a:xfrm>
            <a:off x="13277100" y="11456012"/>
            <a:ext cx="9720610" cy="502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ru-RU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Квантили</a:t>
            </a:r>
            <a:r>
              <a:rPr lang="en-US" dirty="0"/>
              <a:t>: 0,025 =</a:t>
            </a:r>
            <a:r>
              <a:rPr lang="ru-RU" dirty="0"/>
              <a:t> 546,9</a:t>
            </a:r>
            <a:r>
              <a:rPr lang="en-US" dirty="0"/>
              <a:t>, 0,975= </a:t>
            </a:r>
            <a:r>
              <a:rPr lang="ru-RU" dirty="0"/>
              <a:t>1046</a:t>
            </a:r>
            <a:r>
              <a:rPr lang="en-US" dirty="0"/>
              <a:t>, P-value = 1.4206836340272673e-09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E67E9546-6A3A-4011-A514-03230D57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9" y="4217813"/>
            <a:ext cx="9803375" cy="73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B92D1-2853-4FE4-9AC1-A5535700EEF7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21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811210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BB89-FC93-4CAA-89B2-AA85021A53C3}"/>
              </a:ext>
            </a:extLst>
          </p:cNvPr>
          <p:cNvSpPr txBox="1"/>
          <p:nvPr/>
        </p:nvSpPr>
        <p:spPr>
          <a:xfrm>
            <a:off x="1274588" y="4587146"/>
            <a:ext cx="902670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Квантили неудовлетворенных абонентов: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0,025: </a:t>
            </a:r>
            <a:r>
              <a:rPr lang="ru-RU" dirty="0"/>
              <a:t>4969,7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0,975: </a:t>
            </a:r>
            <a:r>
              <a:rPr lang="ru-RU" dirty="0"/>
              <a:t>5350,8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Квантили удовлетворенных абонентов: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0,025: 5663,4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0,975: 6037,8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AAF32B-CED7-4492-B94E-6C521D93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87" y="3859898"/>
            <a:ext cx="11808526" cy="90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DA093-99DF-4E27-8447-02AF43058640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22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32712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217812"/>
            <a:ext cx="20964926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Вывод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Подсчет p-</a:t>
            </a:r>
            <a:r>
              <a:rPr lang="ru-RU" dirty="0" err="1"/>
              <a:t>value</a:t>
            </a:r>
            <a:r>
              <a:rPr lang="ru-RU" dirty="0"/>
              <a:t>, как с помощью критерия Манна-Уитни, так и с помощью </a:t>
            </a:r>
            <a:r>
              <a:rPr lang="ru-RU" dirty="0" err="1"/>
              <a:t>бутстрапа</a:t>
            </a:r>
            <a:r>
              <a:rPr lang="ru-RU" dirty="0"/>
              <a:t>, показал, что с 95 процентной вероятностью, на имеющихся данных мы можем отвергнуть нулевую гипотезу и принять альтернативную, так как      p-</a:t>
            </a:r>
            <a:r>
              <a:rPr lang="ru-RU" dirty="0" err="1"/>
              <a:t>value</a:t>
            </a:r>
            <a:r>
              <a:rPr lang="ru-RU" dirty="0"/>
              <a:t> во всех случаях значительно меньше 0.05.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Статистически значимая разница в средней скорости к абоненту, как и в скорости загрузки потокового видео, имеется, а доверительные интервалы наглядно показывают нам, что в обеих метриках скорость у недовольных опрошенных ниже, чем у довольных.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FCDEC-27EB-4B7B-A532-EA4E098E4E54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23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568989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7" y="2024920"/>
            <a:ext cx="1894018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90" y="3601722"/>
            <a:ext cx="8359268" cy="885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Проверим корреляцию между метриками среди недовольных абонентов</a:t>
            </a:r>
            <a:r>
              <a:rPr lang="en-US" dirty="0"/>
              <a:t>: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	Наблюдаем среднюю обратную корреляцию между «</a:t>
            </a:r>
            <a:r>
              <a:rPr lang="en-US" dirty="0"/>
              <a:t>Video Streaming Download Throughput(Kbps)</a:t>
            </a:r>
            <a:r>
              <a:rPr lang="ru-RU" dirty="0"/>
              <a:t>» и «</a:t>
            </a:r>
            <a:r>
              <a:rPr lang="en-US" dirty="0"/>
              <a:t>Video Streaming </a:t>
            </a:r>
            <a:r>
              <a:rPr lang="en-US" dirty="0" err="1"/>
              <a:t>xKB</a:t>
            </a:r>
            <a:r>
              <a:rPr lang="en-US" dirty="0"/>
              <a:t> Start Delay(</a:t>
            </a:r>
            <a:r>
              <a:rPr lang="en-US" dirty="0" err="1"/>
              <a:t>ms</a:t>
            </a:r>
            <a:r>
              <a:rPr lang="en-US" dirty="0"/>
              <a:t>)</a:t>
            </a:r>
            <a:r>
              <a:rPr lang="ru-RU" dirty="0"/>
              <a:t>»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F68751-A2EE-44BF-8A75-C59B32E9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20" y="3200400"/>
            <a:ext cx="13418565" cy="103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33E8AC-1DFC-45BC-87E4-85C8E5DDBA04}"/>
              </a:ext>
            </a:extLst>
          </p:cNvPr>
          <p:cNvSpPr/>
          <p:nvPr/>
        </p:nvSpPr>
        <p:spPr>
          <a:xfrm>
            <a:off x="9928620" y="6821278"/>
            <a:ext cx="12245580" cy="978763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173965-5793-445B-89AE-E05F5A9DCCF3}"/>
              </a:ext>
            </a:extLst>
          </p:cNvPr>
          <p:cNvSpPr/>
          <p:nvPr/>
        </p:nvSpPr>
        <p:spPr>
          <a:xfrm>
            <a:off x="17348480" y="3603285"/>
            <a:ext cx="1318846" cy="10052424"/>
          </a:xfrm>
          <a:prstGeom prst="rect">
            <a:avLst/>
          </a:prstGeom>
          <a:noFill/>
          <a:ln w="762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DF8CF-4DE6-487C-B407-E5B034701641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24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774323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512507"/>
            <a:ext cx="20964926" cy="970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Гипотеза №3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Исходя из того, что мы имеем обратную корреляцию между «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Download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)» и «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xKB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(</a:t>
            </a:r>
            <a:r>
              <a:rPr lang="ru-RU" dirty="0" err="1"/>
              <a:t>ms</a:t>
            </a:r>
            <a:r>
              <a:rPr lang="ru-RU" dirty="0"/>
              <a:t>)», что весьма логично, ведь чем выше время задержки, тем ниже общая скорость загрузки потокового видео, можем предположить, что у недовольных абонентов задержка будет выше.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Убедимся в этом с помощью критерия Манна-Уитни.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	- Но - метрика «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xKB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(</a:t>
            </a:r>
            <a:r>
              <a:rPr lang="ru-RU" dirty="0" err="1"/>
              <a:t>ms</a:t>
            </a:r>
            <a:r>
              <a:rPr lang="ru-RU" dirty="0"/>
              <a:t>)» не влияет на удовлетворенность абонентов.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На - метрика «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xKB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(</a:t>
            </a:r>
            <a:r>
              <a:rPr lang="ru-RU" dirty="0" err="1"/>
              <a:t>ms</a:t>
            </a:r>
            <a:r>
              <a:rPr lang="ru-RU" dirty="0"/>
              <a:t>)» влияет на удовлетворенность абонентов.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3906A-12B7-4BE5-AA20-F586DE8B510F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25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4371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6306397"/>
            <a:ext cx="20964926" cy="331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С помощью критерия Манна-Уитни подсчитаем </a:t>
            </a:r>
            <a:r>
              <a:rPr lang="en-US" dirty="0"/>
              <a:t>P-value </a:t>
            </a:r>
            <a:r>
              <a:rPr lang="ru-RU" dirty="0"/>
              <a:t>для «</a:t>
            </a:r>
            <a:r>
              <a:rPr lang="en-US" dirty="0"/>
              <a:t>Video Streaming </a:t>
            </a:r>
            <a:r>
              <a:rPr lang="en-US" dirty="0" err="1"/>
              <a:t>xKB</a:t>
            </a:r>
            <a:r>
              <a:rPr lang="en-US" dirty="0"/>
              <a:t> Start Delay(</a:t>
            </a:r>
            <a:r>
              <a:rPr lang="en-US" dirty="0" err="1"/>
              <a:t>ms</a:t>
            </a:r>
            <a:r>
              <a:rPr lang="en-US" dirty="0"/>
              <a:t>)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между двумя группами абонентов.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	P-value = </a:t>
            </a:r>
            <a:r>
              <a:rPr lang="ru-RU" dirty="0"/>
              <a:t>3.354461804606742</a:t>
            </a:r>
            <a:r>
              <a:rPr lang="en-US" dirty="0"/>
              <a:t>e-11</a:t>
            </a:r>
            <a:r>
              <a:rPr lang="ru-RU" dirty="0"/>
              <a:t> 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BDB53-1803-47CD-8AF7-FD5226BE3B53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26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0807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BB89-FC93-4CAA-89B2-AA85021A53C3}"/>
              </a:ext>
            </a:extLst>
          </p:cNvPr>
          <p:cNvSpPr txBox="1"/>
          <p:nvPr/>
        </p:nvSpPr>
        <p:spPr>
          <a:xfrm>
            <a:off x="1274588" y="4587146"/>
            <a:ext cx="902670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Квантили неудовлетворенных абонентов: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0,025: 2045,99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0,975: 2153,19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Квантили удовлетворенных абонентов: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0,025: </a:t>
            </a:r>
            <a:r>
              <a:rPr lang="en-US" dirty="0"/>
              <a:t>1801,07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	0,975: </a:t>
            </a:r>
            <a:r>
              <a:rPr lang="en-US" dirty="0"/>
              <a:t>1897,73</a:t>
            </a:r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AAF32B-CED7-4492-B94E-6C521D93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13" y="4121156"/>
            <a:ext cx="11808526" cy="900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08B4981-244E-4CC3-8EC4-B91EAF8C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349" y="4356328"/>
            <a:ext cx="11802490" cy="87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C596B-407F-4EF4-AE13-31237089E95C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27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27495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351742"/>
            <a:ext cx="20964926" cy="922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Вывод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Наши догадки подтвердились. P-</a:t>
            </a:r>
            <a:r>
              <a:rPr lang="ru-RU" dirty="0" err="1"/>
              <a:t>value</a:t>
            </a:r>
            <a:r>
              <a:rPr lang="ru-RU" dirty="0"/>
              <a:t> очевидно меньше 0,05, а это значит, что на имеющихся данных с 95 процентной вероятностью мы можем утверждать, что разница в метрике «</a:t>
            </a:r>
            <a:r>
              <a:rPr lang="en-US" dirty="0"/>
              <a:t>V</a:t>
            </a:r>
            <a:r>
              <a:rPr lang="ru-RU" dirty="0" err="1"/>
              <a:t>ideo</a:t>
            </a:r>
            <a:r>
              <a:rPr lang="ru-RU" dirty="0"/>
              <a:t> </a:t>
            </a:r>
            <a:r>
              <a:rPr lang="ru-RU" dirty="0" err="1"/>
              <a:t>Streaming</a:t>
            </a:r>
            <a:r>
              <a:rPr lang="ru-RU" dirty="0"/>
              <a:t> </a:t>
            </a:r>
            <a:r>
              <a:rPr lang="ru-RU" dirty="0" err="1"/>
              <a:t>xKB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(</a:t>
            </a:r>
            <a:r>
              <a:rPr lang="ru-RU" dirty="0" err="1"/>
              <a:t>ms</a:t>
            </a:r>
            <a:r>
              <a:rPr lang="ru-RU" dirty="0"/>
              <a:t>)» между довольными и недовольными абонентами статистически значима.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Доверительные интервалы показали, что задержка старта воспроизведения видео у группы недовольных пользователей значительно выше, чем у довольных.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471AB-C26F-4CCE-A80D-D9AF07859FA3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28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14178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881839"/>
            <a:ext cx="20964926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Гипотеза №4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Частота переотправок пакетов «к абоненту» является важной метрикой в оценке качества интернет соединения, в связи с чем, можем предположить, что у "недовольных" пользователей процент переотправок пакетов будет выше, чем у довольных. Убедимся в этом с помощью критерия Манна-Уитни и выдвинем гипотезы.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	- Но - метрика «</a:t>
            </a:r>
            <a:r>
              <a:rPr lang="ru-RU" dirty="0" err="1"/>
              <a:t>Downlink</a:t>
            </a:r>
            <a:r>
              <a:rPr lang="ru-RU" dirty="0"/>
              <a:t> TCP </a:t>
            </a:r>
            <a:r>
              <a:rPr lang="ru-RU" dirty="0" err="1"/>
              <a:t>Retransmission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(%)» не влияет на удовлетворенность пользователей.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На - метрика «</a:t>
            </a:r>
            <a:r>
              <a:rPr lang="ru-RU" dirty="0" err="1"/>
              <a:t>Downlink</a:t>
            </a:r>
            <a:r>
              <a:rPr lang="ru-RU" dirty="0"/>
              <a:t> TCP </a:t>
            </a:r>
            <a:r>
              <a:rPr lang="ru-RU" dirty="0" err="1"/>
              <a:t>Retransmission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(%)» влияет на удовлетворенность пользователей.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1A481-FC21-4B61-BEE6-81C9FD34112A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29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0533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24921"/>
            <a:ext cx="1675594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Постановка задачи</a:t>
            </a:r>
          </a:p>
        </p:txBody>
      </p:sp>
      <p:sp>
        <p:nvSpPr>
          <p:cNvPr id="134" name="TextBox 6"/>
          <p:cNvSpPr txBox="1"/>
          <p:nvPr/>
        </p:nvSpPr>
        <p:spPr>
          <a:xfrm>
            <a:off x="1274588" y="3807001"/>
            <a:ext cx="2119855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0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800" dirty="0">
                <a:sym typeface="Graphik LCG Regular"/>
              </a:rPr>
              <a:t>	Компания «Мегафон» хочет повысить удовлетворённость своих клиентов качеством услуг. Это важная задача для удержания пользователей — как давних, так и недавно привлечённых.</a:t>
            </a:r>
          </a:p>
          <a:p>
            <a:pPr algn="just">
              <a:lnSpc>
                <a:spcPct val="10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800" dirty="0">
                <a:sym typeface="Graphik LCG Regular"/>
              </a:rPr>
              <a:t>	Для этого «Мегафон» провёл опрос своих клиентов, предложив им оценить уровень удовлетворённости качеством связи. По каждому клиенту, прошедшему опрос, были собраны технические показатели.</a:t>
            </a:r>
          </a:p>
          <a:p>
            <a:pPr algn="just">
              <a:lnSpc>
                <a:spcPct val="10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800" dirty="0">
                <a:sym typeface="Graphik LCG Regular"/>
              </a:rPr>
              <a:t>	Необходимо подготовить исследование для компании «Мегафон» и проанализировать как зависит (и зависит ли) оценка, которую ставит клиент в опросе, от технических показателей, которые были собраны.</a:t>
            </a: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6DFB2-2010-48EE-9835-45F0B22FCB0A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6306397"/>
            <a:ext cx="20964926" cy="331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С помощью критерия Манна-Уитни подсчитаем </a:t>
            </a:r>
            <a:r>
              <a:rPr lang="en-US" dirty="0"/>
              <a:t>P-value </a:t>
            </a:r>
            <a:r>
              <a:rPr lang="ru-RU" dirty="0"/>
              <a:t>для «</a:t>
            </a:r>
            <a:r>
              <a:rPr lang="en-US" dirty="0"/>
              <a:t>Downlink TCP Retransmission Rate(%)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между двумя группами абонентов.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	P-value</a:t>
            </a:r>
            <a:r>
              <a:rPr lang="ru-RU" dirty="0"/>
              <a:t> = </a:t>
            </a:r>
            <a:r>
              <a:rPr lang="en-US" dirty="0"/>
              <a:t>3.476021022159357e-06</a:t>
            </a:r>
            <a:r>
              <a:rPr lang="ru-RU" dirty="0"/>
              <a:t> 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1B2E4-EA96-4FF1-8FE7-1A1D1BA34844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30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26561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BB89-FC93-4CAA-89B2-AA85021A53C3}"/>
              </a:ext>
            </a:extLst>
          </p:cNvPr>
          <p:cNvSpPr txBox="1"/>
          <p:nvPr/>
        </p:nvSpPr>
        <p:spPr>
          <a:xfrm>
            <a:off x="1274588" y="4587146"/>
            <a:ext cx="9026700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	</a:t>
            </a:r>
            <a:r>
              <a:rPr lang="ru-RU" dirty="0"/>
              <a:t>Квантили неудовлетворенных абонентов: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0,025: 1,74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0,975: </a:t>
            </a:r>
            <a:r>
              <a:rPr lang="en-US" dirty="0"/>
              <a:t>1</a:t>
            </a:r>
            <a:r>
              <a:rPr lang="ru-RU" dirty="0"/>
              <a:t>,86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Квантили удовлетворенных абонентов: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	0,025: </a:t>
            </a:r>
            <a:r>
              <a:rPr lang="ru-RU" dirty="0"/>
              <a:t>1,49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0,975: </a:t>
            </a:r>
            <a:r>
              <a:rPr lang="ru-RU" dirty="0"/>
              <a:t>1,61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5A0B4F0-617C-426E-8372-3686BE41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287" y="4325890"/>
            <a:ext cx="11909739" cy="90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05CBE-D72D-4AAB-BF3C-3358210DE4CB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31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29089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5013735"/>
            <a:ext cx="20964926" cy="58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Вывод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P-</a:t>
            </a:r>
            <a:r>
              <a:rPr lang="ru-RU" dirty="0" err="1"/>
              <a:t>value</a:t>
            </a:r>
            <a:r>
              <a:rPr lang="ru-RU" dirty="0"/>
              <a:t> дает нам понять, что разница в частоте переотправок пакетов «к абоненту» статистически значима и для абонентов, удовлетворённых качеством связи, медианное значение лежит в диапазоне 1.14 - 1.28, а для абонентов, кто недоволен качеством связи в диапазоне 1.30-1.45.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1E4B3-81F7-4826-B946-44F6BFF8E969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lang="ru-RU" sz="3600" dirty="0">
                <a:solidFill>
                  <a:srgbClr val="3D3BFF"/>
                </a:solidFill>
                <a:latin typeface="Graphik LCG Bold"/>
              </a:rPr>
              <a:t>32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74698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5198402"/>
            <a:ext cx="7640812" cy="552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Проанализируем ответы на второй вопрос и посмотрим распределение причин недовольства связью абонентами.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E62240-FC58-4B52-B086-075239024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b="2841"/>
          <a:stretch/>
        </p:blipFill>
        <p:spPr>
          <a:xfrm>
            <a:off x="9241971" y="3549907"/>
            <a:ext cx="13963875" cy="925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49C7B-81AD-4799-8716-14C2D2F5E7BF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33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884936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956476"/>
            <a:ext cx="20964926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rPr lang="ru-RU" dirty="0"/>
              <a:t>	Исходя из ответов на второй вопрос мы видим, что участники опроса чаще всего жаловались на:</a:t>
            </a:r>
          </a:p>
          <a:p>
            <a:r>
              <a:rPr lang="ru-RU" dirty="0"/>
              <a:t> 	- Качество связи в зданиях;</a:t>
            </a:r>
          </a:p>
          <a:p>
            <a:r>
              <a:rPr lang="ru-RU" dirty="0"/>
              <a:t> 	- </a:t>
            </a:r>
            <a:r>
              <a:rPr lang="ru-RU" dirty="0" err="1"/>
              <a:t>Недозвоны</a:t>
            </a:r>
            <a:r>
              <a:rPr lang="ru-RU" dirty="0"/>
              <a:t>;</a:t>
            </a:r>
          </a:p>
          <a:p>
            <a:r>
              <a:rPr lang="ru-RU" dirty="0"/>
              <a:t> 	- Мобильный интернет.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  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47274-A91F-492E-ACE6-3B66BD97A435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34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1805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6" y="4090407"/>
            <a:ext cx="8718499" cy="7744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Так как во втором вопросе была возможность выбрать несколько вариантов причины неудовлетворенности, было бы полезным узнать сколько вариантов выбрал каждый из опрошенных.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9B0F426B-7E3A-467C-9DE4-112E1E1B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17" y="4090406"/>
            <a:ext cx="10917413" cy="773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F2E65-FD6B-4413-9FBC-EA252A6EC249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35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597637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7" y="2024920"/>
            <a:ext cx="1894018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90" y="5263716"/>
            <a:ext cx="8359268" cy="552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На данном этапе посмотрим корреляцию между основными метриками и ответами пользователей на второй вопрос.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ED139BD6-8EB2-4469-A0C4-7BD369E3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43" y="3601722"/>
            <a:ext cx="13083667" cy="100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E62CD-21A2-4103-930C-8991C4AA606C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36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17573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620503"/>
            <a:ext cx="20964926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Гипотеза №5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	Исходя из отсутствия корреляции между основным показателем быстродействия интернета "средняя скорость «к абоненту» " и "</a:t>
            </a:r>
            <a:r>
              <a:rPr lang="ru-RU" dirty="0" err="1"/>
              <a:t>недозвонах</a:t>
            </a:r>
            <a:r>
              <a:rPr lang="ru-RU" dirty="0"/>
              <a:t>, обрывах при звонках" выдвинем двустороннюю гипотезу: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	- Но - метрика «</a:t>
            </a:r>
            <a:r>
              <a:rPr lang="ru-RU" dirty="0" err="1"/>
              <a:t>Downlink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)» не влияет на удовлетворенность пользователей, если они испытывают проблемы лишь с </a:t>
            </a:r>
            <a:r>
              <a:rPr lang="ru-RU" dirty="0" err="1"/>
              <a:t>недозвонами</a:t>
            </a:r>
            <a:r>
              <a:rPr lang="ru-RU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На - метрика «</a:t>
            </a:r>
            <a:r>
              <a:rPr lang="ru-RU" dirty="0" err="1"/>
              <a:t>Downlink</a:t>
            </a:r>
            <a:r>
              <a:rPr lang="ru-RU" dirty="0"/>
              <a:t> </a:t>
            </a:r>
            <a:r>
              <a:rPr lang="ru-RU" dirty="0" err="1"/>
              <a:t>Throughput</a:t>
            </a:r>
            <a:r>
              <a:rPr lang="ru-RU" dirty="0"/>
              <a:t>(</a:t>
            </a:r>
            <a:r>
              <a:rPr lang="ru-RU" dirty="0" err="1"/>
              <a:t>Kbps</a:t>
            </a:r>
            <a:r>
              <a:rPr lang="ru-RU" dirty="0"/>
              <a:t>)» влияет на удовлетворенность пользователей, если они испытывают проблемы лишь с </a:t>
            </a:r>
            <a:r>
              <a:rPr lang="ru-RU" dirty="0" err="1"/>
              <a:t>недозвонами</a:t>
            </a:r>
            <a:r>
              <a:rPr lang="ru-RU" dirty="0"/>
              <a:t>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6A5F6-F6FA-4F06-B268-99AC5FF6F4B2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37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29325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5752400"/>
            <a:ext cx="20964926" cy="442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ru-RU" dirty="0"/>
              <a:t>С помощью критерия Манна-Уитни </a:t>
            </a:r>
            <a:r>
              <a:rPr lang="ru-RU"/>
              <a:t>подсчитаем p-</a:t>
            </a:r>
            <a:r>
              <a:rPr lang="ru-RU" dirty="0" err="1"/>
              <a:t>value</a:t>
            </a:r>
            <a:r>
              <a:rPr lang="ru-RU" dirty="0"/>
              <a:t> для метрики "средняя скорость «к абоненту» " для абонентов, которые испытывают проблемы лишь с </a:t>
            </a:r>
            <a:r>
              <a:rPr lang="ru-RU" dirty="0" err="1"/>
              <a:t>недозвонами</a:t>
            </a:r>
            <a:r>
              <a:rPr lang="ru-RU" dirty="0"/>
              <a:t>.</a:t>
            </a:r>
            <a:r>
              <a:rPr lang="en-US" dirty="0"/>
              <a:t>	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	</a:t>
            </a:r>
            <a:r>
              <a:rPr lang="en-US" dirty="0"/>
              <a:t>P-value = </a:t>
            </a:r>
            <a:r>
              <a:rPr lang="ru-RU" dirty="0"/>
              <a:t>0.029943239216628732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C40F2-D1C3-48C1-8E64-FCE817076F87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38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452056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Выдвижение гипотез и их проверка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3A7DBF16-1F63-4223-98D2-378106C6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371" y="4010024"/>
            <a:ext cx="11283750" cy="86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D166C-1921-4F2A-9548-99527FC26A9B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39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89E4533-6BF2-4E22-A25F-1AE1C947FB00}"/>
              </a:ext>
            </a:extLst>
          </p:cNvPr>
          <p:cNvSpPr txBox="1"/>
          <p:nvPr/>
        </p:nvSpPr>
        <p:spPr>
          <a:xfrm>
            <a:off x="584483" y="3830114"/>
            <a:ext cx="10598675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Вывод</a:t>
            </a:r>
            <a:r>
              <a:rPr lang="en-US" dirty="0"/>
              <a:t>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	P</a:t>
            </a:r>
            <a:r>
              <a:rPr lang="ru-RU" dirty="0"/>
              <a:t>-</a:t>
            </a:r>
            <a:r>
              <a:rPr lang="ru-RU" dirty="0" err="1"/>
              <a:t>value</a:t>
            </a:r>
            <a:r>
              <a:rPr lang="ru-RU" dirty="0"/>
              <a:t> показывает что есть статистически значимая разница в метрике "средняя скорость «к абоненту»" среди довольных абонентов и абонентов, недовольным лишь </a:t>
            </a:r>
            <a:r>
              <a:rPr lang="ru-RU" dirty="0" err="1"/>
              <a:t>недозвонами</a:t>
            </a:r>
            <a:r>
              <a:rPr lang="ru-RU" dirty="0"/>
              <a:t> и обрывами при звонках. 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C</a:t>
            </a:r>
            <a:r>
              <a:rPr lang="ru-RU" dirty="0" err="1"/>
              <a:t>редняя</a:t>
            </a:r>
            <a:r>
              <a:rPr lang="ru-RU" dirty="0"/>
              <a:t> скорость «к абоненту» у абонентов, недовольных лишь </a:t>
            </a:r>
            <a:r>
              <a:rPr lang="ru-RU" dirty="0" err="1"/>
              <a:t>недозвонами</a:t>
            </a:r>
            <a:r>
              <a:rPr lang="ru-RU" dirty="0"/>
              <a:t> выше, чем у довольных.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5682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Подготовка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017239" y="5527700"/>
            <a:ext cx="11785367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Очевидно, мы имеем ответы, которые не удовлетворяют наши запросы.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«Оцените уровень удовлетворённости качеством связи по десятибалльной шкале (где 10 — это «отлично», а 1 — «ужасно»)»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15F856-68A1-4AAD-8698-8052DD134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385" y="4048906"/>
            <a:ext cx="9583616" cy="675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51F20-0F46-4D58-B4AC-D72AC4E0F147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A627B-A910-41CD-96BD-9EFA9685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09" y="12779745"/>
            <a:ext cx="10755994" cy="395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EFAB8-BDD7-4F46-87AA-A1687872FB7E}"/>
              </a:ext>
            </a:extLst>
          </p:cNvPr>
          <p:cNvSpPr txBox="1"/>
          <p:nvPr/>
        </p:nvSpPr>
        <p:spPr>
          <a:xfrm>
            <a:off x="4229462" y="12709504"/>
            <a:ext cx="14351686" cy="538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i="1" dirty="0"/>
              <a:t>Цитаты великих людей</a:t>
            </a:r>
            <a:r>
              <a:rPr lang="en-US" sz="2400" i="1" dirty="0"/>
              <a:t>:</a:t>
            </a:r>
            <a:r>
              <a:rPr lang="ru-RU" sz="2400" i="1" dirty="0"/>
              <a:t> «                                                                                                                      »</a:t>
            </a:r>
            <a:endParaRPr kumimoji="0" lang="ru-RU" sz="2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Рекомендации техническому отделу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348439"/>
            <a:ext cx="20964926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Сформируем ответ для технического отдела компании "Мегафон", в котором укажем на какие метрики следует обратить внимание в первую очередь, для повышения уровня удовлетворенности абонентов, что поможет удержать клиентов и привлечь новых.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Самый распространенный способ сравнить средние между двумя независимыми группами — использовать t-критерий с двумя выборками. Однако этот тест предполагает, что дисперсии между двумя группами равны.</a:t>
            </a:r>
            <a:br>
              <a:rPr lang="ru-RU" dirty="0"/>
            </a:br>
            <a:r>
              <a:rPr lang="ru-RU" dirty="0"/>
              <a:t>	В случае, когда имеется вероятность различия между дисперсиями двух групп, рекомендуется вместо этого использовать t-критерий Уэлча, который является непараметрическим эквивалентом t-теста для двух выборок.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1EA72-081C-4B78-9D06-EEA1F50320DF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41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143474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Рекомендации техническому отделу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5087103"/>
            <a:ext cx="9469612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С помощью Т-критерия Уэлча сравним средние между абонентами, кто отметил мобильный интернет как недостаток и теми, кто не выбрал мобильный интернет в качестве критерия, что не позволил поставить оценку выше.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47CE07-C5D2-4DDE-B7C9-F410F7CD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68807"/>
            <a:ext cx="10350569" cy="3165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281B5-4268-4F48-8243-334CA4F2B9C0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42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5223345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Рекомендации техническому отделу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705473"/>
            <a:ext cx="21267981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По тому же принципу сравним средние в категориях: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«Медленный мобильный интернет»;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«Плохое качество связи в зданиях»;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«</a:t>
            </a:r>
            <a:r>
              <a:rPr lang="ru-RU" dirty="0" err="1"/>
              <a:t>Недозвоны</a:t>
            </a:r>
            <a:r>
              <a:rPr lang="ru-RU" dirty="0"/>
              <a:t>, обрывы при звонках».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FC0DDA-7930-4F96-9618-D75E6CE3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24" y="6804418"/>
            <a:ext cx="17714151" cy="620327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B836825-6F89-47EB-8361-40F1D575B288}"/>
              </a:ext>
            </a:extLst>
          </p:cNvPr>
          <p:cNvSpPr/>
          <p:nvPr/>
        </p:nvSpPr>
        <p:spPr>
          <a:xfrm>
            <a:off x="18895104" y="6955686"/>
            <a:ext cx="2024743" cy="3057247"/>
          </a:xfrm>
          <a:prstGeom prst="rect">
            <a:avLst/>
          </a:prstGeom>
          <a:noFill/>
          <a:ln w="762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E501-0125-4CD0-80EF-B6E7117DA88D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43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047719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24920"/>
            <a:ext cx="186328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Рекомендации техническому отделу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257362"/>
            <a:ext cx="21267981" cy="885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dirty="0"/>
              <a:t>	Для повышения уровня удовлетворённости имеющихся абонентов специалистам технического отдела компании "Мегафон" стоит обратить внимание на такие метрики, как: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- «Задержка старта воспроизведения видео»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	- «Скорость загрузки потокового видео»</a:t>
            </a:r>
            <a:r>
              <a:rPr lang="en-US" dirty="0"/>
              <a:t>;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	- «Средняя скорость «к абоненту»».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Именно в этих метриках имеется наибольшее различие между группами довольных и недовольных опрошенных абонентов.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A2CC3-C012-4954-A7C8-550EBBE65825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44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804478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7" y="2024920"/>
            <a:ext cx="2155275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Общие выводы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3534357"/>
            <a:ext cx="20964926" cy="970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Во время проведенного анализа, на имеющихся данных, мы выяснили, что: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Большая часть опрошенных (около 65 %) была недовольна качеством связи. Это может быть связано с тем, что абоненты, довольные предоставленной услугой, менее склонны оставлять отзывы о продукте;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Обе группы абонентов (довольных и недовольных качеством связи), в среднем, потребляют одинаковое количества трафика;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Метрики «средняя скорость «к абоненту»» и «скорость загрузки потокового видео» имеют значительную корреляцию и ,благодаря доверительным интервалам, наглядно дают понять, что скорость интернета у недовольных опрошенных абонентов ниже, чем у довольных;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Метрики «задержка старта воспроизведения видео» и «Частота переотправок пакетов «к абоненту»» у группы недовольных пользователей значительно выше, чем у довольных;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C0B93-9A18-4A05-B118-FD8E09A80C9D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45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9425592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7" y="2024920"/>
            <a:ext cx="2155275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Общие выводы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5011684"/>
            <a:ext cx="20964926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- Исходя из ответов на второй вопрос абоненты чаще всего жаловались на «Качество связи в зданиях», «</a:t>
            </a:r>
            <a:r>
              <a:rPr lang="ru-RU" dirty="0" err="1"/>
              <a:t>Недозвоны</a:t>
            </a:r>
            <a:r>
              <a:rPr lang="ru-RU" dirty="0"/>
              <a:t>», «Мобильный интернет»;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Абоненты, отметившие исключительно проблемы со связью, такие как «</a:t>
            </a:r>
            <a:r>
              <a:rPr lang="ru-RU" dirty="0" err="1"/>
              <a:t>недозвоны</a:t>
            </a:r>
            <a:r>
              <a:rPr lang="ru-RU" dirty="0"/>
              <a:t>, обрывы при звонках» не испытывают проблем с интернетом;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	- Проверка корреляции ответов на второй вопрос не выявила никаких необычных корреляций, за исключением «Медленный мобильный интернет» и «Медленная загрузка видео», что, по сути, имеет одинаковую причинно-следственную связь, в связи с чем, в дальнейшем, эти два критерия можно объединить.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5BB4D-7AC0-4164-BBEB-F8503A229659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46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864468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9D221A-424E-424F-8129-375F952D1DEC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3D3B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5BB4D-7AC0-4164-BBEB-F8503A229659}"/>
              </a:ext>
            </a:extLst>
          </p:cNvPr>
          <p:cNvSpPr txBox="1"/>
          <p:nvPr/>
        </p:nvSpPr>
        <p:spPr>
          <a:xfrm>
            <a:off x="22437712" y="149389"/>
            <a:ext cx="663643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raphik LCG Bold"/>
                <a:sym typeface="Helvetica"/>
              </a:rPr>
              <a:t>47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raphik LCG Bold"/>
              <a:sym typeface="Helvetica"/>
            </a:endParaRPr>
          </a:p>
        </p:txBody>
      </p:sp>
      <p:sp>
        <p:nvSpPr>
          <p:cNvPr id="6" name="Интернет-маркетолог с 0">
            <a:extLst>
              <a:ext uri="{FF2B5EF4-FFF2-40B4-BE49-F238E27FC236}">
                <a16:creationId xmlns:a16="http://schemas.microsoft.com/office/drawing/2014/main" id="{D106D214-0ED6-463C-A823-94AC860D728A}"/>
              </a:ext>
            </a:extLst>
          </p:cNvPr>
          <p:cNvSpPr txBox="1"/>
          <p:nvPr/>
        </p:nvSpPr>
        <p:spPr>
          <a:xfrm>
            <a:off x="1145015" y="3954891"/>
            <a:ext cx="12762753" cy="35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СПАСИБО</a:t>
            </a:r>
          </a:p>
          <a:p>
            <a:r>
              <a:rPr lang="ru-RU" dirty="0"/>
              <a:t>ЗА ВНИМАНИЕ!</a:t>
            </a:r>
            <a:endParaRPr dirty="0"/>
          </a:p>
        </p:txBody>
      </p:sp>
      <p:pic>
        <p:nvPicPr>
          <p:cNvPr id="7" name="Лого.png" descr="Лого.png">
            <a:extLst>
              <a:ext uri="{FF2B5EF4-FFF2-40B4-BE49-F238E27FC236}">
                <a16:creationId xmlns:a16="http://schemas.microsoft.com/office/drawing/2014/main" id="{87A59050-5A42-4359-87B1-8AC23790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57765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24921"/>
            <a:ext cx="1675594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Подготовка данных</a:t>
            </a:r>
          </a:p>
        </p:txBody>
      </p:sp>
      <p:sp>
        <p:nvSpPr>
          <p:cNvPr id="134" name="TextBox 6"/>
          <p:cNvSpPr txBox="1"/>
          <p:nvPr/>
        </p:nvSpPr>
        <p:spPr>
          <a:xfrm>
            <a:off x="1274588" y="4972256"/>
            <a:ext cx="21198550" cy="442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800" dirty="0">
                <a:sym typeface="Graphik LCG Regular"/>
              </a:rPr>
              <a:t>	Так как неподходящие ответы составляют 1.7 процента от общего количества записей, а если отбросить ответы, которые мы не можем распознать (в которых явно отсутствует численный показатель), то мы получим 1.1 процент.</a:t>
            </a:r>
            <a:br>
              <a:rPr lang="ru-RU" sz="4800" dirty="0">
                <a:sym typeface="Graphik LCG Regular"/>
              </a:rPr>
            </a:br>
            <a:r>
              <a:rPr lang="ru-RU" sz="4800" dirty="0">
                <a:sym typeface="Graphik LCG Regular"/>
              </a:rPr>
              <a:t>	Мы решаем пожертвовать 1 процентом данных.</a:t>
            </a: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8F823-A17F-41A9-BB85-D648959D5EB4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5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61C2F0-5187-4FC3-A86E-828985E7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307" y="9026581"/>
            <a:ext cx="4820323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ECAAC-186E-4D7F-9A74-846A0B077682}"/>
              </a:ext>
            </a:extLst>
          </p:cNvPr>
          <p:cNvSpPr txBox="1"/>
          <p:nvPr/>
        </p:nvSpPr>
        <p:spPr>
          <a:xfrm rot="21389935">
            <a:off x="19612591" y="10953454"/>
            <a:ext cx="509755" cy="502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1%</a:t>
            </a:r>
            <a:endParaRPr kumimoji="0" lang="ru-RU" sz="2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7797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Подготовка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720691"/>
            <a:ext cx="11785367" cy="5177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/>
            <a:r>
              <a:rPr lang="ru-RU" dirty="0"/>
              <a:t>	На первый взгляд количество полностью удовлетворенных, качеством связи, опрошенных значительно больше, чем тех, кто имеет ту или иную проблему.</a:t>
            </a:r>
          </a:p>
          <a:p>
            <a:r>
              <a:rPr lang="ru-RU" dirty="0"/>
              <a:t>	Рассмотрим ответы детальнее.</a:t>
            </a:r>
            <a:endParaRPr dirty="0"/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444067-D592-4B81-A06F-300C8BFA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144" y="4459498"/>
            <a:ext cx="9723126" cy="6753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E9660-9C32-4BB6-BCB3-EC4002726BED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6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05249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6108785"/>
            <a:ext cx="10550014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/>
            <a:r>
              <a:rPr lang="ru-RU" dirty="0"/>
              <a:t>	Мы видим распределение ответов по уровню удовлетворенности абонентов качеством связи по шкале от 1 до 10.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E4E60-605D-4E68-9426-4279859FF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6" t="15353" r="4021" b="9928"/>
          <a:stretch/>
        </p:blipFill>
        <p:spPr>
          <a:xfrm>
            <a:off x="12192000" y="4218037"/>
            <a:ext cx="10550014" cy="7344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0DEF5-E59F-4DB4-9B05-4DE909C0174E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7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50041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5074657"/>
            <a:ext cx="10550014" cy="5177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/>
            <a:r>
              <a:rPr lang="ru-RU" dirty="0"/>
              <a:t>	При распределении абонентов на две группы мы можем заметить, что большинство (около 65</a:t>
            </a:r>
            <a:r>
              <a:rPr lang="en-US" dirty="0"/>
              <a:t>%</a:t>
            </a:r>
            <a:r>
              <a:rPr lang="ru-RU" dirty="0"/>
              <a:t>) пользователей имеют замечания по качеству связи.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8B5360-76DA-432E-9FD0-0C88FBC85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/>
          <a:stretch/>
        </p:blipFill>
        <p:spPr>
          <a:xfrm>
            <a:off x="12964885" y="3505314"/>
            <a:ext cx="10189497" cy="8178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0396D-8FA4-495E-ACE1-E236CA537BC2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8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395235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Первичный анализ данных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9" y="4657302"/>
            <a:ext cx="7215286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ru-RU" dirty="0"/>
              <a:t>	Благодаря гистограмме и </a:t>
            </a:r>
            <a:r>
              <a:rPr lang="en-US" dirty="0"/>
              <a:t>boxplot </a:t>
            </a:r>
            <a:r>
              <a:rPr lang="ru-RU" dirty="0"/>
              <a:t>мы можем заметить, что все метрики имеют длинные хвосты, большое количество выбросов и в целом распределение не является «нормальным».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804829-7350-4B4C-A083-8FED62B8F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74313"/>
          <a:stretch/>
        </p:blipFill>
        <p:spPr>
          <a:xfrm>
            <a:off x="8714244" y="4372895"/>
            <a:ext cx="14395167" cy="699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3A2EA-F2E7-4499-8908-19AC516DEE42}"/>
              </a:ext>
            </a:extLst>
          </p:cNvPr>
          <p:cNvSpPr txBox="1"/>
          <p:nvPr/>
        </p:nvSpPr>
        <p:spPr>
          <a:xfrm>
            <a:off x="22437712" y="149389"/>
            <a:ext cx="429605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 </a:t>
            </a:r>
            <a:r>
              <a:rPr kumimoji="0" lang="ru-RU" sz="3600" i="0" u="none" strike="noStrike" cap="none" spc="0" normalizeH="0" baseline="0" dirty="0">
                <a:ln>
                  <a:noFill/>
                </a:ln>
                <a:solidFill>
                  <a:srgbClr val="3D3BFF"/>
                </a:solidFill>
                <a:effectLst/>
                <a:uFillTx/>
                <a:latin typeface="Graphik LCG Bold"/>
                <a:sym typeface="Helvetica"/>
              </a:rPr>
              <a:t>9</a:t>
            </a:r>
            <a:endParaRPr kumimoji="0" lang="ru-RU" sz="3200" i="0" u="none" strike="noStrike" cap="none" spc="0" normalizeH="0" baseline="0" dirty="0">
              <a:ln>
                <a:noFill/>
              </a:ln>
              <a:solidFill>
                <a:srgbClr val="3D3BFF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0972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409</Words>
  <Application>Microsoft Office PowerPoint</Application>
  <PresentationFormat>Произвольный</PresentationFormat>
  <Paragraphs>253</Paragraphs>
  <Slides>46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Arial</vt:lpstr>
      <vt:lpstr>Graphik LCG Bold</vt:lpstr>
      <vt:lpstr>Graphik LCG Regular</vt:lpstr>
      <vt:lpstr>Helvetica</vt:lpstr>
      <vt:lpstr>Helvetica Neue</vt:lpstr>
      <vt:lpstr>Helvetica Neue Light</vt:lpstr>
      <vt:lpstr>Helvetica Neue Medium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</dc:creator>
  <cp:lastModifiedBy>дми</cp:lastModifiedBy>
  <cp:revision>30</cp:revision>
  <dcterms:modified xsi:type="dcterms:W3CDTF">2023-03-27T11:32:55Z</dcterms:modified>
</cp:coreProperties>
</file>