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Arial Black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93FBAD4-5EFE-4DD8-AF79-FFFD190900E5}">
  <a:tblStyle styleId="{593FBAD4-5EFE-4DD8-AF79-FFFD190900E5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6F6F6"/>
          </a:solidFill>
        </a:fill>
      </a:tcStyle>
    </a:wholeTbl>
    <a:band1H>
      <a:tcStyle>
        <a:fill>
          <a:solidFill>
            <a:srgbClr val="ECECEC"/>
          </a:solidFill>
        </a:fill>
      </a:tcStyle>
    </a:band1H>
    <a:band1V>
      <a:tcStyle>
        <a:fill>
          <a:solidFill>
            <a:srgbClr val="ECECEC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6496EDE7-175F-4D8E-A9B9-383FEFE78384}" styleName="Table_1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Black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chemeClr val="accent2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31825" y="1556683"/>
            <a:ext cx="6910500" cy="5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71437" lvl="1" marL="557212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114300" lvl="2" marL="857250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114300" lvl="3" marL="1200150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45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114300" lvl="4" marL="1543050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45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3" type="body"/>
          </p:nvPr>
        </p:nvSpPr>
        <p:spPr>
          <a:xfrm>
            <a:off x="660400" y="3340101"/>
            <a:ext cx="6488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4" type="body"/>
          </p:nvPr>
        </p:nvSpPr>
        <p:spPr>
          <a:xfrm>
            <a:off x="660399" y="4094614"/>
            <a:ext cx="36498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/>
          <p:nvPr>
            <p:ph idx="5" type="pic"/>
          </p:nvPr>
        </p:nvSpPr>
        <p:spPr>
          <a:xfrm>
            <a:off x="627879" y="504825"/>
            <a:ext cx="1243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chemeClr val="accent2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am Member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 rot="10800000">
            <a:off x="2284358" y="699371"/>
            <a:ext cx="0" cy="415230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Shape 52"/>
          <p:cNvCxnSpPr/>
          <p:nvPr/>
        </p:nvCxnSpPr>
        <p:spPr>
          <a:xfrm rot="10800000">
            <a:off x="4570358" y="708371"/>
            <a:ext cx="0" cy="414330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Shape 53"/>
          <p:cNvCxnSpPr/>
          <p:nvPr/>
        </p:nvCxnSpPr>
        <p:spPr>
          <a:xfrm rot="10800000">
            <a:off x="6854717" y="699371"/>
            <a:ext cx="0" cy="415230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Shape 54"/>
          <p:cNvSpPr txBox="1"/>
          <p:nvPr>
            <p:ph idx="1" type="body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2923511" y="1972360"/>
            <a:ext cx="992100" cy="22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2436813" y="2216156"/>
            <a:ext cx="19734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60"/>
              </a:spcBef>
              <a:buClr>
                <a:schemeClr val="accent2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2528455" y="2632075"/>
            <a:ext cx="1777199" cy="2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2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/>
          <p:nvPr>
            <p:ph idx="5" type="pic"/>
          </p:nvPr>
        </p:nvSpPr>
        <p:spPr>
          <a:xfrm>
            <a:off x="692437" y="900545"/>
            <a:ext cx="9123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9C2D7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6" type="body"/>
          </p:nvPr>
        </p:nvSpPr>
        <p:spPr>
          <a:xfrm>
            <a:off x="649056" y="1972360"/>
            <a:ext cx="992100" cy="22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7" type="body"/>
          </p:nvPr>
        </p:nvSpPr>
        <p:spPr>
          <a:xfrm>
            <a:off x="162357" y="2216156"/>
            <a:ext cx="19734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60"/>
              </a:spcBef>
              <a:buClr>
                <a:schemeClr val="accent2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8" type="body"/>
          </p:nvPr>
        </p:nvSpPr>
        <p:spPr>
          <a:xfrm>
            <a:off x="254000" y="2632075"/>
            <a:ext cx="1777200" cy="2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2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9" type="body"/>
          </p:nvPr>
        </p:nvSpPr>
        <p:spPr>
          <a:xfrm>
            <a:off x="5221057" y="1972360"/>
            <a:ext cx="992100" cy="22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3" type="body"/>
          </p:nvPr>
        </p:nvSpPr>
        <p:spPr>
          <a:xfrm>
            <a:off x="4734357" y="2216156"/>
            <a:ext cx="19734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60"/>
              </a:spcBef>
              <a:buClr>
                <a:schemeClr val="accent2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4" type="body"/>
          </p:nvPr>
        </p:nvSpPr>
        <p:spPr>
          <a:xfrm>
            <a:off x="4826000" y="2632075"/>
            <a:ext cx="1777200" cy="2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2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5" type="body"/>
          </p:nvPr>
        </p:nvSpPr>
        <p:spPr>
          <a:xfrm>
            <a:off x="7518602" y="1972360"/>
            <a:ext cx="992100" cy="22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6" type="body"/>
          </p:nvPr>
        </p:nvSpPr>
        <p:spPr>
          <a:xfrm>
            <a:off x="7031903" y="2216156"/>
            <a:ext cx="19734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60"/>
              </a:spcBef>
              <a:buClr>
                <a:schemeClr val="accent2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7" type="body"/>
          </p:nvPr>
        </p:nvSpPr>
        <p:spPr>
          <a:xfrm>
            <a:off x="7123545" y="2632075"/>
            <a:ext cx="1777200" cy="2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2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/>
          <p:nvPr>
            <p:ph idx="18" type="pic"/>
          </p:nvPr>
        </p:nvSpPr>
        <p:spPr>
          <a:xfrm>
            <a:off x="2966891" y="900545"/>
            <a:ext cx="912299" cy="9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9C2D7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/>
          <p:nvPr>
            <p:ph idx="19" type="pic"/>
          </p:nvPr>
        </p:nvSpPr>
        <p:spPr>
          <a:xfrm>
            <a:off x="5264437" y="900545"/>
            <a:ext cx="9123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9C2D7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/>
          <p:nvPr>
            <p:ph idx="20" type="pic"/>
          </p:nvPr>
        </p:nvSpPr>
        <p:spPr>
          <a:xfrm>
            <a:off x="7527346" y="900545"/>
            <a:ext cx="9123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9C2D7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Step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704850"/>
            <a:ext cx="9144000" cy="2784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950590" y="844037"/>
            <a:ext cx="374100" cy="348300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</a:p>
        </p:txBody>
      </p:sp>
      <p:cxnSp>
        <p:nvCxnSpPr>
          <p:cNvPr id="74" name="Shape 74"/>
          <p:cNvCxnSpPr/>
          <p:nvPr/>
        </p:nvCxnSpPr>
        <p:spPr>
          <a:xfrm rot="10800000">
            <a:off x="2284358" y="699371"/>
            <a:ext cx="0" cy="415230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Shape 75"/>
          <p:cNvCxnSpPr/>
          <p:nvPr/>
        </p:nvCxnSpPr>
        <p:spPr>
          <a:xfrm rot="10800000">
            <a:off x="4570358" y="708371"/>
            <a:ext cx="0" cy="414330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Shape 76"/>
          <p:cNvCxnSpPr/>
          <p:nvPr/>
        </p:nvCxnSpPr>
        <p:spPr>
          <a:xfrm rot="10800000">
            <a:off x="6854717" y="699371"/>
            <a:ext cx="0" cy="415230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Shape 77"/>
          <p:cNvSpPr/>
          <p:nvPr/>
        </p:nvSpPr>
        <p:spPr>
          <a:xfrm>
            <a:off x="3233307" y="844037"/>
            <a:ext cx="374100" cy="348300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</a:p>
        </p:txBody>
      </p:sp>
      <p:sp>
        <p:nvSpPr>
          <p:cNvPr id="78" name="Shape 78"/>
          <p:cNvSpPr/>
          <p:nvPr/>
        </p:nvSpPr>
        <p:spPr>
          <a:xfrm>
            <a:off x="5527516" y="844037"/>
            <a:ext cx="374100" cy="348300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</a:p>
        </p:txBody>
      </p:sp>
      <p:sp>
        <p:nvSpPr>
          <p:cNvPr id="79" name="Shape 79"/>
          <p:cNvSpPr/>
          <p:nvPr/>
        </p:nvSpPr>
        <p:spPr>
          <a:xfrm>
            <a:off x="7802022" y="844037"/>
            <a:ext cx="374100" cy="348300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242887" y="1373187"/>
            <a:ext cx="18003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2528888" y="1373187"/>
            <a:ext cx="18003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4" type="body"/>
          </p:nvPr>
        </p:nvSpPr>
        <p:spPr>
          <a:xfrm>
            <a:off x="4814887" y="1373187"/>
            <a:ext cx="18003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5" type="body"/>
          </p:nvPr>
        </p:nvSpPr>
        <p:spPr>
          <a:xfrm>
            <a:off x="7100888" y="1373187"/>
            <a:ext cx="18003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Step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692727"/>
            <a:ext cx="778800" cy="416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FC2D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/>
          <p:nvPr/>
        </p:nvSpPr>
        <p:spPr>
          <a:xfrm>
            <a:off x="601266" y="2620575"/>
            <a:ext cx="348300" cy="348300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</a:p>
        </p:txBody>
      </p:sp>
      <p:cxnSp>
        <p:nvCxnSpPr>
          <p:cNvPr id="89" name="Shape 89"/>
          <p:cNvCxnSpPr/>
          <p:nvPr/>
        </p:nvCxnSpPr>
        <p:spPr>
          <a:xfrm rot="10800000">
            <a:off x="0" y="3497526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Shape 90"/>
          <p:cNvSpPr/>
          <p:nvPr/>
        </p:nvSpPr>
        <p:spPr>
          <a:xfrm>
            <a:off x="601266" y="1229925"/>
            <a:ext cx="348300" cy="3483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</a:p>
        </p:txBody>
      </p:sp>
      <p:cxnSp>
        <p:nvCxnSpPr>
          <p:cNvPr id="91" name="Shape 91"/>
          <p:cNvCxnSpPr/>
          <p:nvPr/>
        </p:nvCxnSpPr>
        <p:spPr>
          <a:xfrm rot="10800000">
            <a:off x="0" y="2090858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Shape 92"/>
          <p:cNvSpPr/>
          <p:nvPr/>
        </p:nvSpPr>
        <p:spPr>
          <a:xfrm>
            <a:off x="601266" y="4017576"/>
            <a:ext cx="348300" cy="348300"/>
          </a:xfrm>
          <a:prstGeom prst="ellipse">
            <a:avLst/>
          </a:prstGeom>
          <a:solidFill>
            <a:srgbClr val="2FC2D9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2898347" y="969098"/>
            <a:ext cx="73077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2898347" y="2366098"/>
            <a:ext cx="73077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4" type="body"/>
          </p:nvPr>
        </p:nvSpPr>
        <p:spPr>
          <a:xfrm>
            <a:off x="2898347" y="3797735"/>
            <a:ext cx="73077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5" type="body"/>
          </p:nvPr>
        </p:nvSpPr>
        <p:spPr>
          <a:xfrm>
            <a:off x="1120344" y="969098"/>
            <a:ext cx="15351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9090"/>
              </a:lnSpc>
              <a:spcBef>
                <a:spcPts val="22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6" type="body"/>
          </p:nvPr>
        </p:nvSpPr>
        <p:spPr>
          <a:xfrm>
            <a:off x="1120344" y="2331460"/>
            <a:ext cx="15351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9090"/>
              </a:lnSpc>
              <a:spcBef>
                <a:spcPts val="22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7" type="body"/>
          </p:nvPr>
        </p:nvSpPr>
        <p:spPr>
          <a:xfrm>
            <a:off x="1120344" y="3716914"/>
            <a:ext cx="15351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9090"/>
              </a:lnSpc>
              <a:spcBef>
                <a:spcPts val="22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 (No Image)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-3"/>
            <a:ext cx="9144000" cy="69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rotWithShape="0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808738" y="89634"/>
            <a:ext cx="6458099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102" name="Shape 102"/>
          <p:cNvCxnSpPr/>
          <p:nvPr/>
        </p:nvCxnSpPr>
        <p:spPr>
          <a:xfrm>
            <a:off x="1667933" y="246350"/>
            <a:ext cx="0" cy="2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Shape 103"/>
          <p:cNvCxnSpPr/>
          <p:nvPr/>
        </p:nvCxnSpPr>
        <p:spPr>
          <a:xfrm rot="10800000">
            <a:off x="9144000" y="707862"/>
            <a:ext cx="0" cy="419880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>
            <p:ph idx="1" type="body"/>
          </p:nvPr>
        </p:nvSpPr>
        <p:spPr>
          <a:xfrm>
            <a:off x="4930267" y="1321134"/>
            <a:ext cx="38406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878" lvl="0" marL="129778" marR="0" rtl="0" algn="l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8112" lvl="1" marL="557212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01600" lvl="2" marL="85725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363537" y="1321134"/>
            <a:ext cx="3921000" cy="27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0812" lvl="1" marL="557212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07950" lvl="2" marL="8572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7950" lvl="4" marL="15430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18147" y="990996"/>
            <a:ext cx="1480500" cy="22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7" name="Shape 107"/>
          <p:cNvSpPr/>
          <p:nvPr>
            <p:ph idx="4" type="pic"/>
          </p:nvPr>
        </p:nvSpPr>
        <p:spPr>
          <a:xfrm>
            <a:off x="257299" y="152004"/>
            <a:ext cx="1236300" cy="4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4990148" y="990996"/>
            <a:ext cx="1480500" cy="22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chemeClr val="accent2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190993" y="170914"/>
            <a:ext cx="8337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1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2" name="Shape 112"/>
          <p:cNvSpPr/>
          <p:nvPr/>
        </p:nvSpPr>
        <p:spPr>
          <a:xfrm>
            <a:off x="0" y="4762305"/>
            <a:ext cx="9144000" cy="3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4762305"/>
            <a:ext cx="9144000" cy="3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Shape 1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chemeClr val="accent2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72404" y="3947726"/>
            <a:ext cx="5015100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760"/>
              </a:spcBef>
              <a:buClr>
                <a:schemeClr val="accent2"/>
              </a:buClr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3429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6858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10287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13716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872404" y="3394369"/>
            <a:ext cx="3688500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760"/>
              </a:spcBef>
              <a:buClr>
                <a:schemeClr val="accent2"/>
              </a:buClr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3429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6858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10287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13716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872404" y="2869952"/>
            <a:ext cx="5285700" cy="647099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Arial Black"/>
              <a:buNone/>
              <a:defRPr b="0" i="0" sz="3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9" name="Shape 119"/>
          <p:cNvSpPr txBox="1"/>
          <p:nvPr/>
        </p:nvSpPr>
        <p:spPr>
          <a:xfrm>
            <a:off x="781354" y="2496458"/>
            <a:ext cx="6488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9C2D7"/>
              </a:buClr>
              <a:buFont typeface="Arial"/>
              <a:buNone/>
            </a:pPr>
            <a:r>
              <a:t/>
            </a:r>
            <a:endParaRPr sz="1500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866628" y="2457126"/>
            <a:ext cx="3731100" cy="28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(No Image)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tern_ppt.jpg" id="122" name="Shape 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368" y="-11545"/>
            <a:ext cx="6898200" cy="517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tern_ppt.jpg"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-11545"/>
            <a:ext cx="2338200" cy="51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" type="body"/>
          </p:nvPr>
        </p:nvSpPr>
        <p:spPr>
          <a:xfrm>
            <a:off x="872404" y="3947726"/>
            <a:ext cx="5015100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760"/>
              </a:spcBef>
              <a:buClr>
                <a:schemeClr val="accent2"/>
              </a:buClr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3429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6858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10287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13716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872404" y="3394369"/>
            <a:ext cx="3688500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760"/>
              </a:spcBef>
              <a:buClr>
                <a:schemeClr val="accent2"/>
              </a:buClr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3429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6858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10287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1371600" marR="0" rtl="0" algn="l">
              <a:spcBef>
                <a:spcPts val="760"/>
              </a:spcBef>
              <a:buClr>
                <a:schemeClr val="dk1"/>
              </a:buClr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872404" y="2869952"/>
            <a:ext cx="5285700" cy="647099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Arial Black"/>
              <a:buNone/>
              <a:defRPr b="0" i="0" sz="3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/>
        </p:nvSpPr>
        <p:spPr>
          <a:xfrm>
            <a:off x="781354" y="2496458"/>
            <a:ext cx="6488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9C2D7"/>
              </a:buClr>
              <a:buFont typeface="Arial"/>
              <a:buNone/>
            </a:pPr>
            <a:r>
              <a:t/>
            </a:r>
            <a:endParaRPr sz="1500">
              <a:solidFill>
                <a:srgbClr val="4645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Shape 128"/>
          <p:cNvSpPr txBox="1"/>
          <p:nvPr>
            <p:ph idx="3" type="body"/>
          </p:nvPr>
        </p:nvSpPr>
        <p:spPr>
          <a:xfrm>
            <a:off x="866628" y="2457126"/>
            <a:ext cx="3731100" cy="28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melin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graphicFrame>
        <p:nvGraphicFramePr>
          <p:cNvPr id="131" name="Shape 131"/>
          <p:cNvGraphicFramePr/>
          <p:nvPr/>
        </p:nvGraphicFramePr>
        <p:xfrm>
          <a:off x="-1" y="7013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{593FBAD4-5EFE-4DD8-AF79-FFFD190900E5}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27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M1</a:t>
                      </a:r>
                    </a:p>
                  </a:txBody>
                  <a:tcPr marT="34300" marB="3430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M2</a:t>
                      </a:r>
                    </a:p>
                  </a:txBody>
                  <a:tcPr marT="34300" marB="3430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M3</a:t>
                      </a:r>
                    </a:p>
                  </a:txBody>
                  <a:tcPr marT="34300" marB="3430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M4</a:t>
                      </a:r>
                    </a:p>
                  </a:txBody>
                  <a:tcPr marT="34300" marB="3430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M5</a:t>
                      </a:r>
                    </a:p>
                  </a:txBody>
                  <a:tcPr marT="34300" marB="3430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M6</a:t>
                      </a:r>
                    </a:p>
                  </a:txBody>
                  <a:tcPr marT="34300" marB="3430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M7</a:t>
                      </a:r>
                    </a:p>
                  </a:txBody>
                  <a:tcPr marT="34300" marB="3430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M8</a:t>
                      </a:r>
                    </a:p>
                  </a:txBody>
                  <a:tcPr marT="34300" marB="3430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M9</a:t>
                      </a:r>
                    </a:p>
                  </a:txBody>
                  <a:tcPr marT="34300" marB="3430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M10</a:t>
                      </a:r>
                    </a:p>
                  </a:txBody>
                  <a:tcPr marT="34300" marB="3430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M11</a:t>
                      </a:r>
                    </a:p>
                  </a:txBody>
                  <a:tcPr marT="34300" marB="3430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b="1" i="0" lang="en-US" sz="9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M12</a:t>
                      </a:r>
                    </a:p>
                  </a:txBody>
                  <a:tcPr marT="34300" marB="3430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387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698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698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698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698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698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69800"/>
                      </a:scheme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(Light)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65760" y="0"/>
            <a:ext cx="8763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50"/>
              </a:spcBef>
              <a:buClr>
                <a:schemeClr val="accent2"/>
              </a:buClr>
              <a:buFont typeface="Arial"/>
              <a:buNone/>
              <a:defRPr b="0" i="0" sz="750" u="none" cap="none" strike="noStrike">
                <a:solidFill>
                  <a:srgbClr val="A3A0A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365760" y="685800"/>
            <a:ext cx="8412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1925" lvl="0" marL="257175" marR="0" rtl="0" algn="l">
              <a:lnSpc>
                <a:spcPct val="100000"/>
              </a:lnSpc>
              <a:spcBef>
                <a:spcPts val="300"/>
              </a:spcBef>
              <a:spcAft>
                <a:spcPts val="45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lnSpc>
                <a:spcPct val="100000"/>
              </a:lnSpc>
              <a:spcBef>
                <a:spcPts val="280"/>
              </a:spcBef>
              <a:spcAft>
                <a:spcPts val="45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lnSpc>
                <a:spcPct val="100000"/>
              </a:lnSpc>
              <a:spcBef>
                <a:spcPts val="240"/>
              </a:spcBef>
              <a:spcAft>
                <a:spcPts val="45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lnSpc>
                <a:spcPct val="100000"/>
              </a:lnSpc>
              <a:spcBef>
                <a:spcPts val="200"/>
              </a:spcBef>
              <a:spcAft>
                <a:spcPts val="45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lnSpc>
                <a:spcPct val="100000"/>
              </a:lnSpc>
              <a:spcBef>
                <a:spcPts val="160"/>
              </a:spcBef>
              <a:spcAft>
                <a:spcPts val="45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457200" y="205980"/>
            <a:ext cx="8686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5181600" y="4889337"/>
            <a:ext cx="3048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220475" y="4869180"/>
            <a:ext cx="482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352472" y="917779"/>
            <a:ext cx="8337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8112" lvl="1" marL="557212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01600" lvl="2" marL="857250" marR="0" rtl="0" algn="l"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List with Graphic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pic"/>
          </p:nvPr>
        </p:nvSpPr>
        <p:spPr>
          <a:xfrm>
            <a:off x="5029200" y="683204"/>
            <a:ext cx="41148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chemeClr val="accent2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60362" y="1079896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4102" lvl="0" marL="130302" marR="0" rtl="0" algn="l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8112" lvl="1" marL="557212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95250" lvl="3" marL="12001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95250" lvl="4" marL="15430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3" type="body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90"/>
              </a:spcBef>
              <a:buClr>
                <a:schemeClr val="accent2"/>
              </a:buClr>
              <a:buFont typeface="Arial"/>
              <a:buNone/>
              <a:defRPr b="0" i="0" sz="19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p Backgroun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1A9CB0"/>
              </a:gs>
              <a:gs pos="100000">
                <a:srgbClr val="2FC2D9"/>
              </a:gs>
            </a:gsLst>
            <a:lin ang="17640110" scaled="0"/>
          </a:gra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26531" y="2398059"/>
            <a:ext cx="7574400" cy="21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38112" lvl="1" marL="557212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95250" lvl="3" marL="12001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95250" lvl="4" marL="15430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-238103" y="-141031"/>
            <a:ext cx="9627600" cy="55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umbered Lis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352472" y="1079896"/>
            <a:ext cx="8332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SzPct val="140000"/>
              <a:buFont typeface="Trebuchet MS"/>
              <a:buAutoNum type="arabicPeriod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60362" y="1079898"/>
            <a:ext cx="8329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1402" lvl="0" marL="130302" marR="0" rtl="0" algn="l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8112" lvl="1" marL="557212" marR="0" rtl="0" algn="l">
              <a:lnSpc>
                <a:spcPct val="120000"/>
              </a:lnSpc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01600" lvl="2" marL="857250" marR="0" rtl="0" algn="l">
              <a:lnSpc>
                <a:spcPct val="120000"/>
              </a:lnSpc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95250" lvl="3" marL="12001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95250" lvl="4" marL="15430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 and Imag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pic"/>
          </p:nvPr>
        </p:nvSpPr>
        <p:spPr>
          <a:xfrm>
            <a:off x="4568264" y="704272"/>
            <a:ext cx="45756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chemeClr val="accent2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60363" y="1079898"/>
            <a:ext cx="38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4102" lvl="0" marL="130302" marR="0" rtl="0" algn="l">
              <a:lnSpc>
                <a:spcPct val="1375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8112" lvl="1" marL="557212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95250" lvl="3" marL="12001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95250" lvl="4" marL="15430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Subhead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60362" y="1332311"/>
            <a:ext cx="8329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4102" lvl="0" marL="130302" marR="0" rtl="0" algn="l">
              <a:lnSpc>
                <a:spcPct val="1375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8112" lvl="1" marL="557212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95250" lvl="3" marL="12001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95250" lvl="4" marL="15430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3550" y="1073150"/>
            <a:ext cx="2760600" cy="223200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rid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3043310" y="696243"/>
            <a:ext cx="3059544" cy="4152809"/>
            <a:chOff x="3043310" y="707794"/>
            <a:chExt cx="3059544" cy="4162800"/>
          </a:xfrm>
        </p:grpSpPr>
        <p:cxnSp>
          <p:nvCxnSpPr>
            <p:cNvPr id="46" name="Shape 46"/>
            <p:cNvCxnSpPr/>
            <p:nvPr/>
          </p:nvCxnSpPr>
          <p:spPr>
            <a:xfrm rot="10800000">
              <a:off x="3043310" y="707794"/>
              <a:ext cx="0" cy="4162800"/>
            </a:xfrm>
            <a:prstGeom prst="straightConnector1">
              <a:avLst/>
            </a:prstGeom>
            <a:noFill/>
            <a:ln cap="flat" cmpd="sng" w="12700">
              <a:solidFill>
                <a:srgbClr val="E6E6E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10800000">
              <a:off x="6102855" y="707794"/>
              <a:ext cx="0" cy="4162800"/>
            </a:xfrm>
            <a:prstGeom prst="straightConnector1">
              <a:avLst/>
            </a:prstGeom>
            <a:noFill/>
            <a:ln cap="flat" cmpd="sng" w="12700">
              <a:solidFill>
                <a:srgbClr val="E6E6E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" name="Shape 48"/>
          <p:cNvSpPr txBox="1"/>
          <p:nvPr>
            <p:ph idx="1" type="body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125412" lvl="1" marL="557212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5250" lvl="2" marL="857250" marR="0" rtl="0" algn="l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7950" lvl="3" marL="120015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0650" lvl="4" marL="1543050" marR="0" rtl="0" algn="l">
              <a:spcBef>
                <a:spcPts val="1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76200" lvl="5" marL="1885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76200" lvl="6" marL="22288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76200" lvl="7" marL="25717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6200" lvl="8" marL="29146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49" name="Shape 49"/>
          <p:cNvCxnSpPr/>
          <p:nvPr/>
        </p:nvCxnSpPr>
        <p:spPr>
          <a:xfrm rot="10800000">
            <a:off x="0" y="28003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E6E6E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56480"/>
            <a:ext cx="9155100" cy="29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7421113" y="4900039"/>
            <a:ext cx="1493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2" name="Shape 12"/>
          <p:cNvSpPr txBox="1"/>
          <p:nvPr/>
        </p:nvSpPr>
        <p:spPr>
          <a:xfrm>
            <a:off x="880558" y="4921739"/>
            <a:ext cx="2316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00" u="none" cap="none" strike="noStrike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CONFIDENTIAL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813249" y="4940807"/>
            <a:ext cx="0" cy="12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logo_footer.png"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2223" y="4931432"/>
            <a:ext cx="476100" cy="169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w3schools.com/xsl/xpath_syntax.asp" TargetMode="External"/><Relationship Id="rId4" Type="http://schemas.openxmlformats.org/officeDocument/2006/relationships/hyperlink" Target="http://www.w3schools.com/xsl/xpath_axes.asp" TargetMode="External"/><Relationship Id="rId5" Type="http://schemas.openxmlformats.org/officeDocument/2006/relationships/hyperlink" Target="http://www.w3schools.com/xsl/xpath_operators.asp" TargetMode="External"/><Relationship Id="rId6" Type="http://schemas.openxmlformats.org/officeDocument/2006/relationships/hyperlink" Target="http://www.w3schools.com/xsl/xsl_functions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w3schools.com/cssref/css_selectors.asp" TargetMode="External"/><Relationship Id="rId4" Type="http://schemas.openxmlformats.org/officeDocument/2006/relationships/hyperlink" Target="https://developer.mozilla.org/ru/docs/Web/Guide/CSS/Getting_Started/Selectors" TargetMode="External"/><Relationship Id="rId5" Type="http://schemas.openxmlformats.org/officeDocument/2006/relationships/hyperlink" Target="http://www.w3schools.com/cssref/trysel.as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regexr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ants_causeway.jpg" id="148" name="Shape 1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27" l="0" r="0" t="7828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3" type="body"/>
          </p:nvPr>
        </p:nvSpPr>
        <p:spPr>
          <a:xfrm>
            <a:off x="660400" y="3340101"/>
            <a:ext cx="6488112" cy="3154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 to elements searching</a:t>
            </a:r>
          </a:p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September 15, 2016</a:t>
            </a:r>
          </a:p>
        </p:txBody>
      </p:sp>
      <p:pic>
        <p:nvPicPr>
          <p:cNvPr descr="EPAM_LOGO_white_blue.png" id="151" name="Shape 151"/>
          <p:cNvPicPr preferRelativeResize="0"/>
          <p:nvPr>
            <p:ph idx="5" type="pic"/>
          </p:nvPr>
        </p:nvPicPr>
        <p:blipFill rotWithShape="1">
          <a:blip r:embed="rId4">
            <a:alphaModFix/>
          </a:blip>
          <a:srcRect b="2892" l="0" r="0" t="2892"/>
          <a:stretch/>
        </p:blipFill>
        <p:spPr>
          <a:xfrm>
            <a:off x="627879" y="504825"/>
            <a:ext cx="1243501" cy="45823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" type="body"/>
          </p:nvPr>
        </p:nvSpPr>
        <p:spPr>
          <a:xfrm>
            <a:off x="631825" y="1556675"/>
            <a:ext cx="80085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XPath, CSS </a:t>
            </a:r>
            <a:r>
              <a:rPr lang="en-US" sz="3600"/>
              <a:t>selectors, RegEx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0" y="653"/>
            <a:ext cx="9144000" cy="1275698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can we create locators?</a:t>
            </a:r>
          </a:p>
        </p:txBody>
      </p:sp>
      <p:pic>
        <p:nvPicPr>
          <p:cNvPr descr="https://lh3.googleusercontent.com/TZXSLQ3AVGXwT7u-H7rI6FsvYuKzLNDyJsF5wfOEggqxOtRU5V9FCJHEWu1lbxUwCnSyBCIV63lpFKsFgn7CQNvIqQFT2fn_uRgxzHsLDT1me_ZP_RLDqV_TKh0GKDAh8bU_YzfIK1w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52550"/>
            <a:ext cx="8839199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-685800" y="2419350"/>
            <a:ext cx="4572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Here is how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FirePath  looks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lang="en-US" sz="13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GVIDNRieiDShH-4jR64dkzL2GKK9y1nOFHeFJ68cLBOGj8UuP4kg4EpAKFJcgGEIn1h5ETRLgmzNsJHH14UG6iK4A6DNSOalB3iCgtfnHxnOK-ynDHRRv4ldVPgecR7lkH3wlwoTbe4"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7150"/>
            <a:ext cx="7619999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0" y="653"/>
            <a:ext cx="9144000" cy="1123296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XPath axes</a:t>
            </a:r>
          </a:p>
        </p:txBody>
      </p:sp>
      <p:graphicFrame>
        <p:nvGraphicFramePr>
          <p:cNvPr id="234" name="Shape 234"/>
          <p:cNvGraphicFramePr/>
          <p:nvPr/>
        </p:nvGraphicFramePr>
        <p:xfrm>
          <a:off x="6096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{6496EDE7-175F-4D8E-A9B9-383FEFE78384}</a:tableStyleId>
              </a:tblPr>
              <a:tblGrid>
                <a:gridCol w="1615025"/>
                <a:gridCol w="6690775"/>
              </a:tblGrid>
              <a:tr h="1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100" u="none" cap="none" strike="noStrike"/>
                        <a:t>AxisName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100" u="none" cap="none" strike="noStrike"/>
                        <a:t>Result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ancestor::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ancestors (parent, grandparent, etc.) of the current node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1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ancestor-or-self::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ancestors (parent, grandparent, etc.) of the current node and the current node itself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attribute::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attributes of the current node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1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child::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children of the current node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descendant::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descendants (children, grandchildren, etc.) of the current node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1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descendant-or-self::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descendants (children, grandchildren, etc.) of the current node and the current node itself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following::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everything in the document after the closing tag of the current node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1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following-sibling::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siblings after the current node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namespace::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namespace nodes of the current node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1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parent::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the parent of the current node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89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preceding::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nodes that appear before the current node in the document, except ancestors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1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preceding-sibling::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siblings before the current node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7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self::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the current node</a:t>
                      </a:r>
                    </a:p>
                  </a:txBody>
                  <a:tcPr marT="37600" marB="37600" marR="37600" marL="376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0" y="653"/>
            <a:ext cx="9144000" cy="1275698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XPath axes short syntax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74450" y="17481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attribute::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child::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descendant::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parent::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self::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796800" y="17481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4674550" y="1789810"/>
            <a:ext cx="6900" cy="2478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0" y="650"/>
            <a:ext cx="9144000" cy="7833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XPath Operators</a:t>
            </a:r>
          </a:p>
        </p:txBody>
      </p:sp>
      <p:graphicFrame>
        <p:nvGraphicFramePr>
          <p:cNvPr id="250" name="Shape 250"/>
          <p:cNvGraphicFramePr/>
          <p:nvPr/>
        </p:nvGraphicFramePr>
        <p:xfrm>
          <a:off x="1383025" y="86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{6496EDE7-175F-4D8E-A9B9-383FEFE78384}</a:tableStyleId>
              </a:tblPr>
              <a:tblGrid>
                <a:gridCol w="1071325"/>
                <a:gridCol w="2281475"/>
                <a:gridCol w="2667000"/>
              </a:tblGrid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100" u="none" cap="none" strike="noStrike"/>
                        <a:t>Operator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100" u="none" cap="none" strike="noStrike"/>
                        <a:t>Description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100" u="none" cap="none" strike="noStrike"/>
                        <a:t>Example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|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Computes two node-sets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//book | //cd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+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Addition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6 + 4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-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Subtraction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6 - 4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*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Multiplication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6 * 4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div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Division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8 div 4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=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Equal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price=9.80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!=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Not equal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price!=9.80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&lt;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Less than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price&lt;9.80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&lt;=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Less than or equal to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price&lt;=9.80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&gt;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Greater than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price&gt;9.80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&gt;=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Greater than or equal to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price&gt;=9.80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or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or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price=9.80 or price=9.70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and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and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price&gt;9.00 and price&lt;9.90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25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mod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Modulus (division remainder)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5 mod 2</a:t>
                      </a:r>
                    </a:p>
                  </a:txBody>
                  <a:tcPr marT="45300" marB="45300" marR="45300" marL="453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0" y="653"/>
            <a:ext cx="9144000" cy="1275698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XPath locator - how does it look?</a:t>
            </a:r>
          </a:p>
        </p:txBody>
      </p:sp>
      <p:pic>
        <p:nvPicPr>
          <p:cNvPr descr="https://lh4.googleusercontent.com/7m1NWy48vGxv-phQrPqHyv1XTpsy4-Ry_saGM3bcc2Uz10fv1rCktUMjUAn7LXS-vO6aOHk3BZhYX40fa0b1h4kOAhEMbGUEHo5ou-enBt9f7O3kNePUj9woZTJJ9i3BuN9YAyU_I7M"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3550"/>
            <a:ext cx="9144000" cy="239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0" y="650"/>
            <a:ext cx="9144000" cy="7833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XPath predicates</a:t>
            </a:r>
          </a:p>
        </p:txBody>
      </p:sp>
      <p:graphicFrame>
        <p:nvGraphicFramePr>
          <p:cNvPr id="264" name="Shape 264"/>
          <p:cNvGraphicFramePr/>
          <p:nvPr/>
        </p:nvGraphicFramePr>
        <p:xfrm>
          <a:off x="352425" y="1287804"/>
          <a:ext cx="3000000" cy="2999999"/>
        </p:xfrm>
        <a:graphic>
          <a:graphicData uri="http://schemas.openxmlformats.org/drawingml/2006/table">
            <a:tbl>
              <a:tblPr>
                <a:noFill/>
                <a:tableStyleId>{6496EDE7-175F-4D8E-A9B9-383FEFE78384}</a:tableStyleId>
              </a:tblPr>
              <a:tblGrid>
                <a:gridCol w="2408675"/>
                <a:gridCol w="5928875"/>
              </a:tblGrid>
              <a:tr h="10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100" u="none" cap="none" strike="noStrike"/>
                        <a:t>Path Expression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100" u="none" cap="none" strike="noStrike"/>
                        <a:t>Result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0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/bookstore/book[1]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the first book element that is the child of the bookstore element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10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/bookstore/book[last()]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the last book element that is the child of the bookstore element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0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/bookstore/book[last()-1]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the last but one book element that is the child of the bookstore element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10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/bookstore/book[position()&lt;3]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the first two book elements that are children of the bookstore element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0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//title[@lang]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the title elements that have an attribute named lang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100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//title[@lang='en']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the title elements that have a "lang" attribute with a value of "en"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/bookstore/book[price&gt;35.00]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the book elements of the bookstore element that have a price element with a value greater than 35.00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F1F1"/>
                    </a:solidFill>
                  </a:tcPr>
                </a:tc>
              </a:tr>
              <a:tr h="16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/bookstore/book[price&gt;35.00]/title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Selects all the title elements of the book elements of the bookstore element that have a price element with a value greater than 35.00</a:t>
                      </a:r>
                    </a:p>
                  </a:txBody>
                  <a:tcPr marT="51425" marB="51425" marR="51425" marL="5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0" y="653"/>
            <a:ext cx="9144000" cy="1275698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XPath locators examples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956750" y="1316100"/>
            <a:ext cx="66096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//button[@id=’submit’]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//div[not(@style=’display:none’)]/a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//*[text()='the visible text' and @class = ‘class1’]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//li[contains(@value, ’choice1’)]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//span[count(div)&gt;=3]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//*</a:t>
            </a: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[@class='search-result'])/descendant-or-self::*[@id=’banana’]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//a[ends-with(@href, ’.pdf’)]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0" y="653"/>
            <a:ext cx="9144000" cy="1275698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XPath - useful links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020400" y="194442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 u="sng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XPath syntax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 u="sng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XPath axes</a:t>
            </a: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 u="sng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XPath operators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 u="sng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XPath functions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0" y="652"/>
            <a:ext cx="9144000" cy="12756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 Selectors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91525" y="1668450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CSS Selectors work almost the same way, but use style attributes of elements.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They have more specific function and different syntax.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612" y="2494100"/>
            <a:ext cx="54197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0" y="653"/>
            <a:ext cx="9144000" cy="1275698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Terms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XPath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is ...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 syntax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 pattern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 language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... for defining parts of an XML document.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0" y="652"/>
            <a:ext cx="9144000" cy="12756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 Selector - how does it look?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5" y="1474765"/>
            <a:ext cx="9144000" cy="289681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5463550" y="4271400"/>
            <a:ext cx="2459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B7B7B7"/>
                </a:solidFill>
              </a:rPr>
              <a:t>it is pretty hard example :)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0" y="652"/>
            <a:ext cx="9144000" cy="12756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 Selector examples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981725" y="1373925"/>
            <a:ext cx="4989000" cy="3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div.tagline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li#intro 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div.result &gt; 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 ~ ul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a[href$=".pdf"]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span.qwe div#id &gt; a:visited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0" y="652"/>
            <a:ext cx="9144000" cy="12756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 Selectors - useful links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u="sng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CSS Selectors syntax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u="sng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CSS Selectors examples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u="sng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CSS Selectors online tester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0" y="652"/>
            <a:ext cx="9144000" cy="12756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better to use in test automation?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40325" y="1628250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CSS Selector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4D148"/>
              </a:buClr>
              <a:buFont typeface="Roboto"/>
              <a:buChar char="-"/>
            </a:pPr>
            <a:r>
              <a:rPr lang="en-US">
                <a:solidFill>
                  <a:srgbClr val="44D148"/>
                </a:solidFill>
                <a:latin typeface="Roboto"/>
                <a:ea typeface="Roboto"/>
                <a:cs typeface="Roboto"/>
                <a:sym typeface="Roboto"/>
              </a:rPr>
              <a:t>works faster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4D148"/>
              </a:buClr>
              <a:buFont typeface="Roboto"/>
              <a:buChar char="-"/>
            </a:pPr>
            <a:r>
              <a:rPr lang="en-US">
                <a:solidFill>
                  <a:srgbClr val="44D148"/>
                </a:solidFill>
                <a:latin typeface="Roboto"/>
                <a:ea typeface="Roboto"/>
                <a:cs typeface="Roboto"/>
                <a:sym typeface="Roboto"/>
              </a:rPr>
              <a:t>looks laconic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4D148"/>
              </a:buClr>
              <a:buFont typeface="Roboto"/>
              <a:buChar char="-"/>
            </a:pPr>
            <a:r>
              <a:rPr lang="en-US">
                <a:solidFill>
                  <a:srgbClr val="44D148"/>
                </a:solidFill>
                <a:latin typeface="Roboto"/>
                <a:ea typeface="Roboto"/>
                <a:cs typeface="Roboto"/>
                <a:sym typeface="Roboto"/>
              </a:rPr>
              <a:t>has some unique features (like :visited)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A9999"/>
              </a:buClr>
              <a:buFont typeface="Roboto"/>
              <a:buChar char="-"/>
            </a:pPr>
            <a:r>
              <a:rPr lang="en-US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harder to use, read and understand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A9999"/>
              </a:buClr>
              <a:buFont typeface="Roboto"/>
              <a:buChar char="-"/>
            </a:pPr>
            <a:r>
              <a:rPr lang="en-US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can walk on DOM only down direction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A9999"/>
              </a:buClr>
              <a:buFont typeface="Roboto"/>
              <a:buChar char="-"/>
            </a:pPr>
            <a:r>
              <a:rPr lang="en-US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can not search by text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4762675" y="1628250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XPath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4D148"/>
              </a:buClr>
              <a:buFont typeface="Roboto"/>
              <a:buChar char="-"/>
            </a:pPr>
            <a:r>
              <a:rPr lang="en-US">
                <a:solidFill>
                  <a:srgbClr val="44D148"/>
                </a:solidFill>
                <a:latin typeface="Roboto"/>
                <a:ea typeface="Roboto"/>
                <a:cs typeface="Roboto"/>
                <a:sym typeface="Roboto"/>
              </a:rPr>
              <a:t>the most frequently used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4D148"/>
              </a:buClr>
              <a:buFont typeface="Roboto"/>
              <a:buChar char="-"/>
            </a:pPr>
            <a:r>
              <a:rPr lang="en-US">
                <a:solidFill>
                  <a:srgbClr val="44D148"/>
                </a:solidFill>
                <a:latin typeface="Roboto"/>
                <a:ea typeface="Roboto"/>
                <a:cs typeface="Roboto"/>
                <a:sym typeface="Roboto"/>
              </a:rPr>
              <a:t>easier to use, read and understand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4D148"/>
              </a:buClr>
              <a:buFont typeface="Roboto"/>
              <a:buChar char="-"/>
            </a:pPr>
            <a:r>
              <a:rPr lang="en-US">
                <a:solidFill>
                  <a:srgbClr val="44D148"/>
                </a:solidFill>
                <a:latin typeface="Roboto"/>
                <a:ea typeface="Roboto"/>
                <a:cs typeface="Roboto"/>
                <a:sym typeface="Roboto"/>
              </a:rPr>
              <a:t>more powerful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4D148"/>
              </a:buClr>
              <a:buFont typeface="Roboto"/>
              <a:buChar char="-"/>
            </a:pPr>
            <a:r>
              <a:rPr lang="en-US">
                <a:solidFill>
                  <a:srgbClr val="44D148"/>
                </a:solidFill>
                <a:latin typeface="Roboto"/>
                <a:ea typeface="Roboto"/>
                <a:cs typeface="Roboto"/>
                <a:sym typeface="Roboto"/>
              </a:rPr>
              <a:t>can walk on DOM in any directions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4D148"/>
              </a:buClr>
              <a:buFont typeface="Roboto"/>
              <a:buChar char="-"/>
            </a:pPr>
            <a:r>
              <a:rPr lang="en-US">
                <a:solidFill>
                  <a:srgbClr val="44D148"/>
                </a:solidFill>
                <a:latin typeface="Roboto"/>
                <a:ea typeface="Roboto"/>
                <a:cs typeface="Roboto"/>
                <a:sym typeface="Roboto"/>
              </a:rPr>
              <a:t>has functions and operators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018175" y="4067275"/>
            <a:ext cx="3244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</a:rPr>
              <a:t>But it is better to know the both :)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0" y="652"/>
            <a:ext cx="9144000" cy="12756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Selectors: frequently made mistakes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96700" y="1557100"/>
            <a:ext cx="56646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using absolute, generated or too long pat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using non-static properties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creating locators that return non-definite results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using double quotes in values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ignoring the frames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using difficult dependencies when simple location (id) could be used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being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sure that locator will never change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964525" y="1654275"/>
            <a:ext cx="3111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//span[@id=’tsf’]/div[2]/div[3]/center/input[2]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6091725" y="1980725"/>
            <a:ext cx="3052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//th[@class=’jfk-bubble chw-oc stv-enabled’]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6474900" y="2281775"/>
            <a:ext cx="1797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>
                <a:solidFill>
                  <a:srgbClr val="EA9999"/>
                </a:solidFill>
                <a:latin typeface="Roboto"/>
                <a:ea typeface="Roboto"/>
                <a:cs typeface="Roboto"/>
                <a:sym typeface="Roboto"/>
              </a:rPr>
              <a:t>//a[contains(text(),’hello’)]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97925" y="3178275"/>
            <a:ext cx="1883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>
                <a:solidFill>
                  <a:srgbClr val="44D148"/>
                </a:solidFill>
                <a:latin typeface="Roboto"/>
                <a:ea typeface="Roboto"/>
                <a:cs typeface="Roboto"/>
                <a:sym typeface="Roboto"/>
              </a:rPr>
              <a:t>//input[@id=’pass_input’]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244125" y="3498250"/>
            <a:ext cx="24429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>
                <a:solidFill>
                  <a:srgbClr val="44D148"/>
                </a:solidFill>
                <a:latin typeface="Roboto"/>
                <a:ea typeface="Roboto"/>
                <a:cs typeface="Roboto"/>
                <a:sym typeface="Roboto"/>
              </a:rPr>
              <a:t>//th[contains(@class, ‘jfk-bubble’)]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6290100" y="3805775"/>
            <a:ext cx="2591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>
                <a:solidFill>
                  <a:srgbClr val="44D148"/>
                </a:solidFill>
                <a:latin typeface="Roboto"/>
                <a:ea typeface="Roboto"/>
                <a:cs typeface="Roboto"/>
                <a:sym typeface="Roboto"/>
              </a:rPr>
              <a:t>//popup[@id=’first_run_popup’]/</a:t>
            </a:r>
            <a:r>
              <a:rPr lang="en-US" sz="1100">
                <a:solidFill>
                  <a:srgbClr val="44D148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0" y="652"/>
            <a:ext cx="9144000" cy="12756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Regular Expressions Basics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460950" y="1657050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Regular Expressions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are special string masks for describing a search pattern in text or content.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It is frequently used in programming for parsing some specified values, controlling some parameters format, filtering some data, etc.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 this lection we will consider just basic techniques of RegEx (or RegExp).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0" y="652"/>
            <a:ext cx="9144000" cy="12756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RegEx - Syntax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16450" y="1413300"/>
            <a:ext cx="82221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Ordinary</a:t>
            </a:r>
            <a:r>
              <a:rPr lang="en-US" sz="1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characters - mean themselves.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Special characters (</a:t>
            </a:r>
            <a:r>
              <a:rPr lang="en-US" sz="1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metacharacters</a:t>
            </a:r>
            <a:r>
              <a:rPr lang="en-US" sz="1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):   </a:t>
            </a:r>
            <a:r>
              <a:rPr b="1" lang="en-US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[ ] \ / ^ $ . | ? * + - ( ) { }</a:t>
            </a:r>
            <a:r>
              <a:rPr lang="en-US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can have different meaning depends of context (position)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To use special symbol as itself, it should be escaped with </a:t>
            </a:r>
            <a:r>
              <a:rPr b="1" lang="en-US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\</a:t>
            </a:r>
            <a:r>
              <a:rPr lang="en-US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Some </a:t>
            </a:r>
            <a:r>
              <a:rPr lang="en-US" sz="1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ordinary</a:t>
            </a:r>
            <a:r>
              <a:rPr lang="en-US" sz="1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characters become metacharacters when are escaped with </a:t>
            </a:r>
            <a:r>
              <a:rPr b="1" lang="en-US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\</a:t>
            </a:r>
            <a:r>
              <a:rPr lang="en-US" sz="1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 s w D S W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(not full list, but most frequently used chars)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0" y="650"/>
            <a:ext cx="2545500" cy="48594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RegEx - Syntax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2538675" y="144700"/>
            <a:ext cx="12033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.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*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+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?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[ ]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[^ ]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B7B7B7"/>
                </a:solidFill>
              </a:rPr>
              <a:t>[a</a:t>
            </a:r>
            <a:r>
              <a:rPr b="1" lang="en-US">
                <a:solidFill>
                  <a:srgbClr val="0000FF"/>
                </a:solidFill>
              </a:rPr>
              <a:t>-</a:t>
            </a:r>
            <a:r>
              <a:rPr b="1" lang="en-US">
                <a:solidFill>
                  <a:srgbClr val="B7B7B7"/>
                </a:solidFill>
              </a:rPr>
              <a:t>z]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B7B7B7"/>
                </a:solidFill>
              </a:rPr>
              <a:t>(a</a:t>
            </a:r>
            <a:r>
              <a:rPr b="1" lang="en-US">
                <a:solidFill>
                  <a:srgbClr val="0000FF"/>
                </a:solidFill>
              </a:rPr>
              <a:t>|</a:t>
            </a:r>
            <a:r>
              <a:rPr b="1" lang="en-US">
                <a:solidFill>
                  <a:srgbClr val="B7B7B7"/>
                </a:solidFill>
              </a:rPr>
              <a:t>x</a:t>
            </a:r>
            <a:r>
              <a:rPr b="1" lang="en-US">
                <a:solidFill>
                  <a:srgbClr val="B7B7B7"/>
                </a:solidFill>
                <a:highlight>
                  <a:srgbClr val="FFFFFF"/>
                </a:highlight>
              </a:rPr>
              <a:t>)</a:t>
            </a:r>
            <a:r>
              <a:rPr b="1" lang="en-US">
                <a:solidFill>
                  <a:srgbClr val="0000FF"/>
                </a:solidFill>
              </a:rPr>
              <a:t> 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{</a:t>
            </a:r>
            <a:r>
              <a:rPr b="1" lang="en-US">
                <a:solidFill>
                  <a:srgbClr val="B7B7B7"/>
                </a:solidFill>
              </a:rPr>
              <a:t>m,n</a:t>
            </a:r>
            <a:r>
              <a:rPr b="1" lang="en-US">
                <a:solidFill>
                  <a:srgbClr val="0000FF"/>
                </a:solidFill>
              </a:rPr>
              <a:t>}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\d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\D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\w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\W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\s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\S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726200" y="144700"/>
            <a:ext cx="4800300" cy="4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matches any character except a newline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matches the preceding element zero or more times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matches the preceding element one or more times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matches the preceding element zero or one times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denotes a set of possible character matches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matches every character except ones inside brackets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indicates a range - any between first and last chars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works like ‘or’ operator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matches the quantity of preceding element from m to 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matches any digit char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matches non-digit char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matches any alphanumeric, digits character and ‘_’ (word)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matches non-word char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matches any whitespace char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matches non-space char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9F9F9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turns preceding “greedy” matching to “lazy”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  <a:highlight>
                  <a:srgbClr val="F9F9F9"/>
                </a:highlight>
              </a:rPr>
              <a:t>(watch examples)</a:t>
            </a:r>
          </a:p>
        </p:txBody>
      </p:sp>
      <p:cxnSp>
        <p:nvCxnSpPr>
          <p:cNvPr id="353" name="Shape 353"/>
          <p:cNvCxnSpPr/>
          <p:nvPr/>
        </p:nvCxnSpPr>
        <p:spPr>
          <a:xfrm>
            <a:off x="3735586" y="152681"/>
            <a:ext cx="0" cy="4829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0" y="650"/>
            <a:ext cx="2768100" cy="48594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RegEx - Examples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873800" y="0"/>
            <a:ext cx="2717700" cy="4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home.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h.*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a+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home4?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[qwerty]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[^123\s]+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[a-e]+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have (1|5) points?\?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cool!{1,3}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\d+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\D+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\w+@\w+\.\w{3}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I have \d+ apples?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web\s?element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Offer #\d+ was .*?changed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&lt;.+&gt;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</a:rPr>
              <a:t>&lt;.+?&gt;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5575988" y="0"/>
            <a:ext cx="4709100" cy="4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home1, home2, homez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h, homez, homespace.txt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a, aa, aaaaaaaa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home4, home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q,e,t,w,y   (just one char)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5, aqw45, wer789!#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abc, a, adeca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</a:rPr>
              <a:t>have 1 point?  ,  have 5 points?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cool!  ,  cool!!  , cool!!!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1, 126, 156989479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Qwe  , aaa#!$  ,  o__O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sanya_538@qwe.com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I have 1 apple, I have 3 apples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webelement, web element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Offer #123 was not changed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	    </a:t>
            </a:r>
            <a:r>
              <a:rPr lang="en-US" sz="1200">
                <a:solidFill>
                  <a:srgbClr val="999999"/>
                </a:solidFill>
                <a:highlight>
                  <a:srgbClr val="F9F9F9"/>
                </a:highlight>
              </a:rPr>
              <a:t>greedy and lazy matching: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C9DAF8"/>
                </a:highlight>
              </a:rPr>
              <a:t>&lt;span&gt; &lt;div&gt; &lt;a&gt; &lt;/a&gt; &lt;/div&gt; &lt;/span&gt;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9999"/>
                </a:solidFill>
                <a:highlight>
                  <a:srgbClr val="C9DAF8"/>
                </a:highlight>
              </a:rPr>
              <a:t>&lt;span&gt; </a:t>
            </a:r>
            <a:r>
              <a:rPr lang="en-US">
                <a:solidFill>
                  <a:srgbClr val="999999"/>
                </a:solidFill>
                <a:highlight>
                  <a:srgbClr val="F9F9F9"/>
                </a:highlight>
              </a:rPr>
              <a:t>&lt;div&gt; &lt;a&gt; &lt;/a&gt; &lt;/div&gt; &lt;/span&gt;</a:t>
            </a:r>
          </a:p>
        </p:txBody>
      </p:sp>
      <p:cxnSp>
        <p:nvCxnSpPr>
          <p:cNvPr id="362" name="Shape 362"/>
          <p:cNvCxnSpPr/>
          <p:nvPr/>
        </p:nvCxnSpPr>
        <p:spPr>
          <a:xfrm>
            <a:off x="5585196" y="16762"/>
            <a:ext cx="4500" cy="4599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0" y="652"/>
            <a:ext cx="9144000" cy="1275600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0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RegEx - useful links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u="sng">
                <a:solidFill>
                  <a:srgbClr val="4FC3F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 most useful link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460950" y="17937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How can we find a specific webelement on a page?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For example, you can easy find an element or Array List or Map - by index, value or key.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 GUI Test Automation we use Selenium WebDriver, and it uses locators to find 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web elements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0" y="653"/>
            <a:ext cx="9144000" cy="1275698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it for?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2190750"/>
            <a:ext cx="7574493" cy="21914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Thanks for attention</a:t>
            </a:r>
          </a:p>
        </p:txBody>
      </p:sp>
      <p:sp>
        <p:nvSpPr>
          <p:cNvPr id="375" name="Shape 375"/>
          <p:cNvSpPr txBox="1"/>
          <p:nvPr>
            <p:ph type="ctrTitle"/>
          </p:nvPr>
        </p:nvSpPr>
        <p:spPr>
          <a:xfrm>
            <a:off x="2743200" y="4476750"/>
            <a:ext cx="596265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Arial Black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PRESENTER: SERGEY PORITSKIY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0" y="653"/>
            <a:ext cx="9144000" cy="1275698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Little more terms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Selenium WebDriver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is a tool for browser automation.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Selenium 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is a web application testing framework that allows you to write tests in many programming languages like  Java, C#, Groovy, Perl, PHP, Python and Ruby. It deploys on Windows, Linux, and MAC 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Locator 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is a string that uniquely 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identifies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an element of 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web page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0" y="653"/>
            <a:ext cx="9144000" cy="1275698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some more terms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DOM 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(Document Object Model) is a platform and language-neutral interface that allows programs and scripts to dynamically access and update the content, structure, and style of a document.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declared 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by W3C (World Wide Web Consortium).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0" y="653"/>
            <a:ext cx="9144000" cy="1275698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HTML DOM</a:t>
            </a:r>
          </a:p>
        </p:txBody>
      </p:sp>
      <p:pic>
        <p:nvPicPr>
          <p:cNvPr descr="pic_htmltree.gif"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1564276"/>
            <a:ext cx="46291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191100" y="1611474"/>
            <a:ext cx="39999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HTML DOM is a standard object model for HTML. It defines: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  <a:buChar char="-"/>
            </a:pPr>
            <a:r>
              <a:rPr lang="en-US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HTML elements as objects (nodes)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  <a:buChar char="-"/>
            </a:pPr>
            <a:r>
              <a:rPr lang="en-US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properties of all HTML elements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  <a:buChar char="-"/>
            </a:pPr>
            <a:r>
              <a:rPr lang="en-US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methods to access all HTML elements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Font typeface="Roboto"/>
              <a:buChar char="-"/>
            </a:pPr>
            <a:r>
              <a:rPr lang="en-US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 events for all HTML elements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 other words: HTML DOM is a standard for how to get, change, add, or delete HTML elements.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0" y="653"/>
            <a:ext cx="9144000" cy="1275698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does WebDriver locate </a:t>
            </a:r>
          </a:p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elements in DOM?</a:t>
            </a:r>
          </a:p>
        </p:txBody>
      </p:sp>
      <p:pic>
        <p:nvPicPr>
          <p:cNvPr descr="https://lh3.googleusercontent.com/8Kc9HpKu6SgLryry_uUQundsks_QJfnK6vNqLqjvwaDpmjalA5l5Muhp79g2-QA54-H3m374eBFAsITUDIRTzeAUNDNuCDfgMmuImtL5IjYhoncJ9qcKqFo_borXD00mL3NPIto3-t4"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431470"/>
            <a:ext cx="5048249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414875" y="1490475"/>
            <a:ext cx="82221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It can find elements by: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XPath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CSS Selector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37373"/>
              </a:buClr>
              <a:buSzPct val="100000"/>
              <a:buFont typeface="Roboto"/>
              <a:buChar char="-"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other ways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0" y="653"/>
            <a:ext cx="9144000" cy="1275698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can we create locators?</a:t>
            </a:r>
          </a:p>
        </p:txBody>
      </p:sp>
      <p:pic>
        <p:nvPicPr>
          <p:cNvPr descr="https://lh4.googleusercontent.com/KPGtINmxmtynYPFxi0spdmInUl8maMPn3GzA3SULDMNarwkzdStyHEbLIN9SqDAO5z2RTGcq1vx_XG7iT6lCHFcpOWqrmfUxqf1cRnap4qAdCRLzWthAD7nFeutF92kmYn_HS7hHr5o"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159236"/>
            <a:ext cx="8686800" cy="255893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1143000" y="2503941"/>
            <a:ext cx="190499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350" u="none" cap="none" strike="noStrike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Here is how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350" u="none" cap="none" strike="noStrike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chrome DevTools look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i="0" lang="en-US" sz="13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  <p:sp>
        <p:nvSpPr>
          <p:cNvPr id="205" name="Shape 205"/>
          <p:cNvSpPr txBox="1"/>
          <p:nvPr/>
        </p:nvSpPr>
        <p:spPr>
          <a:xfrm>
            <a:off x="460950" y="1399600"/>
            <a:ext cx="82221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b="1"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DevTools </a:t>
            </a:r>
            <a:r>
              <a:rPr lang="en-US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- web analyzing and debugging tools that are built into browser.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0" y="653"/>
            <a:ext cx="9144000" cy="1275698"/>
          </a:xfrm>
          <a:prstGeom prst="rect">
            <a:avLst/>
          </a:prstGeom>
          <a:solidFill>
            <a:srgbClr val="4A86E8"/>
          </a:solidFill>
          <a:ln>
            <a:noFill/>
          </a:ln>
          <a:effectLst>
            <a:outerShdw blurRad="40005" rotWithShape="0" algn="t" dir="5400000" dist="25400">
              <a:srgbClr val="000000">
                <a:alpha val="29803"/>
              </a:srgbClr>
            </a:outerShdw>
          </a:effectLst>
        </p:spPr>
        <p:txBody>
          <a:bodyPr anchorCtr="0" anchor="ctr" bIns="34275" lIns="274300" rIns="68575" tIns="34275">
            <a:noAutofit/>
          </a:bodyPr>
          <a:lstStyle/>
          <a:p>
            <a:pPr indent="387350" lvl="0" mar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can we create locators?</a:t>
            </a:r>
          </a:p>
        </p:txBody>
      </p:sp>
      <p:pic>
        <p:nvPicPr>
          <p:cNvPr descr="https://lh4.googleusercontent.com/Up_ZLVNaXTU1uZT4eI4713fUg0FTbwsoBsUzmxgkTph7pKJ6BgKJE0tGdTGnHnSccbr7ggV-AI0Kog9VZu5R6MILVMCLvQX4fvms3MYMpmax2FcW7huuF5CRBv1-Xrzp91TG-7P6nCs"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84" y="1428750"/>
            <a:ext cx="8933828" cy="34140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-914400" y="2038350"/>
            <a:ext cx="4572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Here is how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FireFox DevTools look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lang="en-US" sz="13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ntent Slides">
  <a:themeElements>
    <a:clrScheme name="EPAM">
      <a:dk1>
        <a:srgbClr val="464547"/>
      </a:dk1>
      <a:lt1>
        <a:srgbClr val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