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73" r:id="rId4"/>
    <p:sldId id="331" r:id="rId5"/>
    <p:sldId id="350" r:id="rId6"/>
    <p:sldId id="271" r:id="rId7"/>
    <p:sldId id="298" r:id="rId8"/>
    <p:sldId id="333" r:id="rId9"/>
    <p:sldId id="334" r:id="rId10"/>
    <p:sldId id="335" r:id="rId11"/>
    <p:sldId id="336" r:id="rId12"/>
    <p:sldId id="280" r:id="rId13"/>
    <p:sldId id="277" r:id="rId14"/>
    <p:sldId id="278" r:id="rId15"/>
    <p:sldId id="282" r:id="rId16"/>
    <p:sldId id="293" r:id="rId17"/>
    <p:sldId id="323" r:id="rId18"/>
    <p:sldId id="332" r:id="rId19"/>
    <p:sldId id="325" r:id="rId20"/>
    <p:sldId id="297" r:id="rId21"/>
    <p:sldId id="326" r:id="rId22"/>
    <p:sldId id="324" r:id="rId23"/>
    <p:sldId id="300" r:id="rId24"/>
    <p:sldId id="301" r:id="rId25"/>
    <p:sldId id="302" r:id="rId26"/>
    <p:sldId id="303" r:id="rId27"/>
    <p:sldId id="304" r:id="rId28"/>
    <p:sldId id="289" r:id="rId29"/>
    <p:sldId id="285" r:id="rId30"/>
    <p:sldId id="306" r:id="rId31"/>
    <p:sldId id="329" r:id="rId32"/>
    <p:sldId id="307" r:id="rId33"/>
    <p:sldId id="308" r:id="rId34"/>
    <p:sldId id="314" r:id="rId35"/>
    <p:sldId id="291" r:id="rId36"/>
    <p:sldId id="316" r:id="rId37"/>
    <p:sldId id="317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ustikova.v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6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062" y="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FDF5B-9B85-44A8-8570-DA8FB47A3497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5A484-1986-4FAA-BC16-80C01FA11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5A484-1986-4FAA-BC16-80C01FA11B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6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5A484-1986-4FAA-BC16-80C01FA11B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5A484-1986-4FAA-BC16-80C01FA11BD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9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t="5764" b="2008"/>
          <a:stretch>
            <a:fillRect/>
          </a:stretch>
        </p:blipFill>
        <p:spPr bwMode="auto">
          <a:xfrm>
            <a:off x="0" y="-24"/>
            <a:ext cx="9906000" cy="685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1133" y="142852"/>
            <a:ext cx="2065337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6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30" y="142852"/>
            <a:ext cx="2109788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77829" y="142852"/>
            <a:ext cx="22161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8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77273" y="142852"/>
            <a:ext cx="2452687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Прямоугольник 25"/>
          <p:cNvSpPr/>
          <p:nvPr userDrawn="1"/>
        </p:nvSpPr>
        <p:spPr>
          <a:xfrm>
            <a:off x="1167161" y="2132856"/>
            <a:ext cx="7607468" cy="117570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i="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nstantia" panose="02030602050306030303" pitchFamily="18" charset="0"/>
                <a:ea typeface="Cambria" panose="02040503050406030204" pitchFamily="18" charset="0"/>
                <a:cs typeface="Times New Roman" pitchFamily="18" charset="0"/>
              </a:rPr>
              <a:t>НАЦИОНАЛЬНЫЙ ИССЛЕДОВАТЕЛЬСКИЙ</a:t>
            </a: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000" b="1" i="0" cap="all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nstantia" panose="02030602050306030303" pitchFamily="18" charset="0"/>
                <a:ea typeface="Cambria" panose="02040503050406030204" pitchFamily="18" charset="0"/>
                <a:cs typeface="Times New Roman" pitchFamily="18" charset="0"/>
              </a:rPr>
              <a:t>Нижегородский  </a:t>
            </a:r>
            <a:r>
              <a:rPr lang="ru-RU" sz="2000" b="1" i="0" cap="all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nstantia" panose="02030602050306030303" pitchFamily="18" charset="0"/>
                <a:ea typeface="Cambria" panose="02040503050406030204" pitchFamily="18" charset="0"/>
                <a:cs typeface="Times New Roman" pitchFamily="18" charset="0"/>
              </a:rPr>
              <a:t>государственный университет </a:t>
            </a:r>
            <a:r>
              <a:rPr lang="ru-RU" sz="2000" b="1" i="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nstantia" panose="02030602050306030303" pitchFamily="18" charset="0"/>
                <a:ea typeface="Cambria" panose="02040503050406030204" pitchFamily="18" charset="0"/>
                <a:cs typeface="Times New Roman" pitchFamily="18" charset="0"/>
              </a:rPr>
              <a:t/>
            </a:r>
            <a:br>
              <a:rPr lang="ru-RU" sz="2000" b="1" i="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nstantia" panose="02030602050306030303" pitchFamily="18" charset="0"/>
                <a:ea typeface="Cambria" panose="02040503050406030204" pitchFamily="18" charset="0"/>
                <a:cs typeface="Times New Roman" pitchFamily="18" charset="0"/>
              </a:rPr>
            </a:br>
            <a:r>
              <a:rPr lang="ru-RU" sz="2000" b="1" i="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nstantia" panose="02030602050306030303" pitchFamily="18" charset="0"/>
                <a:ea typeface="Cambria" panose="02040503050406030204" pitchFamily="18" charset="0"/>
                <a:cs typeface="Times New Roman" pitchFamily="18" charset="0"/>
              </a:rPr>
              <a:t>им. Н.И. </a:t>
            </a:r>
            <a:r>
              <a:rPr lang="ru-RU" sz="2000" b="1" i="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nstantia" panose="02030602050306030303" pitchFamily="18" charset="0"/>
                <a:ea typeface="Cambria" panose="02040503050406030204" pitchFamily="18" charset="0"/>
                <a:cs typeface="Times New Roman" pitchFamily="18" charset="0"/>
              </a:rPr>
              <a:t>Лобачевского</a:t>
            </a:r>
            <a:endParaRPr lang="ru-RU" sz="2000" b="1" i="0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Constantia" panose="02030602050306030303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501008"/>
            <a:ext cx="6934200" cy="61437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7" name="Text Box 1033"/>
          <p:cNvSpPr txBox="1">
            <a:spLocks noChangeArrowheads="1"/>
          </p:cNvSpPr>
          <p:nvPr userDrawn="1"/>
        </p:nvSpPr>
        <p:spPr bwMode="auto">
          <a:xfrm>
            <a:off x="1064569" y="115889"/>
            <a:ext cx="8723313" cy="123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en-US" b="1" dirty="0" smtClean="0">
                <a:solidFill>
                  <a:srgbClr val="000000"/>
                </a:solidFill>
              </a:rPr>
              <a:t>~</a:t>
            </a:r>
            <a:r>
              <a:rPr lang="en-US" b="1" baseline="0" dirty="0" smtClean="0">
                <a:solidFill>
                  <a:srgbClr val="000000"/>
                </a:solidFill>
              </a:rPr>
              <a:t> </a:t>
            </a:r>
            <a:r>
              <a:rPr lang="ru-RU" b="1" dirty="0" smtClean="0">
                <a:solidFill>
                  <a:srgbClr val="000000"/>
                </a:solidFill>
              </a:rPr>
              <a:t>Нижегородский государственный университет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ru-RU" b="1" dirty="0" smtClean="0">
                <a:solidFill>
                  <a:srgbClr val="000000"/>
                </a:solidFill>
              </a:rPr>
              <a:t>им.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ru-RU" b="1" dirty="0" smtClean="0">
                <a:solidFill>
                  <a:srgbClr val="000000"/>
                </a:solidFill>
              </a:rPr>
              <a:t>Н.И.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ru-RU" b="1" dirty="0" smtClean="0">
                <a:solidFill>
                  <a:srgbClr val="000000"/>
                </a:solidFill>
              </a:rPr>
              <a:t>Лобачевского</a:t>
            </a:r>
            <a:r>
              <a:rPr lang="en-US" b="1" dirty="0" smtClean="0">
                <a:solidFill>
                  <a:srgbClr val="000000"/>
                </a:solidFill>
              </a:rPr>
              <a:t> ~</a:t>
            </a:r>
          </a:p>
          <a:p>
            <a: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~</a:t>
            </a:r>
            <a:r>
              <a:rPr lang="ru-RU" b="1" dirty="0" smtClean="0">
                <a:latin typeface="Arial" charset="0"/>
                <a:cs typeface="Arial" charset="0"/>
              </a:rPr>
              <a:t> Национальный исследовательский университет </a:t>
            </a:r>
            <a:r>
              <a:rPr lang="en-US" b="1" dirty="0" smtClean="0">
                <a:latin typeface="Arial" charset="0"/>
                <a:cs typeface="Arial" charset="0"/>
              </a:rPr>
              <a:t>~</a:t>
            </a:r>
          </a:p>
          <a:p>
            <a: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1" dirty="0" smtClean="0">
                <a:solidFill>
                  <a:srgbClr val="000000"/>
                </a:solidFill>
              </a:rPr>
              <a:t>~ </a:t>
            </a:r>
            <a:r>
              <a:rPr lang="ru-RU" sz="1800" b="1" i="0" dirty="0" smtClean="0">
                <a:solidFill>
                  <a:srgbClr val="000000"/>
                </a:solidFill>
              </a:rPr>
              <a:t>Институт информационных технологий,</a:t>
            </a:r>
            <a:r>
              <a:rPr lang="ru-RU" sz="1800" b="1" i="0" baseline="0" dirty="0" smtClean="0">
                <a:solidFill>
                  <a:srgbClr val="000000"/>
                </a:solidFill>
              </a:rPr>
              <a:t> математики и механики</a:t>
            </a:r>
            <a:r>
              <a:rPr lang="en-US" sz="1800" b="1" i="1" dirty="0" smtClean="0">
                <a:solidFill>
                  <a:srgbClr val="000000"/>
                </a:solidFill>
              </a:rPr>
              <a:t> ~</a:t>
            </a:r>
          </a:p>
        </p:txBody>
      </p:sp>
      <p:sp>
        <p:nvSpPr>
          <p:cNvPr id="10" name="Rectangle 19"/>
          <p:cNvSpPr>
            <a:spLocks noChangeArrowheads="1"/>
          </p:cNvSpPr>
          <p:nvPr userDrawn="1"/>
        </p:nvSpPr>
        <p:spPr bwMode="auto">
          <a:xfrm>
            <a:off x="4627595" y="5361435"/>
            <a:ext cx="48974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ru-RU" sz="2800" dirty="0" smtClean="0">
                <a:latin typeface="Arial" charset="0"/>
              </a:rPr>
              <a:t>Сысоев А.В.</a:t>
            </a:r>
            <a:endParaRPr lang="en-US" sz="2800" dirty="0">
              <a:latin typeface="Arial" charset="0"/>
            </a:endParaRPr>
          </a:p>
          <a:p>
            <a:pPr eaLnBrk="1" hangingPunct="1"/>
            <a:r>
              <a:rPr lang="ru-RU" sz="2000" dirty="0" err="1" smtClean="0">
                <a:latin typeface="Arial" charset="0"/>
              </a:rPr>
              <a:t>к.т.н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smtClean="0">
                <a:latin typeface="Arial" charset="0"/>
              </a:rPr>
              <a:t>доцент каф. МОСТ</a:t>
            </a:r>
            <a:endParaRPr lang="en-US" sz="2000" dirty="0">
              <a:latin typeface="Arial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" y="69760"/>
            <a:ext cx="1152144" cy="10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60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1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dirty="0" smtClean="0"/>
              <a:t>Параллельное программирование с использованием </a:t>
            </a:r>
            <a:r>
              <a:rPr lang="ru-RU" dirty="0" err="1" smtClean="0"/>
              <a:t>OpenMP</a:t>
            </a:r>
            <a:endParaRPr lang="ru-RU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1033" y="6408738"/>
            <a:ext cx="1857389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2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" y="6157784"/>
            <a:ext cx="768096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61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1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dirty="0" smtClean="0"/>
              <a:t>Параллельное программирование с использованием </a:t>
            </a:r>
            <a:r>
              <a:rPr lang="ru-RU" dirty="0" err="1" smtClean="0"/>
              <a:t>OpenMP</a:t>
            </a:r>
            <a:endParaRPr lang="ru-RU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1033" y="6408738"/>
            <a:ext cx="1857389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2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" y="6157784"/>
            <a:ext cx="768096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90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1" y="207963"/>
            <a:ext cx="908394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96976"/>
            <a:ext cx="8915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1033" y="6408738"/>
            <a:ext cx="1857389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dirty="0" smtClean="0"/>
              <a:t>Параллельное программирование с использованием </a:t>
            </a:r>
            <a:r>
              <a:rPr lang="ru-RU" dirty="0" err="1" smtClean="0"/>
              <a:t>OpenMP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2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" y="6157784"/>
            <a:ext cx="768096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4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3" r:id="rId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n.wikipedia.org/wiki/OpenMP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 программы на </a:t>
            </a:r>
            <a:r>
              <a:rPr lang="en-US" dirty="0" smtClean="0"/>
              <a:t>C++</a:t>
            </a:r>
            <a:r>
              <a:rPr lang="ru-RU" dirty="0"/>
              <a:t> </a:t>
            </a:r>
            <a:r>
              <a:rPr lang="ru-RU" dirty="0" err="1" smtClean="0"/>
              <a:t>Threads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130301"/>
            <a:ext cx="8915400" cy="4968875"/>
          </a:xfr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1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threads[NUM_THREADS]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1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(Pi, 0),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1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(Pi, 1),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1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(Pi, 2),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1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(Pi, 3)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NUM_THREADS;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threads[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].join();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pi +=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global_sum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step;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printf(</a:t>
            </a:r>
            <a:r>
              <a:rPr lang="pt-BR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"%.15lf\n%.15lf\n"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PI, pi);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0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 программы на 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130301"/>
            <a:ext cx="8915400" cy="4968875"/>
          </a:xfr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num_steps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100000000;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NUM_THREADS 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pi, x, sum = 0.0;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 = 1.0 / (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num_steps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(NUM_THREADS)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schedule(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1) reduction(+:sum)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num_steps;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+ 0.5) * step;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= sum + 4.0 / (1.0 + x *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 = sum * step;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76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Компоненты:</a:t>
            </a:r>
            <a:endParaRPr lang="en-US" dirty="0" smtClean="0"/>
          </a:p>
          <a:p>
            <a:pPr lvl="1"/>
            <a:r>
              <a:rPr lang="ru-RU" dirty="0" smtClean="0"/>
              <a:t>Набор директив компилятора.</a:t>
            </a:r>
            <a:endParaRPr lang="en-US" dirty="0" smtClean="0"/>
          </a:p>
          <a:p>
            <a:pPr lvl="1"/>
            <a:endParaRPr lang="ru-RU" sz="3200" dirty="0" smtClean="0"/>
          </a:p>
          <a:p>
            <a:pPr lvl="1"/>
            <a:r>
              <a:rPr lang="ru-RU" dirty="0" smtClean="0"/>
              <a:t>Библиотека функций.</a:t>
            </a:r>
            <a:endParaRPr lang="en-US" dirty="0" smtClean="0"/>
          </a:p>
          <a:p>
            <a:pPr lvl="1"/>
            <a:endParaRPr lang="ru-RU" sz="3200" dirty="0" smtClean="0"/>
          </a:p>
          <a:p>
            <a:pPr lvl="1"/>
            <a:r>
              <a:rPr lang="ru-RU" dirty="0" smtClean="0"/>
              <a:t>Набор переменных окружения.</a:t>
            </a:r>
          </a:p>
          <a:p>
            <a:pPr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Изложение материала будет проводиться на примере языка C/C++.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495300" y="2138413"/>
            <a:ext cx="8915400" cy="354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имя_директивы</a:t>
            </a:r>
            <a:r>
              <a:rPr lang="ru-RU" sz="1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1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параметр1 ... параметр</a:t>
            </a: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N]</a:t>
            </a:r>
          </a:p>
        </p:txBody>
      </p:sp>
      <p:sp>
        <p:nvSpPr>
          <p:cNvPr id="9" name="Содержимое 2"/>
          <p:cNvSpPr txBox="1">
            <a:spLocks/>
          </p:cNvSpPr>
          <p:nvPr/>
        </p:nvSpPr>
        <p:spPr bwMode="auto">
          <a:xfrm>
            <a:off x="498029" y="3140968"/>
            <a:ext cx="8915400" cy="354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sz="1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имя_функции</a:t>
            </a:r>
            <a:r>
              <a:rPr lang="ru-RU" sz="1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1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параметр1, ..., </a:t>
            </a:r>
            <a:r>
              <a:rPr lang="ru-RU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параметр</a:t>
            </a: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sz="1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Содержимое 2"/>
          <p:cNvSpPr txBox="1">
            <a:spLocks/>
          </p:cNvSpPr>
          <p:nvPr/>
        </p:nvSpPr>
        <p:spPr bwMode="auto">
          <a:xfrm>
            <a:off x="498029" y="4154637"/>
            <a:ext cx="8915400" cy="354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</a:t>
            </a:r>
            <a:r>
              <a:rPr lang="ru-RU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ИМЯ_ПЕРЕМЕННОЙ</a:t>
            </a:r>
            <a:endParaRPr lang="en-US" sz="18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выполнения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«Пульсирующий» (</a:t>
            </a:r>
            <a:r>
              <a:rPr lang="ru-RU" dirty="0" err="1" smtClean="0"/>
              <a:t>fork-join</a:t>
            </a:r>
            <a:r>
              <a:rPr lang="ru-RU" dirty="0" smtClean="0"/>
              <a:t>) параллелизм.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*Источник: </a:t>
            </a:r>
            <a:r>
              <a:rPr lang="en-US" sz="1600" dirty="0" smtClean="0">
                <a:hlinkClick r:id="rId2"/>
              </a:rPr>
              <a:t>http://en.wikipedia.org/wiki/OpenMP</a:t>
            </a:r>
            <a:endParaRPr lang="ru-RU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pic>
        <p:nvPicPr>
          <p:cNvPr id="6" name="Рисунок 13" descr="800px-Fork_join_svg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504" y="1772816"/>
            <a:ext cx="9144000" cy="380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памяти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196976"/>
            <a:ext cx="9210228" cy="4968875"/>
          </a:xfrm>
        </p:spPr>
        <p:txBody>
          <a:bodyPr/>
          <a:lstStyle/>
          <a:p>
            <a:r>
              <a:rPr lang="ru-RU" dirty="0" smtClean="0"/>
              <a:t>Рассматривается</a:t>
            </a:r>
            <a:r>
              <a:rPr lang="ru-RU" dirty="0"/>
              <a:t> модель стандартов до </a:t>
            </a:r>
            <a:r>
              <a:rPr lang="ru-RU" dirty="0" err="1"/>
              <a:t>OpenMP</a:t>
            </a:r>
            <a:r>
              <a:rPr lang="ru-RU" dirty="0"/>
              <a:t> </a:t>
            </a:r>
            <a:r>
              <a:rPr lang="ru-RU" dirty="0" smtClean="0"/>
              <a:t>4.0</a:t>
            </a:r>
            <a:br>
              <a:rPr lang="ru-RU" dirty="0" smtClean="0"/>
            </a:br>
            <a:r>
              <a:rPr lang="ru-RU" dirty="0" smtClean="0"/>
              <a:t>(до</a:t>
            </a:r>
            <a:r>
              <a:rPr lang="ru-RU" dirty="0"/>
              <a:t> появления поддержки гетерогенного программирования)</a:t>
            </a:r>
          </a:p>
          <a:p>
            <a:endParaRPr lang="ru-RU" dirty="0" smtClean="0"/>
          </a:p>
          <a:p>
            <a:r>
              <a:rPr lang="ru-RU" dirty="0" smtClean="0"/>
              <a:t>В</a:t>
            </a:r>
            <a:r>
              <a:rPr lang="ru-RU" dirty="0"/>
              <a:t> </a:t>
            </a:r>
            <a:r>
              <a:rPr lang="ru-RU" dirty="0" err="1"/>
              <a:t>OpenMP</a:t>
            </a:r>
            <a:r>
              <a:rPr lang="ru-RU" dirty="0"/>
              <a:t>-программе два типа памяти: </a:t>
            </a:r>
            <a:r>
              <a:rPr lang="ru-RU" dirty="0" err="1"/>
              <a:t>private</a:t>
            </a:r>
            <a:r>
              <a:rPr lang="ru-RU" dirty="0"/>
              <a:t> и </a:t>
            </a:r>
            <a:r>
              <a:rPr lang="ru-RU" dirty="0" err="1"/>
              <a:t>shared</a:t>
            </a:r>
            <a:endParaRPr lang="ru-RU" dirty="0"/>
          </a:p>
          <a:p>
            <a:r>
              <a:rPr lang="ru-RU" dirty="0" smtClean="0"/>
              <a:t>Принадлежность</a:t>
            </a:r>
            <a:r>
              <a:rPr lang="ru-RU" dirty="0"/>
              <a:t> конкретной переменной одному из </a:t>
            </a:r>
            <a:r>
              <a:rPr lang="ru-RU" dirty="0" smtClean="0"/>
              <a:t>типов</a:t>
            </a:r>
            <a:br>
              <a:rPr lang="ru-RU" dirty="0" smtClean="0"/>
            </a:br>
            <a:r>
              <a:rPr lang="ru-RU" dirty="0" smtClean="0"/>
              <a:t>памяти</a:t>
            </a:r>
            <a:r>
              <a:rPr lang="ru-RU" dirty="0"/>
              <a:t> определяется:</a:t>
            </a:r>
          </a:p>
          <a:p>
            <a:pPr lvl="1"/>
            <a:r>
              <a:rPr lang="ru-RU" sz="2200" dirty="0" smtClean="0"/>
              <a:t>местом</a:t>
            </a:r>
            <a:r>
              <a:rPr lang="ru-RU" sz="2200" dirty="0"/>
              <a:t> объявления,</a:t>
            </a:r>
          </a:p>
          <a:p>
            <a:pPr lvl="1"/>
            <a:r>
              <a:rPr lang="ru-RU" sz="2200" dirty="0" smtClean="0"/>
              <a:t>правилами</a:t>
            </a:r>
            <a:r>
              <a:rPr lang="ru-RU" sz="2200" dirty="0"/>
              <a:t> умолчания,</a:t>
            </a:r>
          </a:p>
          <a:p>
            <a:pPr lvl="1"/>
            <a:r>
              <a:rPr lang="ru-RU" sz="2200" dirty="0" smtClean="0"/>
              <a:t>параметрами</a:t>
            </a:r>
            <a:r>
              <a:rPr lang="ru-RU" sz="2200" dirty="0"/>
              <a:t> директив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81372" y="3284984"/>
            <a:ext cx="8420100" cy="1362075"/>
          </a:xfrm>
        </p:spPr>
        <p:txBody>
          <a:bodyPr/>
          <a:lstStyle/>
          <a:p>
            <a:r>
              <a:rPr lang="ru-RU" sz="3200" dirty="0" smtClean="0"/>
              <a:t>СОЗДАНИЕ ПОТОКОВ</a:t>
            </a:r>
            <a:endParaRPr lang="en-US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Формирование параллельной области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124744"/>
            <a:ext cx="9244046" cy="4968875"/>
          </a:xfrm>
        </p:spPr>
        <p:txBody>
          <a:bodyPr/>
          <a:lstStyle/>
          <a:p>
            <a:r>
              <a:rPr lang="ru-RU" dirty="0"/>
              <a:t>Формат директивы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parallel</a:t>
            </a:r>
            <a:r>
              <a:rPr lang="ru-RU" dirty="0"/>
              <a:t> :</a:t>
            </a:r>
          </a:p>
          <a:p>
            <a:pPr>
              <a:buNone/>
            </a:pPr>
            <a:r>
              <a:rPr lang="ru-RU" dirty="0">
                <a:latin typeface="Courier New" pitchFamily="49" charset="0"/>
              </a:rPr>
              <a:t>#</a:t>
            </a:r>
            <a:r>
              <a:rPr lang="ru-RU" dirty="0" err="1">
                <a:latin typeface="Courier New" pitchFamily="49" charset="0"/>
              </a:rPr>
              <a:t>pragma</a:t>
            </a:r>
            <a:r>
              <a:rPr lang="ru-RU" dirty="0">
                <a:latin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</a:rPr>
              <a:t>omp</a:t>
            </a:r>
            <a:r>
              <a:rPr lang="ru-RU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parallel</a:t>
            </a:r>
            <a:r>
              <a:rPr lang="ru-RU" dirty="0">
                <a:latin typeface="Courier New" pitchFamily="49" charset="0"/>
              </a:rPr>
              <a:t> [</a:t>
            </a:r>
            <a:r>
              <a:rPr lang="ru-RU" dirty="0" err="1">
                <a:latin typeface="Courier New" pitchFamily="49" charset="0"/>
              </a:rPr>
              <a:t>clause</a:t>
            </a:r>
            <a:r>
              <a:rPr lang="ru-RU" dirty="0">
                <a:latin typeface="Courier New" pitchFamily="49" charset="0"/>
              </a:rPr>
              <a:t> ...]</a:t>
            </a:r>
          </a:p>
          <a:p>
            <a:pPr>
              <a:buNone/>
            </a:pPr>
            <a:r>
              <a:rPr lang="ru-RU" dirty="0">
                <a:latin typeface="Courier New" pitchFamily="49" charset="0"/>
              </a:rPr>
              <a:t>  </a:t>
            </a:r>
            <a:r>
              <a:rPr lang="ru-RU" dirty="0" err="1">
                <a:latin typeface="Courier New" pitchFamily="49" charset="0"/>
              </a:rPr>
              <a:t>structured_block</a:t>
            </a:r>
            <a:endParaRPr lang="ru-RU" dirty="0">
              <a:latin typeface="Courier New" pitchFamily="49" charset="0"/>
            </a:endParaRPr>
          </a:p>
          <a:p>
            <a:pPr>
              <a:spcBef>
                <a:spcPts val="2400"/>
              </a:spcBef>
            </a:pPr>
            <a:r>
              <a:rPr lang="ru-RU" dirty="0"/>
              <a:t>Возможные параметры (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clause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ru-RU" dirty="0"/>
              <a:t>)</a:t>
            </a:r>
            <a:r>
              <a:rPr lang="en-US" dirty="0"/>
              <a:t>:</a:t>
            </a:r>
          </a:p>
          <a:p>
            <a:pPr>
              <a:spcBef>
                <a:spcPts val="300"/>
              </a:spcBef>
              <a:buNone/>
            </a:pPr>
            <a:r>
              <a:rPr lang="ru-RU" sz="2200" b="1" dirty="0" err="1">
                <a:latin typeface="Courier New" pitchFamily="49" charset="0"/>
              </a:rPr>
              <a:t>if</a:t>
            </a:r>
            <a:r>
              <a:rPr lang="ru-RU" sz="2200" b="1" dirty="0">
                <a:latin typeface="Courier New" pitchFamily="49" charset="0"/>
              </a:rPr>
              <a:t> (</a:t>
            </a:r>
            <a:r>
              <a:rPr lang="ru-RU" sz="2200" b="1" dirty="0" err="1">
                <a:latin typeface="Courier New" pitchFamily="49" charset="0"/>
              </a:rPr>
              <a:t>scalar_expression</a:t>
            </a:r>
            <a:r>
              <a:rPr lang="ru-RU" sz="2200" b="1" dirty="0">
                <a:latin typeface="Courier New" pitchFamily="49" charset="0"/>
              </a:rPr>
              <a:t>)</a:t>
            </a:r>
          </a:p>
          <a:p>
            <a:pPr>
              <a:spcBef>
                <a:spcPts val="300"/>
              </a:spcBef>
              <a:buNone/>
            </a:pPr>
            <a:r>
              <a:rPr lang="ru-RU" sz="2200" b="1" dirty="0" err="1">
                <a:latin typeface="Courier New" pitchFamily="49" charset="0"/>
              </a:rPr>
              <a:t>private</a:t>
            </a:r>
            <a:r>
              <a:rPr lang="ru-RU" sz="2200" b="1" dirty="0">
                <a:latin typeface="Courier New" pitchFamily="49" charset="0"/>
              </a:rPr>
              <a:t> (</a:t>
            </a:r>
            <a:r>
              <a:rPr lang="ru-RU" sz="2200" b="1" dirty="0" err="1">
                <a:latin typeface="Courier New" pitchFamily="49" charset="0"/>
              </a:rPr>
              <a:t>list</a:t>
            </a:r>
            <a:r>
              <a:rPr lang="ru-RU" sz="2200" b="1" dirty="0">
                <a:latin typeface="Courier New" pitchFamily="49" charset="0"/>
              </a:rPr>
              <a:t>)</a:t>
            </a:r>
          </a:p>
          <a:p>
            <a:pPr>
              <a:spcBef>
                <a:spcPts val="300"/>
              </a:spcBef>
              <a:buNone/>
            </a:pPr>
            <a:r>
              <a:rPr lang="ru-RU" sz="2200" b="1" dirty="0" err="1">
                <a:latin typeface="Courier New" pitchFamily="49" charset="0"/>
              </a:rPr>
              <a:t>firstprivate</a:t>
            </a:r>
            <a:r>
              <a:rPr lang="ru-RU" sz="2200" b="1" dirty="0">
                <a:latin typeface="Courier New" pitchFamily="49" charset="0"/>
              </a:rPr>
              <a:t> (</a:t>
            </a:r>
            <a:r>
              <a:rPr lang="ru-RU" sz="2200" b="1" dirty="0" err="1">
                <a:latin typeface="Courier New" pitchFamily="49" charset="0"/>
              </a:rPr>
              <a:t>list</a:t>
            </a:r>
            <a:r>
              <a:rPr lang="ru-RU" sz="2200" b="1" dirty="0">
                <a:latin typeface="Courier New" pitchFamily="49" charset="0"/>
              </a:rPr>
              <a:t>)</a:t>
            </a:r>
          </a:p>
          <a:p>
            <a:pPr>
              <a:spcBef>
                <a:spcPts val="300"/>
              </a:spcBef>
              <a:buNone/>
            </a:pPr>
            <a:r>
              <a:rPr lang="ru-RU" sz="2200" b="1" dirty="0" err="1">
                <a:latin typeface="Courier New" pitchFamily="49" charset="0"/>
              </a:rPr>
              <a:t>default</a:t>
            </a:r>
            <a:r>
              <a:rPr lang="ru-RU" sz="2200" b="1" dirty="0">
                <a:latin typeface="Courier New" pitchFamily="49" charset="0"/>
              </a:rPr>
              <a:t> (</a:t>
            </a:r>
            <a:r>
              <a:rPr lang="ru-RU" sz="2200" b="1" dirty="0" err="1">
                <a:latin typeface="Courier New" pitchFamily="49" charset="0"/>
              </a:rPr>
              <a:t>shared</a:t>
            </a:r>
            <a:r>
              <a:rPr lang="ru-RU" sz="2200" b="1" dirty="0">
                <a:latin typeface="Courier New" pitchFamily="49" charset="0"/>
              </a:rPr>
              <a:t> | </a:t>
            </a:r>
            <a:r>
              <a:rPr lang="ru-RU" sz="2200" b="1" dirty="0" err="1">
                <a:latin typeface="Courier New" pitchFamily="49" charset="0"/>
              </a:rPr>
              <a:t>none</a:t>
            </a:r>
            <a:r>
              <a:rPr lang="ru-RU" sz="2200" b="1" dirty="0">
                <a:latin typeface="Courier New" pitchFamily="49" charset="0"/>
              </a:rPr>
              <a:t>)</a:t>
            </a:r>
          </a:p>
          <a:p>
            <a:pPr>
              <a:spcBef>
                <a:spcPts val="300"/>
              </a:spcBef>
              <a:buNone/>
            </a:pPr>
            <a:r>
              <a:rPr lang="ru-RU" sz="2200" b="1" dirty="0" err="1">
                <a:latin typeface="Courier New" pitchFamily="49" charset="0"/>
              </a:rPr>
              <a:t>shared</a:t>
            </a:r>
            <a:r>
              <a:rPr lang="ru-RU" sz="2200" b="1" dirty="0">
                <a:latin typeface="Courier New" pitchFamily="49" charset="0"/>
              </a:rPr>
              <a:t> (</a:t>
            </a:r>
            <a:r>
              <a:rPr lang="ru-RU" sz="2200" b="1" dirty="0" err="1">
                <a:latin typeface="Courier New" pitchFamily="49" charset="0"/>
              </a:rPr>
              <a:t>list</a:t>
            </a:r>
            <a:r>
              <a:rPr lang="ru-RU" sz="2200" b="1" dirty="0">
                <a:latin typeface="Courier New" pitchFamily="49" charset="0"/>
              </a:rPr>
              <a:t>)</a:t>
            </a:r>
          </a:p>
          <a:p>
            <a:pPr>
              <a:spcBef>
                <a:spcPts val="300"/>
              </a:spcBef>
              <a:buNone/>
            </a:pPr>
            <a:r>
              <a:rPr lang="ru-RU" sz="2200" b="1" dirty="0" err="1">
                <a:latin typeface="Courier New" pitchFamily="49" charset="0"/>
              </a:rPr>
              <a:t>copyin</a:t>
            </a:r>
            <a:r>
              <a:rPr lang="ru-RU" sz="2200" b="1" dirty="0">
                <a:latin typeface="Courier New" pitchFamily="49" charset="0"/>
              </a:rPr>
              <a:t> (</a:t>
            </a:r>
            <a:r>
              <a:rPr lang="ru-RU" sz="2200" b="1" dirty="0" err="1">
                <a:latin typeface="Courier New" pitchFamily="49" charset="0"/>
              </a:rPr>
              <a:t>list</a:t>
            </a:r>
            <a:r>
              <a:rPr lang="ru-RU" sz="2200" b="1" dirty="0">
                <a:latin typeface="Courier New" pitchFamily="49" charset="0"/>
              </a:rPr>
              <a:t>)</a:t>
            </a:r>
          </a:p>
          <a:p>
            <a:pPr>
              <a:spcBef>
                <a:spcPts val="300"/>
              </a:spcBef>
              <a:buNone/>
            </a:pPr>
            <a:r>
              <a:rPr lang="ru-RU" sz="2200" b="1" dirty="0" err="1">
                <a:latin typeface="Courier New" pitchFamily="49" charset="0"/>
              </a:rPr>
              <a:t>reduction</a:t>
            </a:r>
            <a:r>
              <a:rPr lang="ru-RU" sz="2200" b="1" dirty="0">
                <a:latin typeface="Courier New" pitchFamily="49" charset="0"/>
              </a:rPr>
              <a:t> (</a:t>
            </a:r>
            <a:r>
              <a:rPr lang="ru-RU" sz="2200" b="1" dirty="0" err="1">
                <a:latin typeface="Courier New" pitchFamily="49" charset="0"/>
              </a:rPr>
              <a:t>operator</a:t>
            </a:r>
            <a:r>
              <a:rPr lang="ru-RU" sz="2200" b="1" dirty="0">
                <a:latin typeface="Courier New" pitchFamily="49" charset="0"/>
              </a:rPr>
              <a:t>: </a:t>
            </a:r>
            <a:r>
              <a:rPr lang="ru-RU" sz="2200" b="1" dirty="0" err="1">
                <a:latin typeface="Courier New" pitchFamily="49" charset="0"/>
              </a:rPr>
              <a:t>list</a:t>
            </a:r>
            <a:r>
              <a:rPr lang="ru-RU" sz="2200" b="1" dirty="0">
                <a:latin typeface="Courier New" pitchFamily="49" charset="0"/>
              </a:rPr>
              <a:t>)</a:t>
            </a:r>
          </a:p>
          <a:p>
            <a:pPr>
              <a:spcBef>
                <a:spcPts val="300"/>
              </a:spcBef>
              <a:buNone/>
            </a:pPr>
            <a:r>
              <a:rPr lang="ru-RU" sz="2200" b="1" dirty="0" err="1">
                <a:latin typeface="Courier New" pitchFamily="49" charset="0"/>
              </a:rPr>
              <a:t>num_threads</a:t>
            </a:r>
            <a:r>
              <a:rPr lang="ru-RU" sz="2200" b="1" dirty="0">
                <a:latin typeface="Courier New" pitchFamily="49" charset="0"/>
              </a:rPr>
              <a:t>(</a:t>
            </a:r>
            <a:r>
              <a:rPr lang="ru-RU" sz="2200" b="1" dirty="0" err="1">
                <a:latin typeface="Courier New" pitchFamily="49" charset="0"/>
              </a:rPr>
              <a:t>integer-expression</a:t>
            </a:r>
            <a:r>
              <a:rPr lang="ru-RU" sz="2200" b="1" dirty="0" smtClean="0">
                <a:latin typeface="Courier New" pitchFamily="49" charset="0"/>
              </a:rPr>
              <a:t>)</a:t>
            </a:r>
            <a:endParaRPr lang="ru-RU" sz="22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Формирование параллельной области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4968875"/>
          </a:xfrm>
        </p:spPr>
        <p:txBody>
          <a:bodyPr/>
          <a:lstStyle/>
          <a:p>
            <a:r>
              <a:rPr lang="ru-RU" dirty="0" smtClean="0"/>
              <a:t>Директива </a:t>
            </a:r>
            <a:r>
              <a:rPr lang="ru-RU" dirty="0" err="1"/>
              <a:t>parallel</a:t>
            </a:r>
            <a:r>
              <a:rPr lang="ru-RU" sz="2800" dirty="0" smtClean="0"/>
              <a:t> </a:t>
            </a:r>
            <a:r>
              <a:rPr lang="ru-RU" dirty="0" smtClean="0"/>
              <a:t>(основная директива </a:t>
            </a:r>
            <a:r>
              <a:rPr lang="ru-RU" dirty="0" err="1" smtClean="0"/>
              <a:t>OpenMP</a:t>
            </a:r>
            <a:r>
              <a:rPr lang="ru-RU" dirty="0" smtClean="0"/>
              <a:t>):</a:t>
            </a:r>
          </a:p>
          <a:p>
            <a:pPr lvl="1"/>
            <a:r>
              <a:rPr lang="ru-RU" dirty="0" smtClean="0"/>
              <a:t>Когда основной поток выполнения достигает директивы </a:t>
            </a:r>
            <a:r>
              <a:rPr lang="ru-RU" dirty="0" err="1"/>
              <a:t>parallel</a:t>
            </a:r>
            <a:r>
              <a:rPr lang="ru-RU" dirty="0" smtClean="0"/>
              <a:t> , создается команда (</a:t>
            </a:r>
            <a:r>
              <a:rPr lang="ru-RU" dirty="0" err="1" smtClean="0"/>
              <a:t>team</a:t>
            </a:r>
            <a:r>
              <a:rPr lang="ru-RU" dirty="0" smtClean="0"/>
              <a:t>) потоков</a:t>
            </a:r>
            <a:r>
              <a:rPr lang="en-US" dirty="0" smtClean="0"/>
              <a:t>.</a:t>
            </a:r>
          </a:p>
          <a:p>
            <a:pPr lvl="1"/>
            <a:r>
              <a:rPr lang="ru-RU" dirty="0" smtClean="0"/>
              <a:t>Основной </a:t>
            </a:r>
            <a:r>
              <a:rPr lang="ru-RU" dirty="0"/>
              <a:t>поток (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thread</a:t>
            </a:r>
            <a:r>
              <a:rPr lang="ru-RU" dirty="0"/>
              <a:t>) </a:t>
            </a:r>
            <a:r>
              <a:rPr lang="ru-RU" dirty="0" smtClean="0"/>
              <a:t>входит в команду и имеет номер 0.</a:t>
            </a:r>
          </a:p>
          <a:p>
            <a:pPr lvl="1"/>
            <a:r>
              <a:rPr lang="ru-RU" dirty="0" smtClean="0"/>
              <a:t>Код области </a:t>
            </a:r>
            <a:r>
              <a:rPr lang="en-US" dirty="0" smtClean="0"/>
              <a:t>parallel</a:t>
            </a:r>
            <a:r>
              <a:rPr lang="ru-RU" dirty="0" smtClean="0"/>
              <a:t> становится потоковой функцией и назначается потокам для параллельного выполнения.</a:t>
            </a:r>
          </a:p>
          <a:p>
            <a:pPr lvl="1"/>
            <a:r>
              <a:rPr lang="ru-RU" dirty="0" smtClean="0"/>
              <a:t>В конце области автоматически обеспечивается синхронизация потоков.</a:t>
            </a:r>
          </a:p>
          <a:p>
            <a:pPr lvl="1"/>
            <a:r>
              <a:rPr lang="ru-RU" dirty="0" smtClean="0"/>
              <a:t>Последующие вычисления продолжает выполнять только основной поток.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 директивы…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968327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nthreads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Создание параллельной области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печать номера </a:t>
            </a:r>
            <a:r>
              <a:rPr lang="ru-RU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 from thread = %d\n"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Печать количества потоков – только </a:t>
            </a:r>
            <a:r>
              <a:rPr 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nthreads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omp_get_num_threads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 of threads = %d\n"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nthreads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Завершение параллельной области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1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 директивы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9516" y="2061072"/>
            <a:ext cx="3953644" cy="136792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ru-RU" sz="1800" b="1" dirty="0" err="1" smtClean="0">
                <a:latin typeface="Courier New" pitchFamily="49" charset="0"/>
              </a:rPr>
              <a:t>Hello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 err="1" smtClean="0">
                <a:latin typeface="Courier New" pitchFamily="49" charset="0"/>
              </a:rPr>
              <a:t>World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 err="1" smtClean="0">
                <a:latin typeface="Courier New" pitchFamily="49" charset="0"/>
              </a:rPr>
              <a:t>from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 err="1" smtClean="0">
                <a:latin typeface="Courier New" pitchFamily="49" charset="0"/>
              </a:rPr>
              <a:t>thread</a:t>
            </a:r>
            <a:r>
              <a:rPr lang="ru-RU" sz="1800" b="1" dirty="0" smtClean="0">
                <a:latin typeface="Courier New" pitchFamily="49" charset="0"/>
              </a:rPr>
              <a:t> = </a:t>
            </a:r>
            <a:r>
              <a:rPr lang="en-US" sz="1800" b="1" dirty="0" smtClean="0">
                <a:latin typeface="Courier New" pitchFamily="49" charset="0"/>
              </a:rPr>
              <a:t>1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ru-RU" sz="1800" b="1" dirty="0" err="1" smtClean="0">
                <a:latin typeface="Courier New" pitchFamily="49" charset="0"/>
              </a:rPr>
              <a:t>Hello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 err="1" smtClean="0">
                <a:latin typeface="Courier New" pitchFamily="49" charset="0"/>
              </a:rPr>
              <a:t>World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 err="1" smtClean="0">
                <a:latin typeface="Courier New" pitchFamily="49" charset="0"/>
              </a:rPr>
              <a:t>from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 err="1" smtClean="0">
                <a:latin typeface="Courier New" pitchFamily="49" charset="0"/>
              </a:rPr>
              <a:t>thread</a:t>
            </a:r>
            <a:r>
              <a:rPr lang="ru-RU" sz="1800" b="1" dirty="0" smtClean="0">
                <a:latin typeface="Courier New" pitchFamily="49" charset="0"/>
              </a:rPr>
              <a:t> = </a:t>
            </a:r>
            <a:r>
              <a:rPr lang="en-US" sz="1800" b="1" dirty="0" smtClean="0">
                <a:latin typeface="Courier New" pitchFamily="49" charset="0"/>
              </a:rPr>
              <a:t>3</a:t>
            </a:r>
          </a:p>
          <a:p>
            <a:pPr>
              <a:spcBef>
                <a:spcPts val="300"/>
              </a:spcBef>
              <a:buNone/>
            </a:pPr>
            <a:r>
              <a:rPr lang="ru-RU" sz="1800" b="1" dirty="0" err="1" smtClean="0">
                <a:latin typeface="Courier New" pitchFamily="49" charset="0"/>
              </a:rPr>
              <a:t>Hello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 err="1" smtClean="0">
                <a:latin typeface="Courier New" pitchFamily="49" charset="0"/>
              </a:rPr>
              <a:t>World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 err="1" smtClean="0">
                <a:latin typeface="Courier New" pitchFamily="49" charset="0"/>
              </a:rPr>
              <a:t>from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 err="1" smtClean="0">
                <a:latin typeface="Courier New" pitchFamily="49" charset="0"/>
              </a:rPr>
              <a:t>thread</a:t>
            </a:r>
            <a:r>
              <a:rPr lang="ru-RU" sz="1800" b="1" dirty="0" smtClean="0">
                <a:latin typeface="Courier New" pitchFamily="49" charset="0"/>
              </a:rPr>
              <a:t> = </a:t>
            </a:r>
            <a:r>
              <a:rPr lang="en-US" sz="1800" b="1" dirty="0" smtClean="0">
                <a:latin typeface="Courier New" pitchFamily="49" charset="0"/>
              </a:rPr>
              <a:t>0</a:t>
            </a:r>
          </a:p>
          <a:p>
            <a:pPr>
              <a:spcBef>
                <a:spcPts val="300"/>
              </a:spcBef>
              <a:buNone/>
            </a:pPr>
            <a:r>
              <a:rPr lang="ru-RU" sz="1800" b="1" dirty="0" err="1" smtClean="0">
                <a:latin typeface="Courier New" pitchFamily="49" charset="0"/>
              </a:rPr>
              <a:t>Hello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 err="1" smtClean="0">
                <a:latin typeface="Courier New" pitchFamily="49" charset="0"/>
              </a:rPr>
              <a:t>World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 err="1" smtClean="0">
                <a:latin typeface="Courier New" pitchFamily="49" charset="0"/>
              </a:rPr>
              <a:t>from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 err="1" smtClean="0">
                <a:latin typeface="Courier New" pitchFamily="49" charset="0"/>
              </a:rPr>
              <a:t>thread</a:t>
            </a:r>
            <a:r>
              <a:rPr lang="ru-RU" sz="1800" b="1" dirty="0" smtClean="0">
                <a:latin typeface="Courier New" pitchFamily="49" charset="0"/>
              </a:rPr>
              <a:t> = </a:t>
            </a:r>
            <a:r>
              <a:rPr lang="en-US" sz="1800" b="1" dirty="0" smtClean="0">
                <a:latin typeface="Courier New" pitchFamily="49" charset="0"/>
              </a:rPr>
              <a:t>2</a:t>
            </a:r>
            <a:endParaRPr lang="ru-RU" sz="1800" b="1" dirty="0" smtClean="0">
              <a:latin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ru-RU" sz="1800" b="1" dirty="0" smtClean="0">
                <a:latin typeface="Courier New" pitchFamily="49" charset="0"/>
              </a:rPr>
              <a:t>  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495300" y="1052737"/>
            <a:ext cx="89154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q"/>
              <a:tabLst/>
              <a:defRPr/>
            </a:pPr>
            <a:r>
              <a:rPr lang="ru-RU" sz="2400" kern="0" noProof="0" dirty="0" smtClean="0"/>
              <a:t>Пример результатов выполнения программы для четырех потоков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488504" y="3789040"/>
            <a:ext cx="89154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tabLst/>
              <a:defRPr/>
            </a:pPr>
            <a:r>
              <a:rPr lang="ru-RU" sz="2400" b="1" kern="0" noProof="0" dirty="0" smtClean="0"/>
              <a:t>Примечание</a:t>
            </a:r>
            <a:r>
              <a:rPr lang="ru-RU" sz="2400" kern="0" noProof="0" dirty="0" smtClean="0"/>
              <a:t>: Порядок вывода на экран может меняться от запуска к запуску!!!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640632" y="2564904"/>
            <a:ext cx="6934200" cy="614370"/>
          </a:xfrm>
        </p:spPr>
        <p:txBody>
          <a:bodyPr/>
          <a:lstStyle/>
          <a:p>
            <a:r>
              <a:rPr lang="ru-RU" sz="3000" b="1" dirty="0" smtClean="0"/>
              <a:t>Параллельное программирование </a:t>
            </a:r>
            <a:br>
              <a:rPr lang="ru-RU" sz="3000" b="1" dirty="0" smtClean="0"/>
            </a:br>
            <a:r>
              <a:rPr lang="ru-RU" sz="3000" b="1" dirty="0" smtClean="0"/>
              <a:t> с использованием </a:t>
            </a:r>
            <a:r>
              <a:rPr lang="ru-RU" sz="3000" b="1" dirty="0" err="1" smtClean="0"/>
              <a:t>OpenMP</a:t>
            </a:r>
            <a:endParaRPr lang="en-US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количества потоков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968875"/>
          </a:xfrm>
        </p:spPr>
        <p:txBody>
          <a:bodyPr/>
          <a:lstStyle/>
          <a:p>
            <a:r>
              <a:rPr lang="ru-RU" dirty="0" smtClean="0"/>
              <a:t>Способы задания (по убыванию старшинства)</a:t>
            </a:r>
          </a:p>
          <a:p>
            <a:pPr lvl="1"/>
            <a:r>
              <a:rPr lang="ru-RU" dirty="0" smtClean="0">
                <a:latin typeface="+mj-lt"/>
                <a:cs typeface="Courier New" pitchFamily="49" charset="0"/>
              </a:rPr>
              <a:t>Параметр директивы:</a:t>
            </a:r>
            <a:br>
              <a:rPr lang="ru-RU" dirty="0" smtClean="0">
                <a:latin typeface="+mj-lt"/>
                <a:cs typeface="Courier New" pitchFamily="49" charset="0"/>
              </a:rPr>
            </a:b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num_threads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(N)</a:t>
            </a:r>
          </a:p>
          <a:p>
            <a:pPr lvl="1"/>
            <a:endParaRPr lang="ru-RU" dirty="0" smtClean="0">
              <a:latin typeface="+mj-lt"/>
              <a:cs typeface="Courier New" pitchFamily="49" charset="0"/>
            </a:endParaRPr>
          </a:p>
          <a:p>
            <a:pPr lvl="1"/>
            <a:r>
              <a:rPr lang="ru-RU" dirty="0" smtClean="0">
                <a:latin typeface="+mj-lt"/>
                <a:cs typeface="Courier New" pitchFamily="49" charset="0"/>
              </a:rPr>
              <a:t>Функция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ru-RU" dirty="0" smtClean="0">
                <a:latin typeface="+mj-lt"/>
                <a:cs typeface="Courier New" pitchFamily="49" charset="0"/>
              </a:rPr>
              <a:t>установки числа потоков: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omp_set_num_threads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(N)</a:t>
            </a:r>
          </a:p>
          <a:p>
            <a:pPr lvl="1"/>
            <a:endParaRPr lang="ru-RU" dirty="0" smtClean="0">
              <a:latin typeface="+mj-lt"/>
              <a:cs typeface="Courier New" pitchFamily="49" charset="0"/>
            </a:endParaRPr>
          </a:p>
          <a:p>
            <a:pPr lvl="1"/>
            <a:r>
              <a:rPr lang="ru-RU" dirty="0" smtClean="0">
                <a:latin typeface="+mj-lt"/>
                <a:cs typeface="Courier New" pitchFamily="49" charset="0"/>
              </a:rPr>
              <a:t>Переменная окружения: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b="1" dirty="0" smtClean="0">
                <a:latin typeface="Courier New" pitchFamily="49" charset="0"/>
                <a:cs typeface="Courier New" pitchFamily="49" charset="0"/>
              </a:rPr>
            </a:b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OMP_NUM_THREADS</a:t>
            </a:r>
            <a:endParaRPr lang="ru-RU" b="1" dirty="0" smtClean="0">
              <a:latin typeface="+mj-lt"/>
              <a:cs typeface="Courier New" pitchFamily="49" charset="0"/>
            </a:endParaRP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Число, равное количеству процессоров, которое “видит” операционная система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времени выполнения параллельной программы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2367508" y="1340768"/>
            <a:ext cx="4313684" cy="22320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double t1, t2, dt;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t1 =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omp_get_wtime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();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t2 =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omp_get_wtime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();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dt = t2 – t1;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областью видимости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Управление областью видимости обеспечивается при помощи параметров директив:</a:t>
            </a:r>
          </a:p>
          <a:p>
            <a:pPr lvl="1"/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shared</a:t>
            </a:r>
            <a:r>
              <a:rPr lang="ru-RU" dirty="0" smtClean="0"/>
              <a:t>,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default</a:t>
            </a:r>
            <a:endParaRPr lang="ru-RU" dirty="0" smtClean="0"/>
          </a:p>
          <a:p>
            <a:pPr lvl="1"/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endParaRPr lang="en-US" dirty="0" smtClean="0"/>
          </a:p>
          <a:p>
            <a:pPr lvl="1"/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firstprivate</a:t>
            </a:r>
            <a:endParaRPr lang="en-US" dirty="0" smtClean="0"/>
          </a:p>
          <a:p>
            <a:pPr lvl="1"/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lastprivate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Параметры директив определяют, какие соотношения существуют между переменными последовательных и параллельных фрагментов выполняемой программы</a:t>
            </a:r>
            <a:r>
              <a:rPr lang="en-US" dirty="0" smtClean="0"/>
              <a:t>.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 </a:t>
            </a:r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Параметр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shared</a:t>
            </a:r>
            <a:r>
              <a:rPr lang="ru-RU" dirty="0" smtClean="0"/>
              <a:t> определяет список переменных,  которые будут общими для всех потоков параллельной области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None/>
            </a:pPr>
            <a:r>
              <a:rPr lang="ru-RU" dirty="0" smtClean="0">
                <a:latin typeface="Courier New" pitchFamily="49" charset="0"/>
              </a:rPr>
              <a:t>#</a:t>
            </a:r>
            <a:r>
              <a:rPr lang="ru-RU" dirty="0" err="1" smtClean="0">
                <a:latin typeface="Courier New" pitchFamily="49" charset="0"/>
              </a:rPr>
              <a:t>pragma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omp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parallel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shared(list)</a:t>
            </a:r>
            <a:endParaRPr lang="ru-RU" b="1" dirty="0" smtClean="0">
              <a:latin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b="1" dirty="0" smtClean="0"/>
              <a:t>Примечание</a:t>
            </a:r>
            <a:r>
              <a:rPr lang="ru-RU" i="1" dirty="0" smtClean="0"/>
              <a:t>:</a:t>
            </a:r>
            <a:r>
              <a:rPr lang="ru-RU" dirty="0" smtClean="0"/>
              <a:t> правильность использования таких переменных должна обеспечиваться программистом.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 </a:t>
            </a:r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Параметр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ru-RU" dirty="0" smtClean="0"/>
              <a:t> определяет список переменных,  которые будут локальными для каждого потока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None/>
            </a:pPr>
            <a:r>
              <a:rPr lang="ru-RU" dirty="0" smtClean="0">
                <a:latin typeface="Courier New" pitchFamily="49" charset="0"/>
              </a:rPr>
              <a:t>#</a:t>
            </a:r>
            <a:r>
              <a:rPr lang="ru-RU" dirty="0" err="1" smtClean="0">
                <a:latin typeface="Courier New" pitchFamily="49" charset="0"/>
              </a:rPr>
              <a:t>pragma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omp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parallel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private(list)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Переменные создаются в момент формирования потоков параллельной области.</a:t>
            </a:r>
          </a:p>
          <a:p>
            <a:r>
              <a:rPr lang="ru-RU" dirty="0" smtClean="0"/>
              <a:t>Начальное значение переменных является неопределенным.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 директивы </a:t>
            </a:r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968875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nthreads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Создание параллельной области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печать номера </a:t>
            </a:r>
            <a:r>
              <a:rPr lang="ru-RU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потока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 from thread = %d\n"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Печать количества потоков – только </a:t>
            </a:r>
            <a:r>
              <a:rPr 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nthreads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omp_get_num_threads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 of threads = %d\n"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nthreads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Завершение параллельной области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 </a:t>
            </a:r>
            <a:r>
              <a:rPr lang="en-US" dirty="0" err="1" smtClean="0"/>
              <a:t>firstprivate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Параметр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firstprivate</a:t>
            </a:r>
            <a:r>
              <a:rPr lang="ru-RU" dirty="0" smtClean="0"/>
              <a:t> позволяет создать локальные переменные потоков, которые перед использованием инициализируются значениями исходных переменных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None/>
            </a:pPr>
            <a:r>
              <a:rPr lang="ru-RU" dirty="0" smtClean="0">
                <a:latin typeface="Courier New" pitchFamily="49" charset="0"/>
              </a:rPr>
              <a:t>#</a:t>
            </a:r>
            <a:r>
              <a:rPr lang="ru-RU" dirty="0" err="1" smtClean="0">
                <a:latin typeface="Courier New" pitchFamily="49" charset="0"/>
              </a:rPr>
              <a:t>pragma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omp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parallel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firstprivate</a:t>
            </a:r>
            <a:r>
              <a:rPr lang="en-US" b="1" dirty="0" smtClean="0">
                <a:latin typeface="Courier New" pitchFamily="49" charset="0"/>
              </a:rPr>
              <a:t>(list)</a:t>
            </a:r>
            <a:endParaRPr lang="ru-RU" b="1" dirty="0" smtClean="0">
              <a:latin typeface="Courier New" pitchFamily="49" charset="0"/>
            </a:endParaRPr>
          </a:p>
          <a:p>
            <a:pPr>
              <a:buNone/>
            </a:pPr>
            <a:endParaRPr lang="ru-RU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 </a:t>
            </a:r>
            <a:r>
              <a:rPr lang="en-US" dirty="0" err="1" smtClean="0"/>
              <a:t>lastprivate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Параметр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lastprivate</a:t>
            </a:r>
            <a:r>
              <a:rPr lang="ru-RU" dirty="0" smtClean="0"/>
              <a:t> позволяет создать локальные переменные потоков, значения которых запоминаются в исходных переменных после завершения параллельной области (используются значения потока, выполнившего последнюю итерацию цикла или последнюю секцию)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ru-RU" dirty="0" smtClean="0">
                <a:latin typeface="Courier New" pitchFamily="49" charset="0"/>
              </a:rPr>
              <a:t>#</a:t>
            </a:r>
            <a:r>
              <a:rPr lang="ru-RU" dirty="0" err="1" smtClean="0">
                <a:latin typeface="Courier New" pitchFamily="49" charset="0"/>
              </a:rPr>
              <a:t>pragma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omp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parallel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lastprivate</a:t>
            </a:r>
            <a:r>
              <a:rPr lang="en-US" b="1" dirty="0" smtClean="0">
                <a:latin typeface="Courier New" pitchFamily="49" charset="0"/>
              </a:rPr>
              <a:t>(list)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11" name="Заголовок 5"/>
          <p:cNvSpPr>
            <a:spLocks noGrp="1"/>
          </p:cNvSpPr>
          <p:nvPr>
            <p:ph type="title"/>
          </p:nvPr>
        </p:nvSpPr>
        <p:spPr>
          <a:xfrm>
            <a:off x="781372" y="3284984"/>
            <a:ext cx="8420100" cy="1362075"/>
          </a:xfrm>
        </p:spPr>
        <p:txBody>
          <a:bodyPr/>
          <a:lstStyle/>
          <a:p>
            <a:r>
              <a:rPr lang="ru-RU" sz="3200" dirty="0" smtClean="0"/>
              <a:t>Способы</a:t>
            </a:r>
            <a:r>
              <a:rPr lang="ru-RU" sz="3200" dirty="0"/>
              <a:t> распределения работы между </a:t>
            </a:r>
            <a:r>
              <a:rPr lang="ru-RU" sz="3200" dirty="0" smtClean="0"/>
              <a:t>потоками</a:t>
            </a:r>
            <a:endParaRPr lang="en-US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распределения вычислений между потоками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Существует 3 директивы для распределения вычислений в параллельной области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dirty="0" smtClean="0"/>
              <a:t> – распараллеливание циклов.</a:t>
            </a:r>
          </a:p>
          <a:p>
            <a:pPr lvl="1"/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sections</a:t>
            </a:r>
            <a:r>
              <a:rPr lang="ru-RU" dirty="0" smtClean="0"/>
              <a:t> – распараллеливание раздельных фрагментов кода (функциональное распараллеливание).</a:t>
            </a:r>
          </a:p>
          <a:p>
            <a:pPr lvl="1"/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ru-RU" dirty="0" smtClean="0"/>
              <a:t>   – директива для указания последовательного выполнения кода.</a:t>
            </a:r>
          </a:p>
          <a:p>
            <a:r>
              <a:rPr lang="ru-RU" dirty="0" smtClean="0"/>
              <a:t>Начало выполнения директив по умолчанию не синхронизируется.</a:t>
            </a:r>
          </a:p>
          <a:p>
            <a:r>
              <a:rPr lang="ru-RU" dirty="0" smtClean="0"/>
              <a:t>Завершение директив по умолчанию является синхронным.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196976"/>
            <a:ext cx="9138220" cy="4968875"/>
          </a:xfrm>
        </p:spPr>
        <p:txBody>
          <a:bodyPr/>
          <a:lstStyle/>
          <a:p>
            <a:r>
              <a:rPr lang="ru-RU" dirty="0" smtClean="0"/>
              <a:t>Основы</a:t>
            </a:r>
            <a:endParaRPr lang="ru-RU" dirty="0"/>
          </a:p>
          <a:p>
            <a:pPr lvl="1"/>
            <a:r>
              <a:rPr lang="ru-RU" sz="2200" dirty="0" smtClean="0"/>
              <a:t>Подходы</a:t>
            </a:r>
            <a:r>
              <a:rPr lang="ru-RU" sz="2200" dirty="0"/>
              <a:t> к разработке многопоточных программ</a:t>
            </a:r>
          </a:p>
          <a:p>
            <a:pPr lvl="1"/>
            <a:r>
              <a:rPr lang="ru-RU" sz="2200" dirty="0" smtClean="0"/>
              <a:t>Состав</a:t>
            </a:r>
            <a:r>
              <a:rPr lang="ru-RU" sz="2200" dirty="0"/>
              <a:t> </a:t>
            </a:r>
            <a:r>
              <a:rPr lang="ru-RU" sz="2200" dirty="0" err="1"/>
              <a:t>OpenMP</a:t>
            </a:r>
            <a:endParaRPr lang="ru-RU" sz="2200" dirty="0"/>
          </a:p>
          <a:p>
            <a:pPr lvl="1"/>
            <a:r>
              <a:rPr lang="ru-RU" sz="2200" dirty="0" smtClean="0"/>
              <a:t>Модель</a:t>
            </a:r>
            <a:r>
              <a:rPr lang="ru-RU" sz="2200" dirty="0"/>
              <a:t> выполнения</a:t>
            </a:r>
          </a:p>
          <a:p>
            <a:pPr lvl="1"/>
            <a:r>
              <a:rPr lang="ru-RU" sz="2200" dirty="0" smtClean="0"/>
              <a:t>Модель</a:t>
            </a:r>
            <a:r>
              <a:rPr lang="ru-RU" sz="2200" dirty="0"/>
              <a:t> памяти</a:t>
            </a:r>
          </a:p>
          <a:p>
            <a:r>
              <a:rPr lang="ru-RU" dirty="0" smtClean="0"/>
              <a:t>Создание</a:t>
            </a:r>
            <a:r>
              <a:rPr lang="ru-RU" dirty="0"/>
              <a:t> потоков</a:t>
            </a:r>
          </a:p>
          <a:p>
            <a:pPr lvl="1"/>
            <a:r>
              <a:rPr lang="ru-RU" sz="2200" dirty="0" smtClean="0"/>
              <a:t>Формирование</a:t>
            </a:r>
            <a:r>
              <a:rPr lang="ru-RU" sz="2200" dirty="0"/>
              <a:t> параллельной области</a:t>
            </a:r>
          </a:p>
          <a:p>
            <a:pPr lvl="1"/>
            <a:r>
              <a:rPr lang="ru-RU" sz="2200" dirty="0" smtClean="0"/>
              <a:t>Задание</a:t>
            </a:r>
            <a:r>
              <a:rPr lang="ru-RU" sz="2200" dirty="0"/>
              <a:t> числа потоков</a:t>
            </a:r>
          </a:p>
          <a:p>
            <a:pPr lvl="1"/>
            <a:r>
              <a:rPr lang="ru-RU" sz="2200" dirty="0" smtClean="0"/>
              <a:t>Управление областью видимости</a:t>
            </a:r>
            <a:endParaRPr lang="ru-RU" sz="2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Распараллеливание циклов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Формат директивы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ru-RU" dirty="0" smtClean="0">
                <a:latin typeface="Courier New" pitchFamily="49" charset="0"/>
              </a:rPr>
              <a:t>#</a:t>
            </a:r>
            <a:r>
              <a:rPr lang="ru-RU" dirty="0" err="1" smtClean="0">
                <a:latin typeface="Courier New" pitchFamily="49" charset="0"/>
              </a:rPr>
              <a:t>pragma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</a:rPr>
              <a:t>omp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for</a:t>
            </a:r>
            <a:r>
              <a:rPr lang="ru-RU" dirty="0" smtClean="0">
                <a:latin typeface="Courier New" pitchFamily="49" charset="0"/>
              </a:rPr>
              <a:t> [</a:t>
            </a:r>
            <a:r>
              <a:rPr lang="ru-RU" dirty="0" err="1" smtClean="0">
                <a:latin typeface="Courier New" pitchFamily="49" charset="0"/>
              </a:rPr>
              <a:t>clause</a:t>
            </a:r>
            <a:r>
              <a:rPr lang="ru-RU" dirty="0" smtClean="0">
                <a:latin typeface="Courier New" pitchFamily="49" charset="0"/>
              </a:rPr>
              <a:t> ...] </a:t>
            </a:r>
          </a:p>
          <a:p>
            <a:pPr>
              <a:buNone/>
            </a:pPr>
            <a:r>
              <a:rPr lang="ru-RU" dirty="0" smtClean="0">
                <a:latin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</a:rPr>
              <a:t>for loop</a:t>
            </a:r>
            <a:endParaRPr lang="ru-RU" dirty="0" smtClean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ru-RU" dirty="0" smtClean="0"/>
              <a:t>Возможные параметры (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clause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private(list)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firstprivate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(list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lastprivate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(list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schedule(kind</a:t>
            </a:r>
            <a:r>
              <a:rPr lang="en-US" dirty="0" smtClean="0"/>
              <a:t>[,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chunk_size</a:t>
            </a:r>
            <a:r>
              <a:rPr lang="en-US" dirty="0" smtClean="0"/>
              <a:t>]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reduction(operator: list)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ordered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nowait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 директивы </a:t>
            </a: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968875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n, chunk;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1800" b="1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b[</a:t>
            </a:r>
            <a:r>
              <a:rPr lang="en-US" sz="1800" b="1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c[</a:t>
            </a:r>
            <a:r>
              <a:rPr lang="en-US" sz="1800" b="1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= 0; i &lt; </a:t>
            </a:r>
            <a:r>
              <a:rPr lang="nn-NO" sz="1800" b="1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 = </a:t>
            </a:r>
            <a:r>
              <a:rPr lang="en-US" sz="1800" b="1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chunk = </a:t>
            </a:r>
            <a:r>
              <a:rPr lang="en-US" sz="1800" b="1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parallel shared(a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</a:t>
            </a:r>
            <a:r>
              <a:rPr 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c,</a:t>
            </a:r>
            <a:r>
              <a:rPr 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= 0; i &lt; n;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c[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parallel section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Директива </a:t>
            </a:r>
            <a:r>
              <a:rPr lang="en-US" dirty="0" smtClean="0"/>
              <a:t>for. </a:t>
            </a:r>
            <a:r>
              <a:rPr lang="ru-RU" dirty="0" smtClean="0"/>
              <a:t>Параметр </a:t>
            </a:r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ru-RU" dirty="0" smtClean="0"/>
              <a:t> – итерации делятся на блоки по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chunk</a:t>
            </a:r>
            <a:r>
              <a:rPr lang="ru-RU" dirty="0" smtClean="0"/>
              <a:t> итераций и статически разделяются между потоками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</a:p>
          <a:p>
            <a:pPr lvl="1"/>
            <a:r>
              <a:rPr lang="ru-RU" sz="2200" dirty="0" smtClean="0"/>
              <a:t>Если параметр </a:t>
            </a:r>
            <a:r>
              <a:rPr lang="ru-RU" sz="2200" b="1" dirty="0" err="1" smtClean="0">
                <a:latin typeface="Courier New" pitchFamily="49" charset="0"/>
                <a:cs typeface="Courier New" pitchFamily="49" charset="0"/>
              </a:rPr>
              <a:t>chunk</a:t>
            </a:r>
            <a:r>
              <a:rPr lang="ru-RU" sz="2200" dirty="0" smtClean="0"/>
              <a:t> не определен, итерации делятся между потоками равномерно и непрерывно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ru-RU" dirty="0" smtClean="0"/>
              <a:t> – распределение итерационных блоков осуществляется динамически (по умолчанию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chunk=1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guided</a:t>
            </a:r>
            <a:r>
              <a:rPr lang="ru-RU" dirty="0" smtClean="0"/>
              <a:t> – размер итерационного блока уменьшается экспоненциально при каждом распределении. </a:t>
            </a:r>
          </a:p>
          <a:p>
            <a:pPr lvl="1"/>
            <a:r>
              <a:rPr lang="ru-RU" sz="2200" b="1" dirty="0" err="1" smtClean="0">
                <a:latin typeface="Courier New" pitchFamily="49" charset="0"/>
                <a:cs typeface="Courier New" pitchFamily="49" charset="0"/>
              </a:rPr>
              <a:t>chunk</a:t>
            </a:r>
            <a:r>
              <a:rPr lang="ru-RU" sz="2200" dirty="0" smtClean="0"/>
              <a:t> определяет минимальный размер блока (по умолчанию </a:t>
            </a:r>
            <a:r>
              <a:rPr lang="ru-RU" sz="2200" b="1" dirty="0" smtClean="0">
                <a:latin typeface="Courier New" pitchFamily="49" charset="0"/>
                <a:cs typeface="Courier New" pitchFamily="49" charset="0"/>
              </a:rPr>
              <a:t>chunk=1</a:t>
            </a:r>
            <a:r>
              <a:rPr lang="ru-RU" sz="2200" dirty="0" smtClean="0"/>
              <a:t>)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runtime</a:t>
            </a:r>
            <a:r>
              <a:rPr lang="ru-RU" dirty="0" smtClean="0"/>
              <a:t> – правило распределения определяется переменной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OMP_SCHEDULE</a:t>
            </a:r>
            <a:r>
              <a:rPr lang="ru-RU" dirty="0" smtClean="0"/>
              <a:t> (при использовании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runtime</a:t>
            </a:r>
            <a:r>
              <a:rPr lang="ru-RU" dirty="0" smtClean="0"/>
              <a:t> параметр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chunk</a:t>
            </a:r>
            <a:r>
              <a:rPr lang="ru-RU" dirty="0" smtClean="0"/>
              <a:t> задаваться не должен)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 директивы </a:t>
            </a: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968875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n, chunk;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1800" b="1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b[</a:t>
            </a:r>
            <a:r>
              <a:rPr lang="en-US" sz="1800" b="1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c[</a:t>
            </a:r>
            <a:r>
              <a:rPr lang="en-US" sz="1800" b="1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= 0; i &lt; </a:t>
            </a:r>
            <a:r>
              <a:rPr lang="nn-NO" sz="1800" b="1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 = </a:t>
            </a:r>
            <a:r>
              <a:rPr lang="en-US" sz="1800" b="1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chunk = </a:t>
            </a:r>
            <a:r>
              <a:rPr lang="en-US" sz="1800" b="1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parallel shared(a,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c,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chunk)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schedule(dynamic, chunk)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= 0; i &lt; n;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parallel section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Объединение директив </a:t>
            </a:r>
            <a:r>
              <a:rPr lang="ru-RU" dirty="0" err="1" smtClean="0"/>
              <a:t>parallel</a:t>
            </a:r>
            <a:r>
              <a:rPr lang="ru-RU" dirty="0" smtClean="0"/>
              <a:t> и </a:t>
            </a:r>
            <a:r>
              <a:rPr lang="ru-RU" dirty="0" err="1" smtClean="0"/>
              <a:t>for</a:t>
            </a:r>
            <a:r>
              <a:rPr lang="ru-RU" dirty="0" smtClean="0"/>
              <a:t>/</a:t>
            </a:r>
            <a:r>
              <a:rPr lang="ru-RU" dirty="0" err="1" smtClean="0"/>
              <a:t>sections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968875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1000 </a:t>
            </a:r>
            <a:endParaRPr lang="en-US" sz="18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n, chunk;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1800" b="1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b[</a:t>
            </a:r>
            <a:r>
              <a:rPr lang="en-US" sz="1800" b="1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c[</a:t>
            </a:r>
            <a:r>
              <a:rPr lang="en-US" sz="1800" b="1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= 0; i &lt; </a:t>
            </a:r>
            <a:r>
              <a:rPr lang="nn-NO" sz="1800" b="1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 = </a:t>
            </a:r>
            <a:r>
              <a:rPr lang="en-US" sz="1800" b="1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chunk = </a:t>
            </a:r>
            <a:r>
              <a:rPr lang="en-US" sz="1800" b="1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parallel shared(a,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c,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schedule(static, chunk)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nn-NO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 = 0; i &lt; n;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Распараллеливание </a:t>
            </a:r>
            <a:r>
              <a:rPr lang="ru-RU" dirty="0" smtClean="0"/>
              <a:t>циклов с редукцией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968875"/>
          </a:xfrm>
        </p:spPr>
        <p:txBody>
          <a:bodyPr/>
          <a:lstStyle/>
          <a:p>
            <a:r>
              <a:rPr lang="ru-RU" dirty="0" smtClean="0"/>
              <a:t>Параметр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reduction</a:t>
            </a:r>
            <a:r>
              <a:rPr lang="ru-RU" dirty="0" smtClean="0"/>
              <a:t> определяет список переменных, для которых выполняется операция редукции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reduction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marL="342900" lvl="1" indent="-342900">
              <a:buSzPct val="80000"/>
              <a:buFont typeface="Wingdings" pitchFamily="2" charset="2"/>
              <a:buChar char="q"/>
            </a:pPr>
            <a:r>
              <a:rPr lang="ru-RU" dirty="0" smtClean="0"/>
              <a:t>Перед выполнением параллельной области для каждого потока создаются копии этих переменных.</a:t>
            </a:r>
          </a:p>
          <a:p>
            <a:pPr marL="342900" lvl="1" indent="-342900">
              <a:buSzPct val="80000"/>
              <a:buFont typeface="Wingdings" pitchFamily="2" charset="2"/>
              <a:buChar char="q"/>
            </a:pPr>
            <a:r>
              <a:rPr lang="ru-RU" dirty="0" smtClean="0"/>
              <a:t>Потоки формируют значения в своих локальных переменных.</a:t>
            </a:r>
          </a:p>
          <a:p>
            <a:pPr marL="342900" lvl="1" indent="-342900">
              <a:buSzPct val="80000"/>
              <a:buFont typeface="Wingdings" pitchFamily="2" charset="2"/>
              <a:buChar char="q"/>
            </a:pPr>
            <a:r>
              <a:rPr lang="ru-RU" dirty="0" smtClean="0"/>
              <a:t>При завершении параллельной области на всеми локальными значениями выполняется операция редукции, результаты которой запоминаются в исходных  переменных.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 параметра </a:t>
            </a:r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968875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n, chunk;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a[100], b[100],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 = 100; chunk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result = 0.0;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= 0; i &lt; n;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a[i] = i * 1.0; b[i] = i * 2.0;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  <a:r>
              <a:rPr lang="en-US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schedule(</a:t>
            </a:r>
            <a:r>
              <a:rPr lang="en-US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chunk) \</a:t>
            </a:r>
            <a:endParaRPr lang="ru-RU" sz="18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reduction(+:</a:t>
            </a:r>
            <a:r>
              <a:rPr 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= 0; i &lt; n;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= result + (a[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b[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"Final result= %f\n"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result);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записи параметра </a:t>
            </a:r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4968875"/>
          </a:xfrm>
        </p:spPr>
        <p:txBody>
          <a:bodyPr/>
          <a:lstStyle/>
          <a:p>
            <a:r>
              <a:rPr lang="ru-RU" dirty="0" smtClean="0"/>
              <a:t>Возможный формат записи выражения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op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op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x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binop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lvl="1"/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x++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, ++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--, --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x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dirty="0" smtClean="0"/>
              <a:t> должна быть скалярной переменной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ru-RU" dirty="0" smtClean="0"/>
              <a:t> не должно ссылаться на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+mj-lt"/>
                <a:cs typeface="Courier New" pitchFamily="49" charset="0"/>
              </a:rPr>
              <a:t>.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op</a:t>
            </a:r>
            <a:r>
              <a:rPr lang="ru-RU" dirty="0" smtClean="0"/>
              <a:t> (</a:t>
            </a:r>
            <a:r>
              <a:rPr lang="ru-RU" dirty="0" err="1" smtClean="0"/>
              <a:t>operator</a:t>
            </a:r>
            <a:r>
              <a:rPr lang="ru-RU" dirty="0" smtClean="0"/>
              <a:t>) должна быть </a:t>
            </a:r>
            <a:r>
              <a:rPr lang="ru-RU" dirty="0" err="1" smtClean="0"/>
              <a:t>неперегруженной</a:t>
            </a:r>
            <a:r>
              <a:rPr lang="ru-RU" dirty="0" smtClean="0"/>
              <a:t> операцией вида</a:t>
            </a:r>
            <a:r>
              <a:rPr lang="en-US" dirty="0" smtClean="0"/>
              <a:t>:</a:t>
            </a:r>
            <a:endParaRPr lang="ru-RU" dirty="0" smtClean="0"/>
          </a:p>
          <a:p>
            <a:pPr lvl="1">
              <a:buNone/>
            </a:pPr>
            <a:r>
              <a:rPr lang="ru-RU" b="1" dirty="0" smtClean="0">
                <a:latin typeface="Courier New" pitchFamily="49" charset="0"/>
                <a:ea typeface="+mn-ea"/>
                <a:cs typeface="Courier New" pitchFamily="49" charset="0"/>
              </a:rPr>
              <a:t>+, -, *, /, &amp;, ^, |, &amp;&amp;, ||</a:t>
            </a:r>
          </a:p>
          <a:p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binop</a:t>
            </a:r>
            <a:r>
              <a:rPr lang="ru-RU" dirty="0" smtClean="0"/>
              <a:t> должна быть </a:t>
            </a:r>
            <a:r>
              <a:rPr lang="ru-RU" dirty="0" err="1" smtClean="0"/>
              <a:t>неперегруженной</a:t>
            </a:r>
            <a:r>
              <a:rPr lang="ru-RU" dirty="0" smtClean="0"/>
              <a:t> операцией вида</a:t>
            </a:r>
            <a:r>
              <a:rPr lang="en-US" dirty="0" smtClean="0"/>
              <a:t>:</a:t>
            </a:r>
            <a:endParaRPr lang="ru-RU" dirty="0" smtClean="0"/>
          </a:p>
          <a:p>
            <a:pPr lvl="1">
              <a:buNone/>
            </a:pPr>
            <a:r>
              <a:rPr lang="ru-RU" b="1" dirty="0" smtClean="0">
                <a:latin typeface="Courier New" pitchFamily="49" charset="0"/>
                <a:ea typeface="+mn-ea"/>
                <a:cs typeface="Courier New" pitchFamily="49" charset="0"/>
              </a:rPr>
              <a:t>+, -, *, /, &amp;, ^, |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Векторизация цикла…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Директива </a:t>
            </a:r>
            <a:r>
              <a:rPr lang="en-US" altLang="ru-RU" b="1" dirty="0" err="1">
                <a:latin typeface="Courier New" pitchFamily="49" charset="0"/>
                <a:cs typeface="Courier New" pitchFamily="49" charset="0"/>
              </a:rPr>
              <a:t>simd</a:t>
            </a:r>
            <a:r>
              <a:rPr lang="en-US" altLang="ru-RU" dirty="0" smtClean="0"/>
              <a:t> </a:t>
            </a:r>
            <a:r>
              <a:rPr lang="ru-RU" altLang="ru-RU" dirty="0" smtClean="0"/>
              <a:t>– «просьба» компилятору векторизовать нижеследующий(-</a:t>
            </a:r>
            <a:r>
              <a:rPr lang="ru-RU" altLang="ru-RU" dirty="0" err="1" smtClean="0"/>
              <a:t>ие</a:t>
            </a:r>
            <a:r>
              <a:rPr lang="ru-RU" altLang="ru-RU" dirty="0" smtClean="0"/>
              <a:t>) цикл(-ы)</a:t>
            </a:r>
          </a:p>
          <a:p>
            <a:r>
              <a:rPr lang="ru-RU" dirty="0" smtClean="0"/>
              <a:t>Формат </a:t>
            </a:r>
            <a:r>
              <a:rPr lang="ru-RU" dirty="0"/>
              <a:t>директивы </a:t>
            </a:r>
            <a:r>
              <a:rPr lang="en-US" altLang="ru-RU" b="1" dirty="0" err="1" smtClean="0">
                <a:latin typeface="Courier New" pitchFamily="49" charset="0"/>
                <a:cs typeface="Courier New" pitchFamily="49" charset="0"/>
              </a:rPr>
              <a:t>simd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dirty="0">
                <a:latin typeface="Courier New" pitchFamily="49" charset="0"/>
              </a:rPr>
              <a:t>#</a:t>
            </a:r>
            <a:r>
              <a:rPr lang="ru-RU" dirty="0" err="1">
                <a:latin typeface="Courier New" pitchFamily="49" charset="0"/>
              </a:rPr>
              <a:t>pragma</a:t>
            </a:r>
            <a:r>
              <a:rPr lang="ru-RU" dirty="0">
                <a:latin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</a:rPr>
              <a:t>omp</a:t>
            </a:r>
            <a:r>
              <a:rPr lang="ru-RU" dirty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simd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[</a:t>
            </a:r>
            <a:r>
              <a:rPr lang="ru-RU" dirty="0" err="1">
                <a:latin typeface="Courier New" pitchFamily="49" charset="0"/>
              </a:rPr>
              <a:t>clause</a:t>
            </a:r>
            <a:r>
              <a:rPr lang="ru-RU" dirty="0">
                <a:latin typeface="Courier New" pitchFamily="49" charset="0"/>
              </a:rPr>
              <a:t> ...]</a:t>
            </a:r>
          </a:p>
          <a:p>
            <a:pPr>
              <a:spcBef>
                <a:spcPts val="0"/>
              </a:spcBef>
              <a:buNone/>
            </a:pPr>
            <a:r>
              <a:rPr lang="ru-RU" dirty="0">
                <a:latin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</a:rPr>
              <a:t>for_loops</a:t>
            </a:r>
            <a:endParaRPr lang="ru-RU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ru-RU" dirty="0"/>
              <a:t>Возможные параметры (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clause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ru-RU" dirty="0"/>
              <a:t>)</a:t>
            </a:r>
            <a:endParaRPr lang="en-US" dirty="0"/>
          </a:p>
          <a:p>
            <a:pPr>
              <a:spcBef>
                <a:spcPts val="300"/>
              </a:spcBef>
              <a:buNone/>
            </a:pPr>
            <a:r>
              <a:rPr lang="en-US" altLang="ru-RU" b="1" dirty="0" err="1" smtClean="0">
                <a:latin typeface="Courier New" pitchFamily="49" charset="0"/>
              </a:rPr>
              <a:t>safelen</a:t>
            </a:r>
            <a:r>
              <a:rPr lang="en-US" altLang="ru-RU" b="1" dirty="0" smtClean="0">
                <a:latin typeface="Courier New" pitchFamily="49" charset="0"/>
              </a:rPr>
              <a:t>(length</a:t>
            </a:r>
            <a:r>
              <a:rPr lang="en-US" altLang="ru-RU" b="1" dirty="0">
                <a:latin typeface="Courier New" pitchFamily="49" charset="0"/>
              </a:rPr>
              <a:t>)</a:t>
            </a:r>
          </a:p>
          <a:p>
            <a:pPr>
              <a:spcBef>
                <a:spcPts val="300"/>
              </a:spcBef>
              <a:buNone/>
            </a:pPr>
            <a:r>
              <a:rPr lang="en-US" altLang="ru-RU" b="1" dirty="0" err="1">
                <a:latin typeface="Courier New" pitchFamily="49" charset="0"/>
              </a:rPr>
              <a:t>simdlen</a:t>
            </a:r>
            <a:r>
              <a:rPr lang="en-US" altLang="ru-RU" b="1" dirty="0">
                <a:latin typeface="Courier New" pitchFamily="49" charset="0"/>
              </a:rPr>
              <a:t>(length)</a:t>
            </a:r>
          </a:p>
          <a:p>
            <a:pPr>
              <a:spcBef>
                <a:spcPts val="300"/>
              </a:spcBef>
              <a:buNone/>
            </a:pPr>
            <a:r>
              <a:rPr lang="en-US" altLang="ru-RU" b="1" dirty="0" smtClean="0">
                <a:latin typeface="Courier New" pitchFamily="49" charset="0"/>
              </a:rPr>
              <a:t>aligned(list</a:t>
            </a:r>
            <a:r>
              <a:rPr lang="en-US" altLang="ru-RU" b="1" dirty="0">
                <a:latin typeface="Courier New" pitchFamily="49" charset="0"/>
              </a:rPr>
              <a:t>[ : alignment])</a:t>
            </a:r>
          </a:p>
          <a:p>
            <a:pPr>
              <a:spcBef>
                <a:spcPts val="300"/>
              </a:spcBef>
              <a:buNone/>
            </a:pPr>
            <a:r>
              <a:rPr lang="en-US" altLang="ru-RU" b="1" dirty="0" smtClean="0">
                <a:latin typeface="Courier New" pitchFamily="49" charset="0"/>
              </a:rPr>
              <a:t>collapse(n)</a:t>
            </a:r>
          </a:p>
          <a:p>
            <a:pPr>
              <a:spcBef>
                <a:spcPts val="300"/>
              </a:spcBef>
              <a:buNone/>
            </a:pPr>
            <a:r>
              <a:rPr lang="en-US" altLang="ru-RU" b="1" dirty="0" smtClean="0">
                <a:latin typeface="Courier New" pitchFamily="49" charset="0"/>
              </a:rPr>
              <a:t>...</a:t>
            </a:r>
            <a:endParaRPr lang="en-US" altLang="ru-RU" b="1" dirty="0">
              <a:latin typeface="Courier New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6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Векторизация </a:t>
            </a:r>
            <a:r>
              <a:rPr lang="ru-RU" dirty="0" smtClean="0"/>
              <a:t>цикла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968875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endParaRPr lang="en-US" sz="17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b-NO" sz="17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nb-NO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omp parallel </a:t>
            </a:r>
            <a:r>
              <a:rPr lang="nb-NO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b-NO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nb-NO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(d1, d2, erf1, erf2, invf)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= 0; i &lt; N;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invf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invsqrtf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(sig2 * 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d1 = (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logf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(pS0[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/ 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+ (r + sig2 * 0.5f) * 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/ 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invf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d2 = (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logf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(pS0[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/ 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+ (r - sig2 * 0.5f) * 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/ 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invf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erf1 = 0.5f + 0.5f * 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erff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(d1 * invsqrt2);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erf2 = 0.5f + 0.5f * 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erff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(d2 * invsqrt2);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pS0[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erf1 - 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expf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((-1.0f) * r * 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* erf2;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7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279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196976"/>
            <a:ext cx="9138220" cy="4968875"/>
          </a:xfrm>
        </p:spPr>
        <p:txBody>
          <a:bodyPr/>
          <a:lstStyle/>
          <a:p>
            <a:r>
              <a:rPr lang="ru-RU" dirty="0" smtClean="0"/>
              <a:t>Способы</a:t>
            </a:r>
            <a:r>
              <a:rPr lang="ru-RU" dirty="0"/>
              <a:t> распределения работы между потоками</a:t>
            </a:r>
          </a:p>
          <a:p>
            <a:pPr lvl="1"/>
            <a:r>
              <a:rPr lang="ru-RU" sz="2200" dirty="0" smtClean="0"/>
              <a:t>Распараллеливание циклов</a:t>
            </a:r>
          </a:p>
          <a:p>
            <a:pPr lvl="1"/>
            <a:r>
              <a:rPr lang="ru-RU" sz="2200" dirty="0" smtClean="0"/>
              <a:t>Распараллеливание циклов с редукцией</a:t>
            </a:r>
          </a:p>
          <a:p>
            <a:pPr lvl="1"/>
            <a:r>
              <a:rPr lang="ru-RU" sz="2200" dirty="0" smtClean="0"/>
              <a:t>Векторизация</a:t>
            </a:r>
          </a:p>
          <a:p>
            <a:r>
              <a:rPr lang="ru-RU" dirty="0" smtClean="0"/>
              <a:t>Синхронизация</a:t>
            </a:r>
            <a:endParaRPr lang="ru-RU" dirty="0"/>
          </a:p>
          <a:p>
            <a:r>
              <a:rPr lang="ru-RU" dirty="0" smtClean="0"/>
              <a:t>За</a:t>
            </a:r>
            <a:r>
              <a:rPr lang="ru-RU" dirty="0"/>
              <a:t> кадром</a:t>
            </a:r>
          </a:p>
          <a:p>
            <a:pPr lvl="1"/>
            <a:r>
              <a:rPr lang="ru-RU" sz="2200" dirty="0" smtClean="0"/>
              <a:t>Функциональный</a:t>
            </a:r>
            <a:r>
              <a:rPr lang="ru-RU" sz="2200" dirty="0"/>
              <a:t> параллелизм (</a:t>
            </a:r>
            <a:r>
              <a:rPr lang="ru-RU" sz="2200" dirty="0" err="1"/>
              <a:t>sections</a:t>
            </a:r>
            <a:r>
              <a:rPr lang="ru-RU" sz="2200" dirty="0"/>
              <a:t>),</a:t>
            </a:r>
          </a:p>
          <a:p>
            <a:pPr lvl="1"/>
            <a:r>
              <a:rPr lang="ru-RU" sz="2200" dirty="0" smtClean="0"/>
              <a:t>Вложенный</a:t>
            </a:r>
            <a:r>
              <a:rPr lang="ru-RU" sz="2200" dirty="0"/>
              <a:t> параллелизм,</a:t>
            </a:r>
          </a:p>
          <a:p>
            <a:pPr lvl="1"/>
            <a:r>
              <a:rPr lang="ru-RU" sz="2200" dirty="0" err="1" smtClean="0"/>
              <a:t>threadprivate</a:t>
            </a:r>
            <a:r>
              <a:rPr lang="ru-RU" sz="2200" dirty="0" smtClean="0"/>
              <a:t>-данные</a:t>
            </a:r>
            <a:endParaRPr lang="ru-RU" sz="2200" dirty="0"/>
          </a:p>
          <a:p>
            <a:pPr lvl="1"/>
            <a:r>
              <a:rPr lang="ru-RU" sz="2200" dirty="0" smtClean="0"/>
              <a:t>Механизм</a:t>
            </a:r>
            <a:r>
              <a:rPr lang="ru-RU" sz="2200" dirty="0"/>
              <a:t> </a:t>
            </a:r>
            <a:r>
              <a:rPr lang="ru-RU" sz="2200" dirty="0" smtClean="0"/>
              <a:t>задач</a:t>
            </a:r>
            <a:endParaRPr lang="ru-RU" sz="2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03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11" name="Заголовок 5"/>
          <p:cNvSpPr>
            <a:spLocks noGrp="1"/>
          </p:cNvSpPr>
          <p:nvPr>
            <p:ph type="title"/>
          </p:nvPr>
        </p:nvSpPr>
        <p:spPr>
          <a:xfrm>
            <a:off x="781372" y="3284984"/>
            <a:ext cx="8420100" cy="1362075"/>
          </a:xfrm>
        </p:spPr>
        <p:txBody>
          <a:bodyPr/>
          <a:lstStyle/>
          <a:p>
            <a:r>
              <a:rPr lang="ru-RU" sz="3200" dirty="0" smtClean="0"/>
              <a:t>СИНХРОНИЗАЦИЯ</a:t>
            </a:r>
            <a:endParaRPr lang="en-US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4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Директива </a:t>
            </a:r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/>
              <a:t>Директива </a:t>
            </a:r>
            <a:r>
              <a:rPr lang="ru-RU" altLang="ru-RU" b="1" dirty="0" err="1">
                <a:latin typeface="Courier New" pitchFamily="49" charset="0"/>
                <a:cs typeface="Courier New" pitchFamily="49" charset="0"/>
              </a:rPr>
              <a:t>master</a:t>
            </a:r>
            <a:r>
              <a:rPr lang="ru-RU" altLang="ru-RU" dirty="0"/>
              <a:t> определяет фрагмент кода, который должен быть выполнен только основным </a:t>
            </a:r>
            <a:r>
              <a:rPr lang="ru-RU" altLang="ru-RU" dirty="0" smtClean="0"/>
              <a:t>потоком</a:t>
            </a:r>
          </a:p>
          <a:p>
            <a:r>
              <a:rPr lang="ru-RU" altLang="ru-RU" dirty="0" smtClean="0"/>
              <a:t>Все остальные </a:t>
            </a:r>
            <a:r>
              <a:rPr lang="ru-RU" altLang="ru-RU" dirty="0"/>
              <a:t>потоки пропускают данный фрагмент кода </a:t>
            </a:r>
            <a:endParaRPr lang="ru-RU" altLang="ru-RU" dirty="0" smtClean="0"/>
          </a:p>
          <a:p>
            <a:r>
              <a:rPr lang="ru-RU" altLang="ru-RU" dirty="0" smtClean="0"/>
              <a:t>Завершение директивы не синхронизируется</a:t>
            </a:r>
            <a:endParaRPr lang="ru-RU" altLang="ru-RU" dirty="0"/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pPr marL="0" indent="0" eaLnBrk="1" hangingPunct="1">
              <a:buNone/>
            </a:pPr>
            <a:r>
              <a:rPr lang="ru-RU" altLang="ru-RU" dirty="0" smtClean="0">
                <a:latin typeface="Courier New" pitchFamily="49" charset="0"/>
              </a:rPr>
              <a:t>#</a:t>
            </a:r>
            <a:r>
              <a:rPr lang="ru-RU" altLang="ru-RU" dirty="0" err="1">
                <a:latin typeface="Courier New" pitchFamily="49" charset="0"/>
              </a:rPr>
              <a:t>pragma</a:t>
            </a:r>
            <a:r>
              <a:rPr lang="ru-RU" altLang="ru-RU" dirty="0">
                <a:latin typeface="Courier New" pitchFamily="49" charset="0"/>
              </a:rPr>
              <a:t> </a:t>
            </a:r>
            <a:r>
              <a:rPr lang="ru-RU" altLang="ru-RU" dirty="0" err="1">
                <a:latin typeface="Courier New" pitchFamily="49" charset="0"/>
              </a:rPr>
              <a:t>omp</a:t>
            </a:r>
            <a:r>
              <a:rPr lang="ru-RU" altLang="ru-RU" dirty="0">
                <a:latin typeface="Courier New" pitchFamily="49" charset="0"/>
              </a:rPr>
              <a:t> </a:t>
            </a:r>
            <a:r>
              <a:rPr lang="ru-RU" altLang="ru-RU" b="1" dirty="0" err="1">
                <a:latin typeface="Courier New" pitchFamily="49" charset="0"/>
              </a:rPr>
              <a:t>master</a:t>
            </a:r>
            <a:r>
              <a:rPr lang="ru-RU" altLang="ru-RU" dirty="0">
                <a:latin typeface="Courier New" pitchFamily="49" charset="0"/>
              </a:rPr>
              <a:t> </a:t>
            </a:r>
            <a:r>
              <a:rPr lang="ru-RU" altLang="ru-RU" dirty="0" err="1">
                <a:latin typeface="Courier New" pitchFamily="49" charset="0"/>
              </a:rPr>
              <a:t>newline</a:t>
            </a:r>
            <a:endParaRPr lang="ru-RU" altLang="ru-RU" dirty="0">
              <a:latin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ru-RU" altLang="ru-RU" dirty="0">
                <a:latin typeface="Courier New" pitchFamily="49" charset="0"/>
              </a:rPr>
              <a:t>  </a:t>
            </a:r>
            <a:r>
              <a:rPr lang="ru-RU" altLang="ru-RU" dirty="0" err="1">
                <a:latin typeface="Courier New" pitchFamily="49" charset="0"/>
              </a:rPr>
              <a:t>structured_block</a:t>
            </a:r>
            <a:r>
              <a:rPr lang="ru-RU" altLang="ru-RU" dirty="0">
                <a:latin typeface="Courier New" pitchFamily="49" charset="0"/>
              </a:rPr>
              <a:t> </a:t>
            </a:r>
          </a:p>
          <a:p>
            <a:pPr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2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Директива </a:t>
            </a:r>
            <a:r>
              <a:rPr lang="en-US" dirty="0" smtClean="0"/>
              <a:t>single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/>
              <a:t>Директива </a:t>
            </a:r>
            <a:r>
              <a:rPr lang="en-US" altLang="ru-RU" b="1" dirty="0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ru-RU" altLang="ru-RU" dirty="0" smtClean="0"/>
              <a:t> </a:t>
            </a:r>
            <a:r>
              <a:rPr lang="ru-RU" altLang="ru-RU" dirty="0"/>
              <a:t>определяет фрагмент кода, который должен быть выполнен только </a:t>
            </a:r>
            <a:r>
              <a:rPr lang="ru-RU" altLang="ru-RU" dirty="0" smtClean="0"/>
              <a:t>одним потоком (любым)</a:t>
            </a:r>
          </a:p>
          <a:p>
            <a:r>
              <a:rPr lang="ru-RU" altLang="ru-RU" dirty="0"/>
              <a:t>Один поток исполняет блок в </a:t>
            </a:r>
            <a:r>
              <a:rPr lang="en-US" altLang="ru-RU" b="1" dirty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ru-RU" altLang="ru-RU" dirty="0"/>
              <a:t>, остальные потоки приостанавливаются до завершения выполнения блока</a:t>
            </a:r>
          </a:p>
          <a:p>
            <a:r>
              <a:rPr lang="ru-RU" dirty="0" smtClean="0"/>
              <a:t>Формат </a:t>
            </a:r>
            <a:r>
              <a:rPr lang="ru-RU" dirty="0"/>
              <a:t>директивы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single</a:t>
            </a:r>
            <a:endParaRPr lang="ru-RU" dirty="0"/>
          </a:p>
          <a:p>
            <a:pPr>
              <a:buNone/>
            </a:pPr>
            <a:r>
              <a:rPr lang="ru-RU" dirty="0">
                <a:latin typeface="Courier New" pitchFamily="49" charset="0"/>
              </a:rPr>
              <a:t>#</a:t>
            </a:r>
            <a:r>
              <a:rPr lang="ru-RU" dirty="0" err="1">
                <a:latin typeface="Courier New" pitchFamily="49" charset="0"/>
              </a:rPr>
              <a:t>pragma</a:t>
            </a:r>
            <a:r>
              <a:rPr lang="ru-RU" dirty="0">
                <a:latin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</a:rPr>
              <a:t>omp</a:t>
            </a:r>
            <a:r>
              <a:rPr lang="ru-RU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single</a:t>
            </a:r>
            <a:r>
              <a:rPr lang="ru-RU" dirty="0" smtClean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[</a:t>
            </a:r>
            <a:r>
              <a:rPr lang="ru-RU" dirty="0" err="1">
                <a:latin typeface="Courier New" pitchFamily="49" charset="0"/>
              </a:rPr>
              <a:t>clause</a:t>
            </a:r>
            <a:r>
              <a:rPr lang="ru-RU" dirty="0">
                <a:latin typeface="Courier New" pitchFamily="49" charset="0"/>
              </a:rPr>
              <a:t> ...]</a:t>
            </a:r>
          </a:p>
          <a:p>
            <a:pPr>
              <a:spcBef>
                <a:spcPts val="0"/>
              </a:spcBef>
              <a:buNone/>
            </a:pPr>
            <a:r>
              <a:rPr lang="ru-RU" dirty="0">
                <a:latin typeface="Courier New" pitchFamily="49" charset="0"/>
              </a:rPr>
              <a:t>  </a:t>
            </a:r>
            <a:r>
              <a:rPr lang="ru-RU" dirty="0" err="1">
                <a:latin typeface="Courier New" pitchFamily="49" charset="0"/>
              </a:rPr>
              <a:t>structured_block</a:t>
            </a:r>
            <a:endParaRPr lang="ru-RU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ru-RU" dirty="0"/>
              <a:t>Возможные параметры (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clause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ru-RU" dirty="0" smtClean="0"/>
              <a:t>)</a:t>
            </a:r>
            <a:endParaRPr lang="en-US" dirty="0"/>
          </a:p>
          <a:p>
            <a:pPr>
              <a:spcBef>
                <a:spcPts val="300"/>
              </a:spcBef>
              <a:buNone/>
            </a:pPr>
            <a:r>
              <a:rPr lang="en-US" b="1" dirty="0" smtClean="0">
                <a:latin typeface="Courier New" pitchFamily="49" charset="0"/>
              </a:rPr>
              <a:t>private(list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spcBef>
                <a:spcPts val="300"/>
              </a:spcBef>
              <a:buNone/>
            </a:pPr>
            <a:r>
              <a:rPr lang="en-US" b="1" dirty="0" err="1" smtClean="0">
                <a:latin typeface="Courier New" pitchFamily="49" charset="0"/>
              </a:rPr>
              <a:t>firstprivate</a:t>
            </a:r>
            <a:r>
              <a:rPr lang="en-US" b="1" dirty="0" smtClean="0">
                <a:latin typeface="Courier New" pitchFamily="49" charset="0"/>
              </a:rPr>
              <a:t>(list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spcBef>
                <a:spcPts val="300"/>
              </a:spcBef>
              <a:buNone/>
            </a:pPr>
            <a:r>
              <a:rPr lang="en-US" b="1" dirty="0" err="1" smtClean="0">
                <a:latin typeface="Courier New" pitchFamily="49" charset="0"/>
              </a:rPr>
              <a:t>copyprivate</a:t>
            </a:r>
            <a:r>
              <a:rPr lang="en-US" b="1" dirty="0" smtClean="0">
                <a:latin typeface="Courier New" pitchFamily="49" charset="0"/>
              </a:rPr>
              <a:t>(list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spcBef>
                <a:spcPts val="300"/>
              </a:spcBef>
              <a:buNone/>
            </a:pPr>
            <a:r>
              <a:rPr lang="en-US" b="1" dirty="0" err="1" smtClean="0">
                <a:latin typeface="Courier New" pitchFamily="49" charset="0"/>
              </a:rPr>
              <a:t>nowait</a:t>
            </a:r>
            <a:endParaRPr lang="ru-RU" b="1" dirty="0" smtClean="0">
              <a:latin typeface="Courier New" pitchFamily="49" charset="0"/>
            </a:endParaRPr>
          </a:p>
          <a:p>
            <a:pPr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0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Директива </a:t>
            </a:r>
            <a:r>
              <a:rPr lang="en-US" dirty="0" smtClean="0"/>
              <a:t>critical…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/>
              <a:t>Директива </a:t>
            </a:r>
            <a:r>
              <a:rPr lang="en-US" altLang="ru-RU" b="1" dirty="0" smtClean="0">
                <a:latin typeface="Courier New" pitchFamily="49" charset="0"/>
                <a:cs typeface="Courier New" pitchFamily="49" charset="0"/>
              </a:rPr>
              <a:t>critical</a:t>
            </a:r>
            <a:r>
              <a:rPr lang="ru-RU" altLang="ru-RU" dirty="0" smtClean="0"/>
              <a:t> </a:t>
            </a:r>
            <a:r>
              <a:rPr lang="ru-RU" altLang="ru-RU" dirty="0"/>
              <a:t>определяет фрагмент кода, который должен выполняться только одним потоком в каждый текущий момент времени (критическая секция</a:t>
            </a:r>
            <a:r>
              <a:rPr lang="ru-RU" altLang="ru-RU" dirty="0" smtClean="0"/>
              <a:t>)</a:t>
            </a:r>
            <a:endParaRPr lang="en-US" altLang="ru-RU" dirty="0" smtClean="0"/>
          </a:p>
          <a:p>
            <a:endParaRPr lang="ru-RU" altLang="ru-RU" dirty="0"/>
          </a:p>
          <a:p>
            <a:r>
              <a:rPr lang="ru-RU" dirty="0" smtClean="0"/>
              <a:t>Формат </a:t>
            </a:r>
            <a:r>
              <a:rPr lang="ru-RU" dirty="0"/>
              <a:t>директивы </a:t>
            </a:r>
            <a:r>
              <a:rPr lang="en-US" altLang="ru-RU" b="1" dirty="0" smtClean="0">
                <a:latin typeface="Courier New" pitchFamily="49" charset="0"/>
                <a:cs typeface="Courier New" pitchFamily="49" charset="0"/>
              </a:rPr>
              <a:t>critical</a:t>
            </a:r>
            <a:endParaRPr lang="en-US" dirty="0" smtClean="0"/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</a:rPr>
              <a:t>#pragma </a:t>
            </a:r>
            <a:r>
              <a:rPr lang="en-US" dirty="0" err="1" smtClean="0">
                <a:latin typeface="Courier New" pitchFamily="49" charset="0"/>
              </a:rPr>
              <a:t>omp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critical</a:t>
            </a:r>
            <a:r>
              <a:rPr lang="en-US" dirty="0" smtClean="0">
                <a:latin typeface="Courier New" pitchFamily="49" charset="0"/>
              </a:rPr>
              <a:t> [name] newline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</a:rPr>
              <a:t>structured_block</a:t>
            </a:r>
            <a:endParaRPr lang="en-US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dirty="0" smtClean="0">
              <a:latin typeface="Courier New" pitchFamily="49" charset="0"/>
            </a:endParaRPr>
          </a:p>
          <a:p>
            <a:pPr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82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Директива </a:t>
            </a:r>
            <a:r>
              <a:rPr lang="en-US" dirty="0" smtClean="0"/>
              <a:t>critical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968875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parallel shared(x)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critical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x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67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Директива </a:t>
            </a:r>
            <a:r>
              <a:rPr lang="en-US" dirty="0" smtClean="0"/>
              <a:t>barrier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/>
              <a:t>Директива </a:t>
            </a:r>
            <a:r>
              <a:rPr lang="ru-RU" altLang="ru-RU" b="1" dirty="0" err="1">
                <a:latin typeface="Courier New" pitchFamily="49" charset="0"/>
                <a:cs typeface="Courier New" pitchFamily="49" charset="0"/>
              </a:rPr>
              <a:t>barrier</a:t>
            </a:r>
            <a:r>
              <a:rPr lang="ru-RU" altLang="ru-RU" dirty="0"/>
              <a:t> </a:t>
            </a:r>
            <a:r>
              <a:rPr lang="ru-RU" altLang="ru-RU" dirty="0" smtClean="0"/>
              <a:t>определяет </a:t>
            </a:r>
            <a:r>
              <a:rPr lang="ru-RU" altLang="ru-RU" dirty="0"/>
              <a:t>точку синхронизации, которую должны достигнуть все потоки для продолжения вычислений (директива должны быть вложена в блок)</a:t>
            </a:r>
          </a:p>
          <a:p>
            <a:endParaRPr lang="ru-RU" altLang="ru-RU" dirty="0"/>
          </a:p>
          <a:p>
            <a:r>
              <a:rPr lang="ru-RU" dirty="0" smtClean="0"/>
              <a:t>Формат </a:t>
            </a:r>
            <a:r>
              <a:rPr lang="ru-RU" dirty="0"/>
              <a:t>директивы </a:t>
            </a:r>
            <a:r>
              <a:rPr lang="ru-RU" altLang="ru-RU" b="1" dirty="0" err="1" smtClean="0">
                <a:latin typeface="Courier New" pitchFamily="49" charset="0"/>
                <a:cs typeface="Courier New" pitchFamily="49" charset="0"/>
              </a:rPr>
              <a:t>barrier</a:t>
            </a:r>
            <a:endParaRPr lang="ru-RU" dirty="0"/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</a:rPr>
              <a:t>#</a:t>
            </a:r>
            <a:r>
              <a:rPr lang="en-US" dirty="0">
                <a:latin typeface="Courier New" pitchFamily="49" charset="0"/>
              </a:rPr>
              <a:t>pragma </a:t>
            </a:r>
            <a:r>
              <a:rPr lang="en-US" dirty="0" err="1">
                <a:latin typeface="Courier New" pitchFamily="49" charset="0"/>
              </a:rPr>
              <a:t>omp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altLang="ru-RU" b="1" dirty="0" err="1" smtClean="0">
                <a:latin typeface="Courier New" pitchFamily="49" charset="0"/>
                <a:cs typeface="Courier New" pitchFamily="49" charset="0"/>
              </a:rPr>
              <a:t>barrier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newline</a:t>
            </a:r>
          </a:p>
          <a:p>
            <a:pPr>
              <a:spcBef>
                <a:spcPts val="0"/>
              </a:spcBef>
              <a:buNone/>
            </a:pPr>
            <a:endParaRPr lang="ru-RU" dirty="0" smtClean="0">
              <a:latin typeface="Courier New" pitchFamily="49" charset="0"/>
            </a:endParaRPr>
          </a:p>
          <a:p>
            <a:pPr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9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Директива </a:t>
            </a:r>
            <a:r>
              <a:rPr lang="en-US" dirty="0" smtClean="0"/>
              <a:t>atomic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/>
              <a:t>Директива </a:t>
            </a:r>
            <a:r>
              <a:rPr lang="ru-RU" altLang="ru-RU" b="1" dirty="0" err="1">
                <a:latin typeface="Courier New" pitchFamily="49" charset="0"/>
                <a:cs typeface="Courier New" pitchFamily="49" charset="0"/>
              </a:rPr>
              <a:t>atomic</a:t>
            </a:r>
            <a:r>
              <a:rPr lang="ru-RU" altLang="ru-RU" dirty="0"/>
              <a:t> </a:t>
            </a:r>
            <a:r>
              <a:rPr lang="ru-RU" altLang="ru-RU" dirty="0" smtClean="0"/>
              <a:t>определяет </a:t>
            </a:r>
            <a:r>
              <a:rPr lang="ru-RU" altLang="ru-RU" dirty="0"/>
              <a:t>переменную, </a:t>
            </a:r>
            <a:r>
              <a:rPr lang="ru-RU" altLang="ru-RU" dirty="0" smtClean="0"/>
              <a:t>операция с </a:t>
            </a:r>
            <a:r>
              <a:rPr lang="ru-RU" altLang="ru-RU" dirty="0"/>
              <a:t>которой (чтение/запись) </a:t>
            </a:r>
            <a:r>
              <a:rPr lang="ru-RU" altLang="ru-RU" dirty="0" smtClean="0"/>
              <a:t>должна </a:t>
            </a:r>
            <a:r>
              <a:rPr lang="ru-RU" altLang="ru-RU" dirty="0"/>
              <a:t>быть </a:t>
            </a:r>
            <a:r>
              <a:rPr lang="ru-RU" altLang="ru-RU" dirty="0" smtClean="0"/>
              <a:t>выполнена </a:t>
            </a:r>
            <a:r>
              <a:rPr lang="ru-RU" altLang="ru-RU" dirty="0"/>
              <a:t>как </a:t>
            </a:r>
            <a:r>
              <a:rPr lang="ru-RU" altLang="ru-RU" dirty="0" smtClean="0"/>
              <a:t>неделимая</a:t>
            </a:r>
            <a:endParaRPr lang="en-US" altLang="ru-RU" dirty="0"/>
          </a:p>
          <a:p>
            <a:r>
              <a:rPr lang="ru-RU" dirty="0" smtClean="0"/>
              <a:t>Формат </a:t>
            </a:r>
            <a:r>
              <a:rPr lang="ru-RU" dirty="0"/>
              <a:t>директивы </a:t>
            </a:r>
            <a:r>
              <a:rPr lang="ru-RU" altLang="ru-RU" b="1" dirty="0" err="1">
                <a:latin typeface="Courier New" pitchFamily="49" charset="0"/>
                <a:cs typeface="Courier New" pitchFamily="49" charset="0"/>
              </a:rPr>
              <a:t>atomic</a:t>
            </a:r>
            <a:r>
              <a:rPr lang="ru-RU" altLang="ru-RU" dirty="0"/>
              <a:t> </a:t>
            </a:r>
            <a:endParaRPr lang="ru-RU" dirty="0"/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</a:rPr>
              <a:t>#</a:t>
            </a:r>
            <a:r>
              <a:rPr lang="en-US" dirty="0">
                <a:latin typeface="Courier New" pitchFamily="49" charset="0"/>
              </a:rPr>
              <a:t>pragma </a:t>
            </a:r>
            <a:r>
              <a:rPr lang="en-US" dirty="0" err="1">
                <a:latin typeface="Courier New" pitchFamily="49" charset="0"/>
              </a:rPr>
              <a:t>omp</a:t>
            </a:r>
            <a:r>
              <a:rPr lang="en-US" dirty="0">
                <a:latin typeface="Courier New" pitchFamily="49" charset="0"/>
              </a:rPr>
              <a:t> atomic newline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statement_expression</a:t>
            </a:r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ru-RU" altLang="ru-RU" dirty="0" smtClean="0"/>
              <a:t>Возможный </a:t>
            </a:r>
            <a:r>
              <a:rPr lang="ru-RU" altLang="ru-RU" dirty="0"/>
              <a:t>формат записи выражения</a:t>
            </a:r>
          </a:p>
          <a:p>
            <a:pPr lvl="1" eaLnBrk="1" hangingPunct="1"/>
            <a:r>
              <a:rPr lang="ru-RU" altLang="ru-RU" dirty="0" smtClean="0"/>
              <a:t>x </a:t>
            </a:r>
            <a:r>
              <a:rPr lang="ru-RU" altLang="ru-RU" dirty="0" err="1"/>
              <a:t>binop</a:t>
            </a:r>
            <a:r>
              <a:rPr lang="ru-RU" altLang="ru-RU" dirty="0"/>
              <a:t> = </a:t>
            </a:r>
            <a:r>
              <a:rPr lang="ru-RU" altLang="ru-RU" dirty="0" err="1"/>
              <a:t>expr</a:t>
            </a:r>
            <a:r>
              <a:rPr lang="ru-RU" altLang="ru-RU" dirty="0"/>
              <a:t> , x++, ++x, x--, --x</a:t>
            </a:r>
          </a:p>
          <a:p>
            <a:pPr lvl="1" eaLnBrk="1" hangingPunct="1"/>
            <a:r>
              <a:rPr lang="ru-RU" altLang="ru-RU" dirty="0" smtClean="0"/>
              <a:t>x </a:t>
            </a:r>
            <a:r>
              <a:rPr lang="ru-RU" altLang="ru-RU" dirty="0"/>
              <a:t>должна быть скалярной переменной</a:t>
            </a:r>
          </a:p>
          <a:p>
            <a:pPr lvl="1" eaLnBrk="1" hangingPunct="1"/>
            <a:r>
              <a:rPr lang="ru-RU" altLang="ru-RU" dirty="0" err="1" smtClean="0"/>
              <a:t>expr</a:t>
            </a:r>
            <a:r>
              <a:rPr lang="ru-RU" altLang="ru-RU" dirty="0" smtClean="0"/>
              <a:t> </a:t>
            </a:r>
            <a:r>
              <a:rPr lang="ru-RU" altLang="ru-RU" dirty="0"/>
              <a:t>не должно ссылаться на x</a:t>
            </a:r>
          </a:p>
          <a:p>
            <a:pPr lvl="1" eaLnBrk="1" hangingPunct="1"/>
            <a:r>
              <a:rPr lang="ru-RU" altLang="ru-RU" dirty="0" err="1" smtClean="0"/>
              <a:t>binop</a:t>
            </a:r>
            <a:r>
              <a:rPr lang="ru-RU" altLang="ru-RU" dirty="0" smtClean="0"/>
              <a:t> </a:t>
            </a:r>
            <a:r>
              <a:rPr lang="ru-RU" altLang="ru-RU" dirty="0"/>
              <a:t>должна быть неперегруженной операцией </a:t>
            </a:r>
            <a:r>
              <a:rPr lang="ru-RU" altLang="ru-RU" dirty="0" smtClean="0"/>
              <a:t>вида:</a:t>
            </a:r>
            <a:endParaRPr lang="en-US" altLang="ru-RU" dirty="0"/>
          </a:p>
          <a:p>
            <a:pPr marL="457200" lvl="1" indent="0" eaLnBrk="1" hangingPunct="1">
              <a:buNone/>
            </a:pPr>
            <a:r>
              <a:rPr lang="ru-RU" altLang="ru-RU" dirty="0"/>
              <a:t>	</a:t>
            </a:r>
            <a:r>
              <a:rPr lang="ru-RU" altLang="ru-RU" dirty="0" smtClean="0"/>
              <a:t>+, </a:t>
            </a:r>
            <a:r>
              <a:rPr lang="ru-RU" altLang="ru-RU" dirty="0"/>
              <a:t>-, *, /, &amp;, ^, |, &gt;&gt;, &lt;&lt;</a:t>
            </a:r>
          </a:p>
          <a:p>
            <a:pPr>
              <a:spcBef>
                <a:spcPts val="0"/>
              </a:spcBef>
              <a:buNone/>
            </a:pPr>
            <a:endParaRPr lang="ru-RU" dirty="0" smtClean="0">
              <a:latin typeface="Courier New" pitchFamily="49" charset="0"/>
            </a:endParaRPr>
          </a:p>
          <a:p>
            <a:pPr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0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Директива </a:t>
            </a:r>
            <a:r>
              <a:rPr lang="en-US" dirty="0" smtClean="0"/>
              <a:t>atomic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4968875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parallel shared(x)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x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0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управления замками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В качестве замков используются </a:t>
            </a:r>
            <a:r>
              <a:rPr lang="ru-RU" altLang="ru-RU" dirty="0" smtClean="0"/>
              <a:t>переменные </a:t>
            </a:r>
            <a:r>
              <a:rPr lang="ru-RU" altLang="ru-RU" dirty="0"/>
              <a:t>типа </a:t>
            </a:r>
            <a:r>
              <a:rPr lang="ru-RU" altLang="ru-RU" b="1" dirty="0" err="1">
                <a:latin typeface="Courier New" pitchFamily="49" charset="0"/>
              </a:rPr>
              <a:t>omp_lock_t</a:t>
            </a:r>
            <a:r>
              <a:rPr lang="ru-RU" altLang="ru-RU" dirty="0" smtClean="0"/>
              <a:t>.</a:t>
            </a:r>
            <a:endParaRPr lang="ru-RU" altLang="ru-RU" dirty="0"/>
          </a:p>
          <a:p>
            <a:pPr eaLnBrk="1" hangingPunct="1"/>
            <a:endParaRPr lang="ru-RU" altLang="ru-RU" dirty="0" smtClean="0"/>
          </a:p>
          <a:p>
            <a:pPr eaLnBrk="1" hangingPunct="1"/>
            <a:r>
              <a:rPr lang="ru-RU" altLang="ru-RU" dirty="0" smtClean="0"/>
              <a:t>Инициализировать замок</a:t>
            </a:r>
            <a:endParaRPr lang="ru-RU" dirty="0"/>
          </a:p>
          <a:p>
            <a:pPr>
              <a:spcBef>
                <a:spcPts val="600"/>
              </a:spcBef>
              <a:buNone/>
            </a:pPr>
            <a:r>
              <a:rPr lang="ru-RU" altLang="ru-RU" dirty="0" smtClean="0">
                <a:latin typeface="Courier New" pitchFamily="49" charset="0"/>
              </a:rPr>
              <a:t>	</a:t>
            </a:r>
            <a:r>
              <a:rPr lang="en-US" altLang="ru-RU" dirty="0" smtClean="0">
                <a:latin typeface="Courier New" pitchFamily="49" charset="0"/>
              </a:rPr>
              <a:t>void </a:t>
            </a:r>
            <a:r>
              <a:rPr lang="en-US" altLang="ru-RU" dirty="0" err="1" smtClean="0">
                <a:latin typeface="Courier New" pitchFamily="49" charset="0"/>
              </a:rPr>
              <a:t>omp_init_lock</a:t>
            </a:r>
            <a:r>
              <a:rPr lang="en-US" altLang="ru-RU" dirty="0" smtClean="0">
                <a:latin typeface="Courier New" pitchFamily="49" charset="0"/>
              </a:rPr>
              <a:t>(</a:t>
            </a:r>
            <a:r>
              <a:rPr lang="en-US" altLang="ru-RU" dirty="0" err="1">
                <a:latin typeface="Courier New" pitchFamily="49" charset="0"/>
              </a:rPr>
              <a:t>omp_lock_t</a:t>
            </a:r>
            <a:r>
              <a:rPr lang="en-US" altLang="ru-RU" dirty="0">
                <a:latin typeface="Courier New" pitchFamily="49" charset="0"/>
              </a:rPr>
              <a:t> *</a:t>
            </a:r>
            <a:r>
              <a:rPr lang="en-US" altLang="ru-RU" dirty="0" smtClean="0">
                <a:latin typeface="Courier New" pitchFamily="49" charset="0"/>
              </a:rPr>
              <a:t>lock)</a:t>
            </a:r>
            <a:endParaRPr lang="en-US" dirty="0">
              <a:latin typeface="Courier New" pitchFamily="49" charset="0"/>
            </a:endParaRPr>
          </a:p>
          <a:p>
            <a:pPr eaLnBrk="1" hangingPunct="1"/>
            <a:endParaRPr lang="en-US" altLang="ru-RU" dirty="0" smtClean="0"/>
          </a:p>
          <a:p>
            <a:pPr eaLnBrk="1" hangingPunct="1"/>
            <a:r>
              <a:rPr lang="ru-RU" dirty="0" smtClean="0"/>
              <a:t>Удалить замок</a:t>
            </a:r>
            <a:endParaRPr lang="ru-RU" b="1" dirty="0">
              <a:latin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ru-RU" altLang="ru-RU" dirty="0">
                <a:latin typeface="Courier New" pitchFamily="49" charset="0"/>
              </a:rPr>
              <a:t>	</a:t>
            </a:r>
            <a:r>
              <a:rPr lang="en-US" altLang="ru-RU" dirty="0" smtClean="0">
                <a:latin typeface="Courier New" pitchFamily="49" charset="0"/>
              </a:rPr>
              <a:t>void </a:t>
            </a:r>
            <a:r>
              <a:rPr lang="en-US" altLang="ru-RU" dirty="0" err="1" smtClean="0">
                <a:latin typeface="Courier New" pitchFamily="49" charset="0"/>
              </a:rPr>
              <a:t>omp_destroy_lock</a:t>
            </a:r>
            <a:r>
              <a:rPr lang="en-US" altLang="ru-RU" dirty="0" smtClean="0">
                <a:latin typeface="Courier New" pitchFamily="49" charset="0"/>
              </a:rPr>
              <a:t>(</a:t>
            </a:r>
            <a:r>
              <a:rPr lang="en-US" altLang="ru-RU" dirty="0" err="1">
                <a:latin typeface="Courier New" pitchFamily="49" charset="0"/>
              </a:rPr>
              <a:t>omp_lock_t</a:t>
            </a:r>
            <a:r>
              <a:rPr lang="en-US" altLang="ru-RU" dirty="0">
                <a:latin typeface="Courier New" pitchFamily="49" charset="0"/>
              </a:rPr>
              <a:t> *lock</a:t>
            </a:r>
            <a:r>
              <a:rPr lang="en-US" altLang="ru-RU" dirty="0" smtClean="0">
                <a:latin typeface="Courier New" pitchFamily="49" charset="0"/>
              </a:rPr>
              <a:t>)</a:t>
            </a:r>
            <a:endParaRPr lang="en-US" dirty="0">
              <a:latin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034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управления замками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Захватить замок, если он свободен, иначе ждать освобождения</a:t>
            </a:r>
            <a:endParaRPr lang="ru-RU" dirty="0"/>
          </a:p>
          <a:p>
            <a:pPr>
              <a:spcBef>
                <a:spcPts val="600"/>
              </a:spcBef>
              <a:buNone/>
            </a:pPr>
            <a:r>
              <a:rPr lang="ru-RU" altLang="ru-RU" dirty="0" smtClean="0">
                <a:latin typeface="Courier New" pitchFamily="49" charset="0"/>
              </a:rPr>
              <a:t>	</a:t>
            </a:r>
            <a:r>
              <a:rPr lang="en-US" altLang="ru-RU" dirty="0" smtClean="0">
                <a:latin typeface="Courier New" pitchFamily="49" charset="0"/>
              </a:rPr>
              <a:t>void </a:t>
            </a:r>
            <a:r>
              <a:rPr lang="en-US" altLang="ru-RU" dirty="0" err="1" smtClean="0">
                <a:latin typeface="Courier New" pitchFamily="49" charset="0"/>
              </a:rPr>
              <a:t>omp_set_lock</a:t>
            </a:r>
            <a:r>
              <a:rPr lang="en-US" altLang="ru-RU" dirty="0" smtClean="0">
                <a:latin typeface="Courier New" pitchFamily="49" charset="0"/>
              </a:rPr>
              <a:t>(</a:t>
            </a:r>
            <a:r>
              <a:rPr lang="en-US" altLang="ru-RU" dirty="0" err="1" smtClean="0">
                <a:latin typeface="Courier New" pitchFamily="49" charset="0"/>
              </a:rPr>
              <a:t>omp_lock_t</a:t>
            </a:r>
            <a:r>
              <a:rPr lang="en-US" altLang="ru-RU" dirty="0" smtClean="0">
                <a:latin typeface="Courier New" pitchFamily="49" charset="0"/>
              </a:rPr>
              <a:t> </a:t>
            </a:r>
            <a:r>
              <a:rPr lang="en-US" altLang="ru-RU" dirty="0">
                <a:latin typeface="Courier New" pitchFamily="49" charset="0"/>
              </a:rPr>
              <a:t>*</a:t>
            </a:r>
            <a:r>
              <a:rPr lang="en-US" altLang="ru-RU" dirty="0" smtClean="0">
                <a:latin typeface="Courier New" pitchFamily="49" charset="0"/>
              </a:rPr>
              <a:t>lock)</a:t>
            </a:r>
            <a:endParaRPr lang="en-US" dirty="0">
              <a:latin typeface="Courier New" pitchFamily="49" charset="0"/>
            </a:endParaRPr>
          </a:p>
          <a:p>
            <a:pPr eaLnBrk="1" hangingPunct="1"/>
            <a:endParaRPr lang="en-US" altLang="ru-RU" dirty="0" smtClean="0"/>
          </a:p>
          <a:p>
            <a:pPr eaLnBrk="1" hangingPunct="1"/>
            <a:r>
              <a:rPr lang="ru-RU" dirty="0" smtClean="0"/>
              <a:t>Освободить захваченный ранее замок</a:t>
            </a:r>
            <a:endParaRPr lang="ru-RU" b="1" dirty="0">
              <a:latin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ru-RU" altLang="ru-RU" dirty="0">
                <a:latin typeface="Courier New" pitchFamily="49" charset="0"/>
              </a:rPr>
              <a:t>	</a:t>
            </a:r>
            <a:r>
              <a:rPr lang="en-US" altLang="ru-RU" dirty="0" smtClean="0">
                <a:latin typeface="Courier New" pitchFamily="49" charset="0"/>
              </a:rPr>
              <a:t>void </a:t>
            </a:r>
            <a:r>
              <a:rPr lang="en-US" altLang="ru-RU" dirty="0" err="1" smtClean="0">
                <a:latin typeface="Courier New" pitchFamily="49" charset="0"/>
              </a:rPr>
              <a:t>omp_unset_lock</a:t>
            </a:r>
            <a:r>
              <a:rPr lang="en-US" altLang="ru-RU" dirty="0" smtClean="0">
                <a:latin typeface="Courier New" pitchFamily="49" charset="0"/>
              </a:rPr>
              <a:t>(</a:t>
            </a:r>
            <a:r>
              <a:rPr lang="en-US" altLang="ru-RU" dirty="0" err="1" smtClean="0">
                <a:latin typeface="Courier New" pitchFamily="49" charset="0"/>
              </a:rPr>
              <a:t>omp_lock_t</a:t>
            </a:r>
            <a:r>
              <a:rPr lang="en-US" altLang="ru-RU" dirty="0" smtClean="0">
                <a:latin typeface="Courier New" pitchFamily="49" charset="0"/>
              </a:rPr>
              <a:t> </a:t>
            </a:r>
            <a:r>
              <a:rPr lang="en-US" altLang="ru-RU" dirty="0">
                <a:latin typeface="Courier New" pitchFamily="49" charset="0"/>
              </a:rPr>
              <a:t>*lock</a:t>
            </a:r>
            <a:r>
              <a:rPr lang="en-US" altLang="ru-RU" dirty="0" smtClean="0">
                <a:latin typeface="Courier New" pitchFamily="49" charset="0"/>
              </a:rPr>
              <a:t>)</a:t>
            </a:r>
            <a:endParaRPr lang="en-US" dirty="0">
              <a:latin typeface="Courier New" pitchFamily="49" charset="0"/>
            </a:endParaRPr>
          </a:p>
          <a:p>
            <a:endParaRPr lang="ru-RU" dirty="0" smtClean="0"/>
          </a:p>
          <a:p>
            <a:r>
              <a:rPr lang="ru-RU" dirty="0" smtClean="0"/>
              <a:t>Попробовать захватить замок. Если замок занят, возвращает </a:t>
            </a:r>
            <a:r>
              <a:rPr lang="en-US" dirty="0" smtClean="0"/>
              <a:t>false</a:t>
            </a:r>
          </a:p>
          <a:p>
            <a:pPr lvl="0">
              <a:spcBef>
                <a:spcPts val="600"/>
              </a:spcBef>
              <a:buNone/>
            </a:pP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ru-RU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ru-RU" dirty="0" err="1" smtClean="0">
                <a:solidFill>
                  <a:srgbClr val="000000"/>
                </a:solidFill>
                <a:latin typeface="Courier New" pitchFamily="49" charset="0"/>
              </a:rPr>
              <a:t>omp_test_lock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ru-RU" dirty="0" err="1" smtClean="0">
                <a:solidFill>
                  <a:srgbClr val="000000"/>
                </a:solidFill>
                <a:latin typeface="Courier New" pitchFamily="49" charset="0"/>
              </a:rPr>
              <a:t>omp_lock_t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</a:rPr>
              <a:t>*lock)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00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81372" y="3284984"/>
            <a:ext cx="8420100" cy="1362075"/>
          </a:xfrm>
        </p:spPr>
        <p:txBody>
          <a:bodyPr/>
          <a:lstStyle/>
          <a:p>
            <a:r>
              <a:rPr lang="ru-RU" sz="3200" dirty="0" smtClean="0"/>
              <a:t>ОСНОВЫ</a:t>
            </a:r>
            <a:endParaRPr lang="en-US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86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11" name="Заголовок 5"/>
          <p:cNvSpPr>
            <a:spLocks noGrp="1"/>
          </p:cNvSpPr>
          <p:nvPr>
            <p:ph type="title"/>
          </p:nvPr>
        </p:nvSpPr>
        <p:spPr>
          <a:xfrm>
            <a:off x="781372" y="3284984"/>
            <a:ext cx="8420100" cy="1362075"/>
          </a:xfrm>
        </p:spPr>
        <p:txBody>
          <a:bodyPr/>
          <a:lstStyle/>
          <a:p>
            <a:r>
              <a:rPr lang="ru-RU" sz="3200" dirty="0" smtClean="0"/>
              <a:t>ВОПРОСЫ?</a:t>
            </a:r>
            <a:endParaRPr lang="en-US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4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 к разработке многопоточных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программ</a:t>
            </a:r>
            <a:endParaRPr lang="ru-RU" b="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Использование</a:t>
            </a:r>
            <a:r>
              <a:rPr lang="ru-RU" dirty="0"/>
              <a:t> библиотеки потоков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/>
              <a:t>POSIX, </a:t>
            </a:r>
            <a:r>
              <a:rPr lang="ru-RU" dirty="0" err="1"/>
              <a:t>Windows</a:t>
            </a:r>
            <a:r>
              <a:rPr lang="ru-RU" dirty="0"/>
              <a:t> </a:t>
            </a:r>
            <a:r>
              <a:rPr lang="ru-RU" dirty="0" err="1"/>
              <a:t>Threads</a:t>
            </a:r>
            <a:r>
              <a:rPr lang="ru-RU" dirty="0"/>
              <a:t>, ...)</a:t>
            </a:r>
          </a:p>
          <a:p>
            <a:r>
              <a:rPr lang="ru-RU" dirty="0" smtClean="0"/>
              <a:t>Использование</a:t>
            </a:r>
            <a:r>
              <a:rPr lang="ru-RU" dirty="0"/>
              <a:t> возможностей языка </a:t>
            </a:r>
            <a:r>
              <a:rPr lang="ru-RU" dirty="0" smtClean="0"/>
              <a:t>программирования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/>
              <a:t>C++ 11)</a:t>
            </a:r>
          </a:p>
          <a:p>
            <a:r>
              <a:rPr lang="ru-RU" dirty="0" smtClean="0"/>
              <a:t>Использование</a:t>
            </a:r>
            <a:r>
              <a:rPr lang="ru-RU" dirty="0"/>
              <a:t> технологий ПП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err="1"/>
              <a:t>OpenMP</a:t>
            </a:r>
            <a:r>
              <a:rPr lang="ru-RU" dirty="0"/>
              <a:t>, ...)</a:t>
            </a:r>
          </a:p>
          <a:p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 программы на </a:t>
            </a:r>
            <a:r>
              <a:rPr lang="ru-RU" dirty="0" err="1"/>
              <a:t>Windows</a:t>
            </a:r>
            <a:r>
              <a:rPr lang="ru-RU" dirty="0"/>
              <a:t> </a:t>
            </a:r>
            <a:r>
              <a:rPr lang="ru-RU" dirty="0" err="1" smtClean="0"/>
              <a:t>Threads</a:t>
            </a:r>
            <a:r>
              <a:rPr lang="ru-RU" dirty="0" smtClean="0"/>
              <a:t>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130301"/>
            <a:ext cx="8915400" cy="4968875"/>
          </a:xfr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windows.h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num_steps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100000000;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NUM_THREADS 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thread_handles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[NUM_THREADS];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global_sum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[NUM_THREADS];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Pi(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sum = 0.0;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 = *(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step = 1.0 / (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num_steps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start;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num_steps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NUM_THREADS)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+ 0.5) * step;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= sum + 4.0 / (1.0 + x *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global_sum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[start] += sum;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 программы на </a:t>
            </a:r>
            <a:r>
              <a:rPr lang="ru-RU" dirty="0" err="1"/>
              <a:t>Windows</a:t>
            </a:r>
            <a:r>
              <a:rPr lang="ru-RU" dirty="0"/>
              <a:t> </a:t>
            </a:r>
            <a:r>
              <a:rPr lang="ru-RU" dirty="0" err="1" smtClean="0"/>
              <a:t>Threads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130301"/>
            <a:ext cx="8915400" cy="4968875"/>
          </a:xfr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DWORD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threadArg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[NUM_THREADS];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NUM_THREADS;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threadArg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NUM_THREADS;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thread_handles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CreateThread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(0, 0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ru-RU" sz="18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(LPTHREAD_START_ROUTINE)Pi,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threadArg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0, &amp;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WaitForMultipleObjects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(NUM_THREADS,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thread_handles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ru-RU" sz="18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TRUE, INFINITE);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NUM_THREADS;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pi +=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global_sum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step;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4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 программы на </a:t>
            </a:r>
            <a:r>
              <a:rPr lang="en-US" dirty="0" smtClean="0"/>
              <a:t>C++</a:t>
            </a:r>
            <a:r>
              <a:rPr lang="ru-RU" dirty="0"/>
              <a:t> </a:t>
            </a:r>
            <a:r>
              <a:rPr lang="ru-RU" dirty="0" err="1" smtClean="0"/>
              <a:t>Threads</a:t>
            </a:r>
            <a:r>
              <a:rPr lang="ru-RU" dirty="0" smtClean="0"/>
              <a:t>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130301"/>
            <a:ext cx="8915400" cy="4968875"/>
          </a:xfr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&lt;thread&gt;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windows.h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num_steps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100000000;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NUM_THREADS 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global_sum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[NUM_THREADS];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Pi(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thread_num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sum = 0.0;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step = 1.0 / (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num_steps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thread_num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num_steps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NUM_THREADS)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+ 0.5) * step;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= sum + 4.0 / (1.0 + x *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global_sum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thread_num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+= sum;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Параллельное программирование с использованием OpenMP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Н. Новгород,  ННГУ, 2020 г.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2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3224</Words>
  <Application>Microsoft Office PowerPoint</Application>
  <PresentationFormat>Лист A4 (210x297 мм)</PresentationFormat>
  <Paragraphs>622</Paragraphs>
  <Slides>50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8" baseType="lpstr">
      <vt:lpstr>Arial</vt:lpstr>
      <vt:lpstr>Calibri</vt:lpstr>
      <vt:lpstr>Cambria</vt:lpstr>
      <vt:lpstr>Constantia</vt:lpstr>
      <vt:lpstr>Courier New</vt:lpstr>
      <vt:lpstr>Times New Roman</vt:lpstr>
      <vt:lpstr>Wingdings</vt:lpstr>
      <vt:lpstr>1_itlab</vt:lpstr>
      <vt:lpstr>Презентация PowerPoint</vt:lpstr>
      <vt:lpstr>Презентация PowerPoint</vt:lpstr>
      <vt:lpstr>Содержание</vt:lpstr>
      <vt:lpstr>Содержание</vt:lpstr>
      <vt:lpstr>ОСНОВЫ</vt:lpstr>
      <vt:lpstr>Подходы к разработке многопоточных  программ</vt:lpstr>
      <vt:lpstr>Пример программы на Windows Threads…</vt:lpstr>
      <vt:lpstr>Пример программы на Windows Threads</vt:lpstr>
      <vt:lpstr>Пример программы на C++ Threads…</vt:lpstr>
      <vt:lpstr>Пример программы на C++ Threads</vt:lpstr>
      <vt:lpstr>Пример программы на OpenMP</vt:lpstr>
      <vt:lpstr>Структура OpenMP</vt:lpstr>
      <vt:lpstr>Модель выполнения</vt:lpstr>
      <vt:lpstr>Модель памяти</vt:lpstr>
      <vt:lpstr>СОЗДАНИЕ ПОТОКОВ</vt:lpstr>
      <vt:lpstr>Формирование параллельной области</vt:lpstr>
      <vt:lpstr>Формирование параллельной области</vt:lpstr>
      <vt:lpstr>Пример использования директивы…</vt:lpstr>
      <vt:lpstr>Пример использования директивы</vt:lpstr>
      <vt:lpstr>Установка количества потоков</vt:lpstr>
      <vt:lpstr>Определение времени выполнения параллельной программы</vt:lpstr>
      <vt:lpstr>Управление областью видимости</vt:lpstr>
      <vt:lpstr>Параметр shared</vt:lpstr>
      <vt:lpstr>Параметр private</vt:lpstr>
      <vt:lpstr>Пример использования директивы private</vt:lpstr>
      <vt:lpstr>Параметр firstprivate</vt:lpstr>
      <vt:lpstr>Параметр lastprivate</vt:lpstr>
      <vt:lpstr>Способы распределения работы между потоками</vt:lpstr>
      <vt:lpstr>Директивы распределения вычислений между потоками</vt:lpstr>
      <vt:lpstr>Распараллеливание циклов</vt:lpstr>
      <vt:lpstr>Пример использования директивы for</vt:lpstr>
      <vt:lpstr>Директива for. Параметр schedule</vt:lpstr>
      <vt:lpstr>Пример использования директивы for</vt:lpstr>
      <vt:lpstr>Объединение директив parallel и for/sections</vt:lpstr>
      <vt:lpstr>Распараллеливание циклов с редукцией</vt:lpstr>
      <vt:lpstr>Пример использования параметра reduction</vt:lpstr>
      <vt:lpstr>Правила записи параметра reduction</vt:lpstr>
      <vt:lpstr>Векторизация цикла…</vt:lpstr>
      <vt:lpstr>Векторизация цикла</vt:lpstr>
      <vt:lpstr>СИНХРОНИЗАЦИЯ</vt:lpstr>
      <vt:lpstr>Директива master</vt:lpstr>
      <vt:lpstr>Директива single</vt:lpstr>
      <vt:lpstr>Директива critical…</vt:lpstr>
      <vt:lpstr>Директива critical</vt:lpstr>
      <vt:lpstr>Директива barrier</vt:lpstr>
      <vt:lpstr>Директива atomic</vt:lpstr>
      <vt:lpstr>Директива atomic</vt:lpstr>
      <vt:lpstr>Функции управления замками…</vt:lpstr>
      <vt:lpstr>Функции управления замками</vt:lpstr>
      <vt:lpstr>ВОПРОСЫ?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параллельных вычислений</dc:title>
  <dc:subject>Параллельное программирование  с использованием OpenMP</dc:subject>
  <dc:creator>Гергель В.П.</dc:creator>
  <cp:lastModifiedBy>Alexander V. Sysoyev</cp:lastModifiedBy>
  <cp:revision>120</cp:revision>
  <dcterms:modified xsi:type="dcterms:W3CDTF">2020-02-03T11:00:13Z</dcterms:modified>
</cp:coreProperties>
</file>