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-446" y="-5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2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2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61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0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1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2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8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1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8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2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758CB5-090E-4779-B411-B4CEAECF722B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EE2673-AA12-4550-AD12-D28D3760B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8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FC353B-8673-49C1-83A0-63D376B4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202266"/>
            <a:ext cx="8001000" cy="1490134"/>
          </a:xfrm>
        </p:spPr>
        <p:txBody>
          <a:bodyPr>
            <a:norm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CCFF31D-0600-4E8A-8386-78866546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727" y="0"/>
            <a:ext cx="6400800" cy="1947333"/>
          </a:xfrm>
        </p:spPr>
        <p:txBody>
          <a:bodyPr>
            <a:normAutofit/>
          </a:bodyPr>
          <a:lstStyle/>
          <a:p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</a:t>
            </a:r>
            <a:b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</a:t>
            </a:r>
            <a:br>
              <a:rPr lang="ru-RU" alt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alt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ЯДЕРНЫЙ УНИВЕРСИТЕТ «МИФИ»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CFFBFAA-4A92-4CF8-AED8-6E5F0E34EC45}"/>
              </a:ext>
            </a:extLst>
          </p:cNvPr>
          <p:cNvSpPr/>
          <p:nvPr/>
        </p:nvSpPr>
        <p:spPr>
          <a:xfrm>
            <a:off x="2654424" y="3211494"/>
            <a:ext cx="8167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«Виртуальный тренажёр английских слов»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51C6687-E37A-448B-9057-10544D5B4328}"/>
              </a:ext>
            </a:extLst>
          </p:cNvPr>
          <p:cNvSpPr/>
          <p:nvPr/>
        </p:nvSpPr>
        <p:spPr>
          <a:xfrm>
            <a:off x="6965098" y="5555561"/>
            <a:ext cx="5226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ПКС-37: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Иванченко Д.В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преподаватель кафедры ВИТ Романова М.Д.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9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2606DDBF-ECF9-4564-AC4B-4458141B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D7A4ADA-FDD1-437D-A2BA-89DA680BF165}"/>
              </a:ext>
            </a:extLst>
          </p:cNvPr>
          <p:cNvSpPr/>
          <p:nvPr/>
        </p:nvSpPr>
        <p:spPr>
          <a:xfrm>
            <a:off x="6350793" y="1309687"/>
            <a:ext cx="51554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предлагается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верхней части формы присутствует вопрос - английское слово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четыре варианта ответа (в данном случае для экономии времени, написан только правильный ответ). Пользователю необходимо выбрать вариант ответа и нажать на клавишу «Следующий вопрос&gt;&gt;&gt;» чтобы перейти на следующую страницу теста.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7BE4D42C-515E-46A4-9BF1-FDDD49DD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4" y="1761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2138588F-3BC8-44F1-81E6-A48F8D33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61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94CED81F-D879-47BC-9C5B-E06AB6A64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92076"/>
              </p:ext>
            </p:extLst>
          </p:nvPr>
        </p:nvGraphicFramePr>
        <p:xfrm>
          <a:off x="561975" y="1309687"/>
          <a:ext cx="5522118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8512059" imgH="6076507" progId="Unknown">
                  <p:embed/>
                </p:oleObj>
              </mc:Choice>
              <mc:Fallback>
                <p:oleObj r:id="rId3" imgW="8512059" imgH="6076507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309687"/>
                        <a:ext cx="5522118" cy="423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8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59F83B05-7129-484C-BE6E-EF830901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DD9A319-D6CF-4965-9797-9C6F2D0D9F55}"/>
              </a:ext>
            </a:extLst>
          </p:cNvPr>
          <p:cNvSpPr/>
          <p:nvPr/>
        </p:nvSpPr>
        <p:spPr>
          <a:xfrm>
            <a:off x="684213" y="1761272"/>
            <a:ext cx="5411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завершении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тестирования, пользователь получает соответствующее уведомление.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3580CDB-EFFA-4AD3-A1EB-A746CF7B8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1761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89E5B746-DC4F-408C-8A71-3231EC5C0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3350"/>
              </p:ext>
            </p:extLst>
          </p:nvPr>
        </p:nvGraphicFramePr>
        <p:xfrm>
          <a:off x="6518275" y="1761272"/>
          <a:ext cx="5411788" cy="387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8512059" imgH="6076507" progId="Unknown">
                  <p:embed/>
                </p:oleObj>
              </mc:Choice>
              <mc:Fallback>
                <p:oleObj r:id="rId3" imgW="8512059" imgH="6076507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761272"/>
                        <a:ext cx="5411788" cy="3878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56162C42-D24B-402A-98F3-6AE5B216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1309C4D-0F9B-473F-8BA6-762FAC4B8B28}"/>
              </a:ext>
            </a:extLst>
          </p:cNvPr>
          <p:cNvSpPr/>
          <p:nvPr/>
        </p:nvSpPr>
        <p:spPr>
          <a:xfrm>
            <a:off x="6354765" y="2057400"/>
            <a:ext cx="54117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клавишу «ОК»,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форма, которая содержит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тестируемого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теста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вопросов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правильных ответов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тестирования.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A3ACA2-1359-4988-B9E6-E09486B0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085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AA3D5F83-79C2-4865-8B5D-339823302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46884"/>
              </p:ext>
            </p:extLst>
          </p:nvPr>
        </p:nvGraphicFramePr>
        <p:xfrm>
          <a:off x="425447" y="2085975"/>
          <a:ext cx="5503191" cy="226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6080042" imgH="2430603" progId="Unknown">
                  <p:embed/>
                </p:oleObj>
              </mc:Choice>
              <mc:Fallback>
                <p:oleObj r:id="rId3" imgW="6080042" imgH="2430603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47" y="2085975"/>
                        <a:ext cx="5503191" cy="2266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38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AD01DAED-DC68-4855-A3C7-5F03A6EF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DB84663-3876-4A11-A7EB-B95A41144882}"/>
              </a:ext>
            </a:extLst>
          </p:cNvPr>
          <p:cNvSpPr/>
          <p:nvPr/>
        </p:nvSpPr>
        <p:spPr>
          <a:xfrm>
            <a:off x="684212" y="1761272"/>
            <a:ext cx="688734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 на кнопку «Создать тест» открывается форма создания теста. В данной форме можно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категорию (папку, в которой хранятся файлы с тестами),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E92CBBB-6FD7-4846-8A21-F66997C5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61" y="4566088"/>
            <a:ext cx="14657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7D24E0DD-677C-42F3-B28B-CD00340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1" y="4187943"/>
            <a:ext cx="139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xmlns="" id="{CA8D6814-80D6-4081-A467-02E43D90B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8304"/>
              </p:ext>
            </p:extLst>
          </p:nvPr>
        </p:nvGraphicFramePr>
        <p:xfrm>
          <a:off x="684211" y="4588947"/>
          <a:ext cx="10302684" cy="14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8512059" imgH="1215301" progId="Unknown">
                  <p:embed/>
                </p:oleObj>
              </mc:Choice>
              <mc:Fallback>
                <p:oleObj r:id="rId3" imgW="8512059" imgH="1215301" progId="Unknown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1" y="4588947"/>
                        <a:ext cx="10302684" cy="147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23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5D8DD003-B4C5-49BC-A810-8028AF75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5411788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теста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2AB07E6-57C5-49A8-83E7-DFB64F77818C}"/>
              </a:ext>
            </a:extLst>
          </p:cNvPr>
          <p:cNvSpPr/>
          <p:nvPr/>
        </p:nvSpPr>
        <p:spPr>
          <a:xfrm>
            <a:off x="684212" y="1761272"/>
            <a:ext cx="4716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заполнения всех полей и нажатия клавиши «ОК» откроется форма с возможностью формирования вопросов.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19F3875B-5D92-41AE-8C80-8FD913D7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61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96FA2CCC-5E86-4A52-AB55-2E22F5F43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52600"/>
              </p:ext>
            </p:extLst>
          </p:nvPr>
        </p:nvGraphicFramePr>
        <p:xfrm>
          <a:off x="6096001" y="1761272"/>
          <a:ext cx="5505450" cy="302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9728067" imgH="4861206" progId="Unknown">
                  <p:embed/>
                </p:oleObj>
              </mc:Choice>
              <mc:Fallback>
                <p:oleObj r:id="rId3" imgW="9728067" imgH="4861206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761272"/>
                        <a:ext cx="5505450" cy="3029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6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2F2AEC35-36B3-486C-ACA7-8F37ADB8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512748"/>
            <a:ext cx="7688264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заполнения теста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C183910-C2BA-45CD-88DA-133CE15AA902}"/>
              </a:ext>
            </a:extLst>
          </p:cNvPr>
          <p:cNvSpPr/>
          <p:nvPr/>
        </p:nvSpPr>
        <p:spPr>
          <a:xfrm>
            <a:off x="6096000" y="1983580"/>
            <a:ext cx="449804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Заполненная форма с вопросом выглядит следующим образом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64D5E0A6-5F21-4738-82BF-10653074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1" y="1983580"/>
            <a:ext cx="8827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A33E0C19-7EDE-4C7C-B0BF-5384119E9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47954"/>
              </p:ext>
            </p:extLst>
          </p:nvPr>
        </p:nvGraphicFramePr>
        <p:xfrm>
          <a:off x="684211" y="1983581"/>
          <a:ext cx="5162549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3" imgW="9728067" imgH="4861206" progId="Unknown">
                  <p:embed/>
                </p:oleObj>
              </mc:Choice>
              <mc:Fallback>
                <p:oleObj r:id="rId3" imgW="9728067" imgH="4861206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1" y="1983581"/>
                        <a:ext cx="5162549" cy="2747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59089C9-DEE0-4DB9-A3E5-CB6180F574F3}"/>
              </a:ext>
            </a:extLst>
          </p:cNvPr>
          <p:cNvSpPr/>
          <p:nvPr/>
        </p:nvSpPr>
        <p:spPr>
          <a:xfrm>
            <a:off x="684211" y="4927487"/>
            <a:ext cx="3990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завершении составления теста появляется уведомление </a:t>
            </a:r>
            <a:endParaRPr lang="ru-R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2E7AC09C-2D52-4715-9E5D-1C6BC175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F202E225-2051-431D-884C-5CDD6D343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32754"/>
              </p:ext>
            </p:extLst>
          </p:nvPr>
        </p:nvGraphicFramePr>
        <p:xfrm>
          <a:off x="6582547" y="4731544"/>
          <a:ext cx="2929568" cy="164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5" imgW="2432017" imgH="1215301" progId="Unknown">
                  <p:embed/>
                </p:oleObj>
              </mc:Choice>
              <mc:Fallback>
                <p:oleObj r:id="rId5" imgW="2432017" imgH="1215301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547" y="4731544"/>
                        <a:ext cx="2929568" cy="1640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85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689F826E-610C-42A7-9F0A-A43BF6AF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512748"/>
            <a:ext cx="5573713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приложения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E8CB746-3DE0-4CCC-8B3D-FFE5B296B12B}"/>
              </a:ext>
            </a:extLst>
          </p:cNvPr>
          <p:cNvSpPr/>
          <p:nvPr/>
        </p:nvSpPr>
        <p:spPr>
          <a:xfrm>
            <a:off x="684210" y="1264779"/>
            <a:ext cx="95837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данного приложения в перспективе на будущее очень обширно: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локальному серверу для сбора результатов в одном месте;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дизайна;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подсказок для пользователя;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количества лишних шагов по формам.</a:t>
            </a:r>
          </a:p>
          <a:p>
            <a:pPr lvl="0"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функции системы тестирования, но их список может пополниться после дополнительных доработок.</a:t>
            </a:r>
          </a:p>
          <a:p>
            <a:pPr lvl="0"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416D442B-0FD2-49F7-8187-FB18FA15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512748"/>
            <a:ext cx="5573713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57DBC40-FE75-4B3F-A683-C759E0CABD41}"/>
              </a:ext>
            </a:extLst>
          </p:cNvPr>
          <p:cNvSpPr/>
          <p:nvPr/>
        </p:nvSpPr>
        <p:spPr>
          <a:xfrm>
            <a:off x="684211" y="1523147"/>
            <a:ext cx="111648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ходе проектирования главная цель работы достигнута – разработан виртуальный тренажер для студентов.</a:t>
            </a:r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	В ходе работы были получены </a:t>
            </a:r>
            <a:r>
              <a:rPr lang="ru-RU" sz="2000" dirty="0" smtClean="0"/>
              <a:t>и закреплены знания </a:t>
            </a:r>
            <a:r>
              <a:rPr lang="ru-RU" sz="2000" dirty="0"/>
              <a:t>по созданию и проектированию </a:t>
            </a:r>
            <a:r>
              <a:rPr lang="en-US" sz="2000" dirty="0"/>
              <a:t>Windows Forms </a:t>
            </a:r>
            <a:r>
              <a:rPr lang="ru-RU" sz="2000" dirty="0"/>
              <a:t>на языке </a:t>
            </a:r>
            <a:r>
              <a:rPr lang="en-US" sz="2000" dirty="0"/>
              <a:t>C</a:t>
            </a:r>
            <a:r>
              <a:rPr lang="ru-RU" sz="2000" dirty="0"/>
              <a:t>#.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	А </a:t>
            </a:r>
            <a:r>
              <a:rPr lang="ru-RU" sz="2000" dirty="0"/>
              <a:t>также, в процессе тестирования приложения,  восполнены пробелы в области знания английских слов.</a:t>
            </a:r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	Результатом является работоспособное приложение – тренажер английских слов, которое </a:t>
            </a:r>
            <a:r>
              <a:rPr lang="ru-RU" sz="2000" smtClean="0"/>
              <a:t>выполняет текущие  </a:t>
            </a:r>
            <a:r>
              <a:rPr lang="ru-RU" sz="2000"/>
              <a:t>поставленные </a:t>
            </a:r>
            <a:r>
              <a:rPr lang="ru-RU" sz="2000" smtClean="0"/>
              <a:t>задачи.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008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F6DC0935-DD47-4F2B-A768-99FAE765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47" y="2981547"/>
            <a:ext cx="9054306" cy="75203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634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F93EFA-7225-4957-936F-0CB327D3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0" y="546931"/>
            <a:ext cx="8534400" cy="72639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цели работы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9463F86-B24B-4B73-A88D-B6920CF7EF55}"/>
              </a:ext>
            </a:extLst>
          </p:cNvPr>
          <p:cNvSpPr/>
          <p:nvPr/>
        </p:nvSpPr>
        <p:spPr>
          <a:xfrm>
            <a:off x="453475" y="1865700"/>
            <a:ext cx="781723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цели дипломной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требований к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виртуальному тренажеру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английских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слов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программных средств реализации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 программного продукта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8FAE3BA-8C50-47EC-A371-0D75D0EF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45" y="910127"/>
            <a:ext cx="650974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1CC2EA1-1DC6-46C1-93D2-0C1BF2F7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7" y="538385"/>
            <a:ext cx="8534400" cy="71784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03D2A45-0682-46B0-99BD-7962D9C12A2F}"/>
              </a:ext>
            </a:extLst>
          </p:cNvPr>
          <p:cNvSpPr/>
          <p:nvPr/>
        </p:nvSpPr>
        <p:spPr>
          <a:xfrm>
            <a:off x="674887" y="1256232"/>
            <a:ext cx="6096000" cy="326865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данной работы заключается в том, что в настоящее время практически все вузы оснащены компьютерами, имеют свои локальные сети, доступ к сети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позволяет перейти от традиционных методов обучения и оценки полученных знаний к новым обучающим технологиям.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4" descr="Восклицательный Знак Марк Кнопка - Бесплатная векторная графика на ...">
            <a:extLst>
              <a:ext uri="{FF2B5EF4-FFF2-40B4-BE49-F238E27FC236}">
                <a16:creationId xmlns:a16="http://schemas.microsoft.com/office/drawing/2014/main" xmlns="" id="{435567A8-3D3C-4995-A14B-927A4E2A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258"/>
                    </a14:imgEffect>
                    <a14:imgEffect>
                      <a14:saturation sat="14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56232"/>
            <a:ext cx="4144443" cy="41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6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1D41A530-5DB2-422F-ACD2-85C465EF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46931"/>
            <a:ext cx="8534400" cy="70075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950971F5-DEFF-4F89-B86F-6058A05B9678}"/>
              </a:ext>
            </a:extLst>
          </p:cNvPr>
          <p:cNvSpPr/>
          <p:nvPr/>
        </p:nvSpPr>
        <p:spPr>
          <a:xfrm>
            <a:off x="684212" y="1535176"/>
            <a:ext cx="4759444" cy="9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среда разработки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язык программирования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4C3ED5DB-BB65-4305-9E8E-81923A24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782993"/>
            <a:ext cx="9753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 Sharp | Викии Вики | Fandom">
            <a:extLst>
              <a:ext uri="{FF2B5EF4-FFF2-40B4-BE49-F238E27FC236}">
                <a16:creationId xmlns:a16="http://schemas.microsoft.com/office/drawing/2014/main" xmlns="" id="{E3C330EF-D164-4862-A5A7-F894828A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" y="4421293"/>
            <a:ext cx="2201863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BB68FF-84F5-44C2-B70D-BCBE997E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140BA2F-EEAB-4A3F-9DE8-F10BB8825952}"/>
              </a:ext>
            </a:extLst>
          </p:cNvPr>
          <p:cNvSpPr/>
          <p:nvPr/>
        </p:nvSpPr>
        <p:spPr>
          <a:xfrm>
            <a:off x="684213" y="1761272"/>
            <a:ext cx="5411788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макета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связей между формами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логики перемещений по формам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преимуществ аналогичных приложений и ресурсов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983431D-8513-4A9C-8C45-A783DC01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64779"/>
            <a:ext cx="7419627" cy="482600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7606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F1509B89-DCA0-4BE0-A078-C89512ED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2C551D11-229E-41BA-BCA7-A7DC5F1DAAC0}"/>
              </a:ext>
            </a:extLst>
          </p:cNvPr>
          <p:cNvSpPr/>
          <p:nvPr/>
        </p:nvSpPr>
        <p:spPr>
          <a:xfrm>
            <a:off x="684212" y="1761272"/>
            <a:ext cx="6887343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Набросок связей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макета каждой из форм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действий кнопок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обработки исключений(закрытие приложения, незаполненные поля, открытие несуществующих файлов)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работоспособности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774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B77A7C6E-FAEA-488E-8E53-AD3DB205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Аналогичные ресурсы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1127CD5-7641-414B-8B4B-F14988C87CEE}"/>
              </a:ext>
            </a:extLst>
          </p:cNvPr>
          <p:cNvSpPr/>
          <p:nvPr/>
        </p:nvSpPr>
        <p:spPr>
          <a:xfrm>
            <a:off x="684212" y="1264779"/>
            <a:ext cx="68873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duolingo.com (обучение не только словам, а всем аспектам языка)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studyfun.ru (визуальные словари и тренажеры)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lingualeo.com/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(позволяет учить слова и составлять фразы, читать статьи, прослушивать песни и смотреть видеозаписи).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перечисленных ресурсов, разработанный мною тренажер позволяет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свои тесты,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подстраивая 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 уровень навыков, 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 бесплатно.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Приложения в Google Play – Duolingo: Учи языки бесплатно">
            <a:extLst>
              <a:ext uri="{FF2B5EF4-FFF2-40B4-BE49-F238E27FC236}">
                <a16:creationId xmlns:a16="http://schemas.microsoft.com/office/drawing/2014/main" xmlns="" id="{F3B0A3DC-4444-40D6-8E05-AB82F220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16" y="888763"/>
            <a:ext cx="2761004" cy="276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xmlns="" id="{F394D7E9-A906-45E8-BDBE-E92140C0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313642"/>
              </p:ext>
            </p:extLst>
          </p:nvPr>
        </p:nvGraphicFramePr>
        <p:xfrm>
          <a:off x="7816513" y="3500439"/>
          <a:ext cx="2585110" cy="75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4" imgW="1396800" imgH="406080" progId="">
                  <p:embed/>
                </p:oleObj>
              </mc:Choice>
              <mc:Fallback>
                <p:oleObj r:id="rId4" imgW="139680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6513" y="3500439"/>
                        <a:ext cx="2585110" cy="75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 descr="Отзывы о Lingualeo - программа для Android">
            <a:extLst>
              <a:ext uri="{FF2B5EF4-FFF2-40B4-BE49-F238E27FC236}">
                <a16:creationId xmlns:a16="http://schemas.microsoft.com/office/drawing/2014/main" xmlns="" id="{DAE57500-790E-45F0-ADB1-3724047DD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30" y="1161075"/>
            <a:ext cx="2196488" cy="21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1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38C92159-42A4-4BFF-9BA7-41AD62D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тренажера и его функции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E818BD6-2EB9-4EA7-8A29-D0F04D19404E}"/>
              </a:ext>
            </a:extLst>
          </p:cNvPr>
          <p:cNvSpPr/>
          <p:nvPr/>
        </p:nvSpPr>
        <p:spPr>
          <a:xfrm>
            <a:off x="6096000" y="1984068"/>
            <a:ext cx="50335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тест;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тест из списка готовых тестов;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 программу.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A0FF3F4-8AB9-4087-B968-1D1FD827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16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A59E7E8D-F072-49C0-B1E5-5088E2069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601396"/>
              </p:ext>
            </p:extLst>
          </p:nvPr>
        </p:nvGraphicFramePr>
        <p:xfrm>
          <a:off x="684212" y="1984068"/>
          <a:ext cx="48672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080042" imgH="3645904" progId="Unknown">
                  <p:embed/>
                </p:oleObj>
              </mc:Choice>
              <mc:Fallback>
                <p:oleObj r:id="rId3" imgW="6080042" imgH="3645904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" y="1984068"/>
                        <a:ext cx="486727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9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887C1776-5C23-4B2A-B9B8-2AC55A1F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2748"/>
            <a:ext cx="8534400" cy="75203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теста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7CA3877-B750-455E-A875-09D01E1C559F}"/>
              </a:ext>
            </a:extLst>
          </p:cNvPr>
          <p:cNvSpPr/>
          <p:nvPr/>
        </p:nvSpPr>
        <p:spPr>
          <a:xfrm>
            <a:off x="684211" y="1749299"/>
            <a:ext cx="5220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нужного теста, пользователю необходимо ввести свое имя и загрузить тест в программу для дальнейшего взаимодействия с ней после нажатия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кнопку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«Загрузить».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64A5EF-B4ED-4102-BCB8-21BB7B09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64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15C71F86-6271-43E5-96CD-114520E41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32764"/>
              </p:ext>
            </p:extLst>
          </p:nvPr>
        </p:nvGraphicFramePr>
        <p:xfrm>
          <a:off x="6286858" y="1749299"/>
          <a:ext cx="5220932" cy="335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6080042" imgH="3645904" progId="Unknown">
                  <p:embed/>
                </p:oleObj>
              </mc:Choice>
              <mc:Fallback>
                <p:oleObj r:id="rId3" imgW="6080042" imgH="3645904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858" y="1749299"/>
                        <a:ext cx="5220932" cy="3359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85151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941</TotalTime>
  <Words>482</Words>
  <Application>Microsoft Office PowerPoint</Application>
  <PresentationFormat>Произвольный</PresentationFormat>
  <Paragraphs>79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Сектор</vt:lpstr>
      <vt:lpstr>Unknown</vt:lpstr>
      <vt:lpstr>ВЫПУСКНАЯ КВАЛИФИКАЦИОННАЯ РАБОТА на тему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</dc:title>
  <dc:creator>Денис Иванченко</dc:creator>
  <cp:lastModifiedBy>Романова</cp:lastModifiedBy>
  <cp:revision>22</cp:revision>
  <dcterms:created xsi:type="dcterms:W3CDTF">2020-06-15T04:36:42Z</dcterms:created>
  <dcterms:modified xsi:type="dcterms:W3CDTF">2020-06-16T05:55:21Z</dcterms:modified>
</cp:coreProperties>
</file>