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00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01CA-F916-4325-AEC6-B4833ABDD14A}" type="datetimeFigureOut">
              <a:rPr lang="ru-RU" smtClean="0"/>
              <a:t>12.05.2019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860-C752-4A0D-BA98-64C18C398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12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01CA-F916-4325-AEC6-B4833ABDD14A}" type="datetimeFigureOut">
              <a:rPr lang="ru-RU" smtClean="0"/>
              <a:t>12.05.2019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860-C752-4A0D-BA98-64C18C398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26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4180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751851" y="143722"/>
            <a:ext cx="7022571" cy="9543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2722"/>
            <a:ext cx="12192000" cy="48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0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01CA-F916-4325-AEC6-B4833ABDD14A}" type="datetimeFigureOut">
              <a:rPr lang="ru-RU" smtClean="0"/>
              <a:t>12.05.2019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860-C752-4A0D-BA98-64C18C398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6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01CA-F916-4325-AEC6-B4833ABDD14A}" type="datetimeFigureOut">
              <a:rPr lang="ru-RU" smtClean="0"/>
              <a:t>12.05.2019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860-C752-4A0D-BA98-64C18C398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9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01CA-F916-4325-AEC6-B4833ABDD14A}" type="datetimeFigureOut">
              <a:rPr lang="ru-RU" smtClean="0"/>
              <a:t>12.05.2019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860-C752-4A0D-BA98-64C18C398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00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01CA-F916-4325-AEC6-B4833ABDD14A}" type="datetimeFigureOut">
              <a:rPr lang="ru-RU" smtClean="0"/>
              <a:t>12.05.2019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860-C752-4A0D-BA98-64C18C398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36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01CA-F916-4325-AEC6-B4833ABDD14A}" type="datetimeFigureOut">
              <a:rPr lang="ru-RU" smtClean="0"/>
              <a:t>12.05.2019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860-C752-4A0D-BA98-64C18C398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43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01CA-F916-4325-AEC6-B4833ABDD14A}" type="datetimeFigureOut">
              <a:rPr lang="ru-RU" smtClean="0"/>
              <a:t>12.05.2019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860-C752-4A0D-BA98-64C18C398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84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01CA-F916-4325-AEC6-B4833ABDD14A}" type="datetimeFigureOut">
              <a:rPr lang="ru-RU" smtClean="0"/>
              <a:t>12.05.2019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860-C752-4A0D-BA98-64C18C398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06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501CA-F916-4325-AEC6-B4833ABDD14A}" type="datetimeFigureOut">
              <a:rPr lang="ru-RU" smtClean="0"/>
              <a:t>12.05.2019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DF860-C752-4A0D-BA98-64C18C398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54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1;p13">
            <a:extLst>
              <a:ext uri="{FF2B5EF4-FFF2-40B4-BE49-F238E27FC236}">
                <a16:creationId xmlns:a16="http://schemas.microsoft.com/office/drawing/2014/main" id="{92C64019-5A21-42E4-9AE1-BA0D7FE8C85B}"/>
              </a:ext>
            </a:extLst>
          </p:cNvPr>
          <p:cNvSpPr txBox="1"/>
          <p:nvPr/>
        </p:nvSpPr>
        <p:spPr>
          <a:xfrm>
            <a:off x="6912600" y="5731819"/>
            <a:ext cx="5279400" cy="11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182562" marR="0" lvl="0" indent="-18256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ru" sz="24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</a:t>
            </a:r>
            <a:endParaRPr dirty="0">
              <a:solidFill>
                <a:schemeClr val="bg1"/>
              </a:solidFill>
            </a:endParaRPr>
          </a:p>
          <a:p>
            <a:pPr marL="182562" marR="0" lvl="0" indent="-18256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ru-RU" sz="2400" i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Горячкин Владимир Викторович</a:t>
            </a:r>
            <a:r>
              <a:rPr lang="ru" sz="2400" i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ru" sz="2400" b="0" i="1" u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solidFill>
                <a:schemeClr val="bg1"/>
              </a:solidFill>
            </a:endParaRPr>
          </a:p>
          <a:p>
            <a:pPr marL="182562" marR="0" lvl="0" indent="-18256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ru" sz="24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кандидат физико-математических наук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" name="Google Shape;60;p13">
            <a:extLst>
              <a:ext uri="{FF2B5EF4-FFF2-40B4-BE49-F238E27FC236}">
                <a16:creationId xmlns:a16="http://schemas.microsoft.com/office/drawing/2014/main" id="{33F0EA4A-5C14-44F7-9156-EB2ADD50859F}"/>
              </a:ext>
            </a:extLst>
          </p:cNvPr>
          <p:cNvSpPr txBox="1"/>
          <p:nvPr/>
        </p:nvSpPr>
        <p:spPr>
          <a:xfrm>
            <a:off x="0" y="6050119"/>
            <a:ext cx="2945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chemeClr val="bg1"/>
                </a:solidFill>
              </a:rPr>
              <a:t>Котусев Д. Д.</a:t>
            </a:r>
            <a:endParaRPr dirty="0">
              <a:solidFill>
                <a:schemeClr val="bg1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К</a:t>
            </a:r>
            <a:r>
              <a:rPr lang="ru-RU" sz="20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урсовая</a:t>
            </a:r>
            <a:r>
              <a:rPr lang="ru" sz="20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работа</a:t>
            </a:r>
            <a:r>
              <a:rPr lang="ru" sz="20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2019</a:t>
            </a:r>
            <a:endParaRPr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55;p13">
            <a:extLst>
              <a:ext uri="{FF2B5EF4-FFF2-40B4-BE49-F238E27FC236}">
                <a16:creationId xmlns:a16="http://schemas.microsoft.com/office/drawing/2014/main" id="{A4AE1164-EBCA-4866-AE3E-36AAC819D8EC}"/>
              </a:ext>
            </a:extLst>
          </p:cNvPr>
          <p:cNvSpPr txBox="1">
            <a:spLocks/>
          </p:cNvSpPr>
          <p:nvPr/>
        </p:nvSpPr>
        <p:spPr>
          <a:xfrm>
            <a:off x="1835700" y="2502069"/>
            <a:ext cx="8520600" cy="792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ru-RU" sz="3600" dirty="0"/>
              <a:t>КОТУСЕВ ДМИТРИЙ ДМИТРИЕВИЧ</a:t>
            </a:r>
          </a:p>
        </p:txBody>
      </p:sp>
      <p:sp>
        <p:nvSpPr>
          <p:cNvPr id="7" name="Google Shape;59;p13">
            <a:extLst>
              <a:ext uri="{FF2B5EF4-FFF2-40B4-BE49-F238E27FC236}">
                <a16:creationId xmlns:a16="http://schemas.microsoft.com/office/drawing/2014/main" id="{D70CDE51-6302-40A8-A0BC-25B2606397B4}"/>
              </a:ext>
            </a:extLst>
          </p:cNvPr>
          <p:cNvSpPr txBox="1">
            <a:spLocks/>
          </p:cNvSpPr>
          <p:nvPr/>
        </p:nvSpPr>
        <p:spPr>
          <a:xfrm>
            <a:off x="1707162" y="3294669"/>
            <a:ext cx="8520600" cy="792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bg1"/>
                </a:solidFill>
              </a:rPr>
              <a:t>Искусственный интеллект в компьютерных играх</a:t>
            </a:r>
            <a:endParaRPr lang="ru-RU" dirty="0">
              <a:solidFill>
                <a:schemeClr val="bg1"/>
              </a:solidFill>
            </a:endParaRPr>
          </a:p>
          <a:p>
            <a:endParaRPr lang="ru-R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336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3B0C4C-9C79-4526-9912-725F5968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решений</a:t>
            </a:r>
          </a:p>
        </p:txBody>
      </p:sp>
      <p:pic>
        <p:nvPicPr>
          <p:cNvPr id="3" name="Рисунок 2" descr="https://hsto.org/webt/yu/u8/nd/yuu8ndgkxfb0mj1qyfhht-vhrnw.png">
            <a:extLst>
              <a:ext uri="{FF2B5EF4-FFF2-40B4-BE49-F238E27FC236}">
                <a16:creationId xmlns:a16="http://schemas.microsoft.com/office/drawing/2014/main" id="{CAC5D0DE-71B7-4668-A216-C73E1A248C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3230"/>
            <a:ext cx="6339841" cy="4700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499CB6-90C2-4BCF-86F5-D398442B213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1596239"/>
            <a:ext cx="5940425" cy="43545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2832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462CC-04CE-45AF-A24B-DB7978AC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ru-RU" dirty="0" err="1"/>
              <a:t>inite</a:t>
            </a:r>
            <a:r>
              <a:rPr lang="ru-RU" dirty="0"/>
              <a:t> </a:t>
            </a:r>
            <a:r>
              <a:rPr lang="en-US" dirty="0"/>
              <a:t>S</a:t>
            </a:r>
            <a:r>
              <a:rPr lang="ru-RU" dirty="0" err="1"/>
              <a:t>tate</a:t>
            </a:r>
            <a:r>
              <a:rPr lang="ru-RU" dirty="0"/>
              <a:t> </a:t>
            </a:r>
            <a:r>
              <a:rPr lang="en-US" dirty="0"/>
              <a:t>M</a:t>
            </a:r>
            <a:r>
              <a:rPr lang="ru-RU" dirty="0" err="1"/>
              <a:t>achine</a:t>
            </a:r>
            <a:endParaRPr lang="ru-RU" dirty="0"/>
          </a:p>
        </p:txBody>
      </p:sp>
      <p:pic>
        <p:nvPicPr>
          <p:cNvPr id="3" name="Рисунок 2" descr="https://pp.userapi.com/c850616/v850616142/10912e/Y0d6w8OCrdY.jpg">
            <a:extLst>
              <a:ext uri="{FF2B5EF4-FFF2-40B4-BE49-F238E27FC236}">
                <a16:creationId xmlns:a16="http://schemas.microsoft.com/office/drawing/2014/main" id="{DD2ABDB3-8C61-4553-91CC-5C7C2E15FA3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4" y="1651786"/>
            <a:ext cx="6761431" cy="3554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https://pp.userapi.com/c850616/v850616142/109135/UsrzcdCnyJY.jpg">
            <a:extLst>
              <a:ext uri="{FF2B5EF4-FFF2-40B4-BE49-F238E27FC236}">
                <a16:creationId xmlns:a16="http://schemas.microsoft.com/office/drawing/2014/main" id="{FB7B5043-D69F-419C-AC12-AC5A0D579C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147" y="1423987"/>
            <a:ext cx="4486275" cy="4010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1004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24408E-ED9B-48B7-8BD1-BE3D5658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ru-RU" dirty="0" err="1"/>
              <a:t>ierarchical</a:t>
            </a:r>
            <a:r>
              <a:rPr lang="ru-RU" dirty="0"/>
              <a:t> </a:t>
            </a:r>
            <a:r>
              <a:rPr lang="en-US" dirty="0"/>
              <a:t>F</a:t>
            </a:r>
            <a:r>
              <a:rPr lang="ru-RU" dirty="0" err="1"/>
              <a:t>inite</a:t>
            </a:r>
            <a:r>
              <a:rPr lang="ru-RU" dirty="0"/>
              <a:t> </a:t>
            </a:r>
            <a:r>
              <a:rPr lang="en-US" dirty="0"/>
              <a:t>S</a:t>
            </a:r>
            <a:r>
              <a:rPr lang="ru-RU" dirty="0" err="1"/>
              <a:t>tate</a:t>
            </a:r>
            <a:r>
              <a:rPr lang="ru-RU" dirty="0"/>
              <a:t> </a:t>
            </a:r>
            <a:r>
              <a:rPr lang="en-US" dirty="0"/>
              <a:t>M</a:t>
            </a:r>
            <a:r>
              <a:rPr lang="ru-RU" dirty="0" err="1"/>
              <a:t>achine</a:t>
            </a:r>
            <a:endParaRPr lang="ru-RU" dirty="0"/>
          </a:p>
        </p:txBody>
      </p:sp>
      <p:pic>
        <p:nvPicPr>
          <p:cNvPr id="3" name="Рисунок 2" descr="https://pp.userapi.com/c855428/v855428884/310d5/5Na6muQSWTc.jpg">
            <a:extLst>
              <a:ext uri="{FF2B5EF4-FFF2-40B4-BE49-F238E27FC236}">
                <a16:creationId xmlns:a16="http://schemas.microsoft.com/office/drawing/2014/main" id="{904EA499-7404-4BC8-A431-490AD7E2B7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93" y="2279258"/>
            <a:ext cx="5578427" cy="2869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https://pp.userapi.com/c855428/v855428884/310e4/LLbv4zxr3qs.jpg">
            <a:extLst>
              <a:ext uri="{FF2B5EF4-FFF2-40B4-BE49-F238E27FC236}">
                <a16:creationId xmlns:a16="http://schemas.microsoft.com/office/drawing/2014/main" id="{581CFA7E-4E38-472E-BE7C-80E9346E6B5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811" y="2279258"/>
            <a:ext cx="5627496" cy="28695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3427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A02C6-FB49-4D27-BC0A-9ACC861C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Tree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48C49D-47CF-4091-AC55-A745808ACD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748276"/>
            <a:ext cx="6749733" cy="4290103"/>
          </a:xfrm>
          <a:prstGeom prst="rect">
            <a:avLst/>
          </a:prstGeom>
        </p:spPr>
      </p:pic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F78A72D5-E963-49A5-AAA2-745676D48A31}"/>
              </a:ext>
            </a:extLst>
          </p:cNvPr>
          <p:cNvSpPr txBox="1">
            <a:spLocks/>
          </p:cNvSpPr>
          <p:nvPr/>
        </p:nvSpPr>
        <p:spPr>
          <a:xfrm>
            <a:off x="6879102" y="1420837"/>
            <a:ext cx="5312898" cy="494498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дереве все узлы можно разделить на три типа: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composite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узлы, имеющие два и более дочерних узлов;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decorator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узлы, имеющие лишь один дочерний узел;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leaf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узлы на концах дерева, не имеющие дочерних узлов и обозначающие конкретное действие.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endParaRPr lang="ru-RU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411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679FA-7A2A-4A99-881C-A7B22C14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Tree</a:t>
            </a:r>
            <a:endParaRPr lang="ru-RU" dirty="0"/>
          </a:p>
        </p:txBody>
      </p:sp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86314299-C94B-455F-9182-84A12A8F59E1}"/>
              </a:ext>
            </a:extLst>
          </p:cNvPr>
          <p:cNvSpPr txBox="1">
            <a:spLocks/>
          </p:cNvSpPr>
          <p:nvPr/>
        </p:nvSpPr>
        <p:spPr>
          <a:xfrm>
            <a:off x="140677" y="1420837"/>
            <a:ext cx="11633745" cy="161778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свою очередь узлы типа </a:t>
            </a:r>
            <a:r>
              <a:rPr lang="ru-RU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composite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делятся на два подтипа: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selector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сигнализирует о том, что только один дочерний узел будет посещён;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обеспечивает, что каждый дочерний узел посещается в порядке следования .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endParaRPr lang="ru-RU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B739D7-B968-4AB7-8D6E-66DA1F8955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63775" y="3819379"/>
            <a:ext cx="5940425" cy="222758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63FAAE-CE1A-4912-8690-947183E73E8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374223"/>
            <a:ext cx="6463775" cy="185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44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205BB-34E6-4EB7-BBEA-28F71E2B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</a:t>
            </a:r>
            <a:r>
              <a:rPr lang="ru-RU" dirty="0"/>
              <a:t>-</a:t>
            </a:r>
            <a:r>
              <a:rPr lang="en-US" dirty="0"/>
              <a:t>Based System </a:t>
            </a:r>
            <a:endParaRPr lang="ru-RU" dirty="0"/>
          </a:p>
        </p:txBody>
      </p:sp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7AAF997-7F41-43DA-A5F6-575F1FD40963}"/>
              </a:ext>
            </a:extLst>
          </p:cNvPr>
          <p:cNvSpPr txBox="1">
            <a:spLocks/>
          </p:cNvSpPr>
          <p:nvPr/>
        </p:nvSpPr>
        <p:spPr>
          <a:xfrm>
            <a:off x="140677" y="1420837"/>
            <a:ext cx="11633745" cy="478301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 предлагает изучить все действия и выбрать самое подходящее в данный момент на основе какой-либо численной характеристики полезности данного действия, где полезность — произвольная мера того, насколько важно или желательно выполнение этого действия для агента.</a:t>
            </a:r>
          </a:p>
        </p:txBody>
      </p:sp>
      <p:pic>
        <p:nvPicPr>
          <p:cNvPr id="1026" name="Picture 2" descr="Image result for utility-based system">
            <a:extLst>
              <a:ext uri="{FF2B5EF4-FFF2-40B4-BE49-F238E27FC236}">
                <a16:creationId xmlns:a16="http://schemas.microsoft.com/office/drawing/2014/main" id="{83139B39-ED16-47CC-AE28-61144D909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3477"/>
            <a:ext cx="41148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234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A8824-3AC4-49F3-842D-04213F9B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Движение агентов в пространстве</a:t>
            </a:r>
          </a:p>
        </p:txBody>
      </p:sp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D917D13-A79F-4799-AE33-F6673133EEB2}"/>
              </a:ext>
            </a:extLst>
          </p:cNvPr>
          <p:cNvSpPr txBox="1">
            <a:spLocks/>
          </p:cNvSpPr>
          <p:nvPr/>
        </p:nvSpPr>
        <p:spPr>
          <a:xfrm>
            <a:off x="140678" y="1420837"/>
            <a:ext cx="5955322" cy="469860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самых простых случаях, когда игровое пространство представляет собой открытую локацию с минимальным количеством препятствий, используют подход, называемый </a:t>
            </a:r>
            <a:r>
              <a:rPr lang="ru-RU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steering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behaviors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Steering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behaviors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помогают автономным персонажам реалистично двигаться благодаря применению простых сил, сочетание которых создаёт естественно выглядящее и импровизированное движение по окружению.</a:t>
            </a:r>
          </a:p>
        </p:txBody>
      </p:sp>
      <p:pic>
        <p:nvPicPr>
          <p:cNvPr id="2050" name="Picture 2" descr="Image result for game navigation map">
            <a:extLst>
              <a:ext uri="{FF2B5EF4-FFF2-40B4-BE49-F238E27FC236}">
                <a16:creationId xmlns:a16="http://schemas.microsoft.com/office/drawing/2014/main" id="{34C7600D-B67E-4A53-814D-987877D63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576" y="2055641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856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0F41E-798A-4499-B5D6-1F18FA09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Steering </a:t>
            </a:r>
            <a:r>
              <a:rPr lang="en-US" dirty="0" err="1"/>
              <a:t>behaviours</a:t>
            </a:r>
            <a:endParaRPr lang="ru-RU" dirty="0"/>
          </a:p>
        </p:txBody>
      </p:sp>
      <p:pic>
        <p:nvPicPr>
          <p:cNvPr id="3" name="Рисунок 2" descr="https://habrastorage.org/getpro/habr/post_images/a52/70a/1a1/a5270a1a190b739db3a8f670c47918c4.png">
            <a:extLst>
              <a:ext uri="{FF2B5EF4-FFF2-40B4-BE49-F238E27FC236}">
                <a16:creationId xmlns:a16="http://schemas.microsoft.com/office/drawing/2014/main" id="{6D9E314A-27F1-42E9-8288-41C8B2E3691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336" y="1249093"/>
            <a:ext cx="3269859" cy="2179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https://habrastorage.org/getpro/habr/post_images/330/78d/db5/33078ddb5d7db3e776cd56543fdbc01d.png">
            <a:extLst>
              <a:ext uri="{FF2B5EF4-FFF2-40B4-BE49-F238E27FC236}">
                <a16:creationId xmlns:a16="http://schemas.microsoft.com/office/drawing/2014/main" id="{137FBD11-D4D0-4085-B9CC-C51A7DE82CE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228" y="1249094"/>
            <a:ext cx="3269859" cy="21799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6;p14">
            <a:extLst>
              <a:ext uri="{FF2B5EF4-FFF2-40B4-BE49-F238E27FC236}">
                <a16:creationId xmlns:a16="http://schemas.microsoft.com/office/drawing/2014/main" id="{B6EB8F7F-C446-4557-B710-D436A031A628}"/>
              </a:ext>
            </a:extLst>
          </p:cNvPr>
          <p:cNvSpPr txBox="1">
            <a:spLocks/>
          </p:cNvSpPr>
          <p:nvPr/>
        </p:nvSpPr>
        <p:spPr>
          <a:xfrm>
            <a:off x="140677" y="3580013"/>
            <a:ext cx="11633745" cy="262383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steering =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desired_velocity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velocity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уравнение управляющей силы;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desired_velocity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(target - position).normalized *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required_magnitude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уравнение требуемой скорости;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velocity = truncate(velocity + steering *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delta_time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max_speed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уравнение текущей скорости;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 = position + velocity *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delta_time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уравнение текущей позиции.</a:t>
            </a:r>
          </a:p>
        </p:txBody>
      </p:sp>
    </p:spTree>
    <p:extLst>
      <p:ext uri="{BB962C8B-B14F-4D97-AF65-F5344CB8AC3E}">
        <p14:creationId xmlns:p14="http://schemas.microsoft.com/office/powerpoint/2010/main" val="3243280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A37C9-11E4-4BDC-92BB-2F851275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Seek</a:t>
            </a:r>
            <a:endParaRPr lang="ru-RU" dirty="0"/>
          </a:p>
        </p:txBody>
      </p:sp>
      <p:pic>
        <p:nvPicPr>
          <p:cNvPr id="3" name="Рисунок 2" descr="https://habrastorage.org/getpro/habr/post_images/2a6/865/7df/2a68657dfb6280a8eebc2a80e874ee2f.png">
            <a:extLst>
              <a:ext uri="{FF2B5EF4-FFF2-40B4-BE49-F238E27FC236}">
                <a16:creationId xmlns:a16="http://schemas.microsoft.com/office/drawing/2014/main" id="{BF5BE9F7-7043-4D83-AC84-A3F8FC29FF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729" y="1674153"/>
            <a:ext cx="5264541" cy="35096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3094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F8FF8-77D9-4836-A132-403CB082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Flee</a:t>
            </a:r>
            <a:endParaRPr lang="ru-RU" dirty="0"/>
          </a:p>
        </p:txBody>
      </p:sp>
      <p:pic>
        <p:nvPicPr>
          <p:cNvPr id="3" name="Рисунок 2" descr="https://habrastorage.org/getpro/habr/post_images/815/17f/3db/81517f3dbf04cc6c632e9cc59e41512b.png">
            <a:extLst>
              <a:ext uri="{FF2B5EF4-FFF2-40B4-BE49-F238E27FC236}">
                <a16:creationId xmlns:a16="http://schemas.microsoft.com/office/drawing/2014/main" id="{16B5A200-2469-48B6-A643-364C72668E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398" y="1888199"/>
            <a:ext cx="6163204" cy="30816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756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9020E-2AC4-47D6-8BBB-6D90FAA2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2361636D-5AC8-4C4E-BEFB-3111C3C4141F}"/>
              </a:ext>
            </a:extLst>
          </p:cNvPr>
          <p:cNvSpPr txBox="1">
            <a:spLocks/>
          </p:cNvSpPr>
          <p:nvPr/>
        </p:nvSpPr>
        <p:spPr>
          <a:xfrm>
            <a:off x="2024700" y="1290430"/>
            <a:ext cx="8142600" cy="526187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 исследования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 применение искусственного интеллекта в сфере компьютерных игр.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 исследования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особенности методов построения эффективной модели игрового искусственного интеллекта.</a:t>
            </a:r>
          </a:p>
          <a:p>
            <a:pPr marL="0" indent="0" algn="just">
              <a:lnSpc>
                <a:spcPct val="163636"/>
              </a:lnSpc>
              <a:spcBef>
                <a:spcPts val="400"/>
              </a:spcBef>
              <a:buNone/>
            </a:pPr>
            <a:r>
              <a:rPr lang="ru-RU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1041400" indent="-457200" algn="just">
              <a:spcBef>
                <a:spcPts val="400"/>
              </a:spcBef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аналитический обзор типов компьютерных игр, где применим искусственный интеллект, и способов организации работы искусственного интеллекта;</a:t>
            </a:r>
          </a:p>
          <a:p>
            <a:pPr marL="927100" indent="-342900" algn="just">
              <a:spcBef>
                <a:spcPts val="400"/>
              </a:spcBef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и разбор математических алгоритмов, используемых при разработке искусственного интеллекта;</a:t>
            </a:r>
          </a:p>
          <a:p>
            <a:pPr marL="927100" indent="-342900" algn="just">
              <a:spcBef>
                <a:spcPts val="400"/>
              </a:spcBef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построение собственной модели искусственного интеллекта;</a:t>
            </a:r>
          </a:p>
          <a:p>
            <a:pPr marL="927100" indent="-342900" algn="just">
              <a:spcBef>
                <a:spcPts val="400"/>
              </a:spcBef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работающего прототипа.</a:t>
            </a:r>
          </a:p>
        </p:txBody>
      </p:sp>
    </p:spTree>
    <p:extLst>
      <p:ext uri="{BB962C8B-B14F-4D97-AF65-F5344CB8AC3E}">
        <p14:creationId xmlns:p14="http://schemas.microsoft.com/office/powerpoint/2010/main" val="283513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5CF4C-399C-4F64-84FF-419650EA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Arrival</a:t>
            </a:r>
            <a:endParaRPr lang="ru-RU" dirty="0"/>
          </a:p>
        </p:txBody>
      </p:sp>
      <p:pic>
        <p:nvPicPr>
          <p:cNvPr id="3" name="Рисунок 2" descr="https://habrastorage.org/getpro/habr/post_images/08f/d48/702/08fd4870236801b12ad76c5ceca2957f.png">
            <a:extLst>
              <a:ext uri="{FF2B5EF4-FFF2-40B4-BE49-F238E27FC236}">
                <a16:creationId xmlns:a16="http://schemas.microsoft.com/office/drawing/2014/main" id="{3672B9FB-E1D2-47C2-BF9F-7FEE980555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251" y="1259058"/>
            <a:ext cx="4779498" cy="35846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F2D2757E-CFAC-4B54-BD0E-94CC3B1C73CA}"/>
              </a:ext>
            </a:extLst>
          </p:cNvPr>
          <p:cNvSpPr txBox="1">
            <a:spLocks/>
          </p:cNvSpPr>
          <p:nvPr/>
        </p:nvSpPr>
        <p:spPr>
          <a:xfrm>
            <a:off x="279127" y="4843682"/>
            <a:ext cx="11633745" cy="136017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desired_velocity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(target – position).normalized *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required_magnitude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 (distance /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slowing_radius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lang="ru-RU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3062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F5747-01B2-400A-8521-8C23D97D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Pursuit</a:t>
            </a:r>
            <a:endParaRPr lang="ru-RU" dirty="0"/>
          </a:p>
        </p:txBody>
      </p:sp>
      <p:pic>
        <p:nvPicPr>
          <p:cNvPr id="3" name="Рисунок 2" descr="https://habrastorage.org/getpro/habr/post_images/d8c/568/9f9/d8c5689f994bda486ab7663427bed7ed.png">
            <a:extLst>
              <a:ext uri="{FF2B5EF4-FFF2-40B4-BE49-F238E27FC236}">
                <a16:creationId xmlns:a16="http://schemas.microsoft.com/office/drawing/2014/main" id="{C7617AD0-D5E0-427D-B8C9-7F67A41C7C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21" y="1379806"/>
            <a:ext cx="5581357" cy="27906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6BEAE2A3-E80C-4D50-8FBC-CB9DA2C5DA66}"/>
              </a:ext>
            </a:extLst>
          </p:cNvPr>
          <p:cNvSpPr txBox="1">
            <a:spLocks/>
          </p:cNvSpPr>
          <p:nvPr/>
        </p:nvSpPr>
        <p:spPr>
          <a:xfrm>
            <a:off x="279127" y="4843682"/>
            <a:ext cx="11633745" cy="136017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fr-F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future_position = position + velocity * T,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=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distance_between_target_and_pursuer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max_velocity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ru-RU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4424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22E49-7696-4455-8F31-7EE48509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Evade</a:t>
            </a:r>
            <a:endParaRPr lang="ru-RU" dirty="0"/>
          </a:p>
        </p:txBody>
      </p:sp>
      <p:pic>
        <p:nvPicPr>
          <p:cNvPr id="3" name="Рисунок 2" descr="https://habrastorage.org/getpro/habr/post_images/fda/475/95e/fda47595e44b10b0e53e08ffa75db428.png">
            <a:extLst>
              <a:ext uri="{FF2B5EF4-FFF2-40B4-BE49-F238E27FC236}">
                <a16:creationId xmlns:a16="http://schemas.microsoft.com/office/drawing/2014/main" id="{D9AFAE15-237E-4D12-B31B-E407301E7F2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047" y="1605035"/>
            <a:ext cx="4863905" cy="3647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9197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89079-B499-4B8E-B31A-876D63C8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Комбинирование паттернов</a:t>
            </a:r>
          </a:p>
        </p:txBody>
      </p:sp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5EC70009-A7A0-4B0A-8649-CD8ECADC9E10}"/>
              </a:ext>
            </a:extLst>
          </p:cNvPr>
          <p:cNvSpPr txBox="1">
            <a:spLocks/>
          </p:cNvSpPr>
          <p:nvPr/>
        </p:nvSpPr>
        <p:spPr>
          <a:xfrm>
            <a:off x="265061" y="1266091"/>
            <a:ext cx="7022572" cy="5085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Элегантность </a:t>
            </a:r>
            <a:r>
              <a:rPr lang="ru-RU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steering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behaviors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заключается в том, что все выше описанные паттерны можно легко комбинировать. Например, если агент должен одновременно достичь какой-либо цели, но в то же время убежать от другого агента. В этом случае напрашиваются паттерны </a:t>
            </a:r>
            <a:r>
              <a:rPr lang="ru-RU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seek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lang="ru-RU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evade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Для применения обоих паттернов одновременно нужно просто вычислить значения управляющих сил для каждого из паттернов и сложить их. Полученный вектор необходимо </a:t>
            </a:r>
            <a:r>
              <a:rPr lang="ru-RU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промасштабировать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применить к скорости по уже известной формуле.</a:t>
            </a:r>
          </a:p>
        </p:txBody>
      </p:sp>
      <p:pic>
        <p:nvPicPr>
          <p:cNvPr id="3074" name="Picture 2" descr="Image result for vector summation">
            <a:extLst>
              <a:ext uri="{FF2B5EF4-FFF2-40B4-BE49-F238E27FC236}">
                <a16:creationId xmlns:a16="http://schemas.microsoft.com/office/drawing/2014/main" id="{8973916A-A881-4CB8-987C-9C04E49B8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982" y="1790738"/>
            <a:ext cx="4285957" cy="327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905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CB5EA-B2FC-43CF-BA7C-F47EE98D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наикратчайшего пути</a:t>
            </a:r>
          </a:p>
        </p:txBody>
      </p:sp>
      <p:pic>
        <p:nvPicPr>
          <p:cNvPr id="3" name="Рисунок 2" descr="https://habrastorage.org/web/223/5a7/6b6/2235a76b6c944a11b9eaed273da74860.png">
            <a:extLst>
              <a:ext uri="{FF2B5EF4-FFF2-40B4-BE49-F238E27FC236}">
                <a16:creationId xmlns:a16="http://schemas.microsoft.com/office/drawing/2014/main" id="{F7800026-B36F-4DE0-985B-BBDB10BE0B2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146" y="2351943"/>
            <a:ext cx="5724525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52BEA7-39AD-483B-A2EA-27D13C17415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66671" y="2351943"/>
            <a:ext cx="4060874" cy="285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06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F9486-4A70-4ED9-A92F-D5B24787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A</a:t>
            </a:r>
            <a:r>
              <a:rPr lang="ru-RU" baseline="30000" dirty="0"/>
              <a:t>*</a:t>
            </a:r>
            <a:endParaRPr lang="ru-RU" dirty="0"/>
          </a:p>
        </p:txBody>
      </p:sp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3F0898F5-0C49-4070-8E14-FC02660D7E9B}"/>
              </a:ext>
            </a:extLst>
          </p:cNvPr>
          <p:cNvSpPr txBox="1">
            <a:spLocks/>
          </p:cNvSpPr>
          <p:nvPr/>
        </p:nvSpPr>
        <p:spPr>
          <a:xfrm>
            <a:off x="2951871" y="1519310"/>
            <a:ext cx="6288258" cy="47548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AStarAlgorithm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(start, finish, graph):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PriorityQueue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frontier = new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PriorityQueue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endParaRPr lang="ru-RU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Frontier.Put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(start, 0 +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HeuristicFunc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(start, finish))</a:t>
            </a:r>
            <a:endParaRPr lang="ru-RU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cameFrom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newMap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endParaRPr lang="ru-RU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cameFrom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[start] = null</a:t>
            </a:r>
            <a:endParaRPr lang="ru-RU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costSoFar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newMap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costSoFar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[start] = 0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2659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C6FD2-7C4B-447F-B992-86EFDC664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A</a:t>
            </a:r>
            <a:r>
              <a:rPr lang="ru-RU" baseline="30000" dirty="0"/>
              <a:t>*</a:t>
            </a:r>
            <a:endParaRPr lang="ru-RU" dirty="0"/>
          </a:p>
        </p:txBody>
      </p:sp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6D6930BD-F9AE-4551-9045-DED2C7295430}"/>
              </a:ext>
            </a:extLst>
          </p:cNvPr>
          <p:cNvSpPr txBox="1">
            <a:spLocks/>
          </p:cNvSpPr>
          <p:nvPr/>
        </p:nvSpPr>
        <p:spPr>
          <a:xfrm>
            <a:off x="4372707" y="1448972"/>
            <a:ext cx="3446585" cy="47548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(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frontier.NotEmpty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())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current =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frontier.Get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frontier.Pop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if (current == finish)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		break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5869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2DA4B3-6426-4FD5-A907-9EAC2FEC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A</a:t>
            </a:r>
            <a:r>
              <a:rPr lang="ru-RU" baseline="30000" dirty="0"/>
              <a:t>*</a:t>
            </a:r>
            <a:endParaRPr lang="ru-RU" dirty="0"/>
          </a:p>
        </p:txBody>
      </p:sp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7C145655-B93E-4C43-B440-DBF06B85DAA3}"/>
              </a:ext>
            </a:extLst>
          </p:cNvPr>
          <p:cNvSpPr txBox="1">
            <a:spLocks/>
          </p:cNvSpPr>
          <p:nvPr/>
        </p:nvSpPr>
        <p:spPr>
          <a:xfrm>
            <a:off x="2032781" y="1575582"/>
            <a:ext cx="8126437" cy="47548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neighbor in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graph.Neighbors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(current)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	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newCost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costSoFar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[current] +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graph.Cost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(current, neighbor)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	if neighbor not in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costSoFar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newCost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costSoFar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[neighbor]: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		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costSoFar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[neighbor] =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newCost</a:t>
            </a: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		priority =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newCost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HeuristicFunc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(finish, neighbor)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		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frontier.Put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(neighbor, priority)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		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cameFrom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[neighbor] = current</a:t>
            </a:r>
          </a:p>
        </p:txBody>
      </p:sp>
    </p:spTree>
    <p:extLst>
      <p:ext uri="{BB962C8B-B14F-4D97-AF65-F5344CB8AC3E}">
        <p14:creationId xmlns:p14="http://schemas.microsoft.com/office/powerpoint/2010/main" val="2832237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43E6A-26B1-4DA4-86F2-C47AD9E8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A</a:t>
            </a:r>
            <a:r>
              <a:rPr lang="ru-RU" baseline="30000" dirty="0"/>
              <a:t>*</a:t>
            </a:r>
            <a:endParaRPr lang="ru-RU" dirty="0"/>
          </a:p>
        </p:txBody>
      </p:sp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03345126-641F-4FC0-AFE3-E4B844776BC4}"/>
              </a:ext>
            </a:extLst>
          </p:cNvPr>
          <p:cNvSpPr txBox="1">
            <a:spLocks/>
          </p:cNvSpPr>
          <p:nvPr/>
        </p:nvSpPr>
        <p:spPr>
          <a:xfrm>
            <a:off x="3919024" y="1547447"/>
            <a:ext cx="4353951" cy="47548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(finish not in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cameFrom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null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resultPath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new List()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= finish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(current != start)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resultPath.PushBack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(current)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current =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cameFrom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[current]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resultPath</a:t>
            </a: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8325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A36D2-5161-4045-AB78-024D8A08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A</a:t>
            </a:r>
            <a:r>
              <a:rPr lang="ru-RU" baseline="30000" dirty="0"/>
              <a:t>*</a:t>
            </a:r>
            <a:endParaRPr lang="ru-RU" dirty="0"/>
          </a:p>
        </p:txBody>
      </p:sp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E3E2F894-CC4C-40EE-B6D2-4C66EF370175}"/>
              </a:ext>
            </a:extLst>
          </p:cNvPr>
          <p:cNvSpPr txBox="1">
            <a:spLocks/>
          </p:cNvSpPr>
          <p:nvPr/>
        </p:nvSpPr>
        <p:spPr>
          <a:xfrm>
            <a:off x="2032781" y="1406769"/>
            <a:ext cx="8126437" cy="129422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HeuristicFunc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(a, b):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Sqrt(Pow(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a.x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b.x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2) + Pow(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a.y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b.y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2) + Pow(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a.z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b.z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2))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CFD27D-312B-4BC0-8A42-A3F4DC2C73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30194" y="2700997"/>
            <a:ext cx="3369281" cy="364023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809E20A-A127-462E-8962-06A5B4D65D8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94515" y="2716554"/>
            <a:ext cx="3369281" cy="36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4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F665A-02D6-4B24-B614-8166FFE9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b="1" dirty="0"/>
              <a:t>Краткое содержание работы</a:t>
            </a:r>
            <a:endParaRPr lang="ru-RU" dirty="0"/>
          </a:p>
        </p:txBody>
      </p:sp>
      <p:sp>
        <p:nvSpPr>
          <p:cNvPr id="3" name="Google Shape;72;p15">
            <a:extLst>
              <a:ext uri="{FF2B5EF4-FFF2-40B4-BE49-F238E27FC236}">
                <a16:creationId xmlns:a16="http://schemas.microsoft.com/office/drawing/2014/main" id="{D0E69BC4-9E98-4E50-8E19-6ACDEEC60B28}"/>
              </a:ext>
            </a:extLst>
          </p:cNvPr>
          <p:cNvSpPr txBox="1">
            <a:spLocks/>
          </p:cNvSpPr>
          <p:nvPr/>
        </p:nvSpPr>
        <p:spPr>
          <a:xfrm>
            <a:off x="2024700" y="1909707"/>
            <a:ext cx="8142600" cy="41639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 algn="just">
              <a:spcBef>
                <a:spcPts val="0"/>
              </a:spcBef>
              <a:buSzPts val="1800"/>
              <a:buFont typeface="Times New Roman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Введение.</a:t>
            </a:r>
          </a:p>
          <a:p>
            <a:pPr marL="457200" indent="-342900" algn="just">
              <a:spcBef>
                <a:spcPts val="0"/>
              </a:spcBef>
              <a:buSzPts val="1800"/>
              <a:buFont typeface="Times New Roman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Игровой искусственный интеллект.</a:t>
            </a:r>
          </a:p>
          <a:p>
            <a:pPr marL="457200" indent="-342900" algn="just">
              <a:spcBef>
                <a:spcPts val="0"/>
              </a:spcBef>
              <a:buSzPts val="1800"/>
              <a:buFont typeface="Times New Roman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Проектирование игрового приложения с искусственным интеллектом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457200" indent="-342900" algn="just">
              <a:spcBef>
                <a:spcPts val="0"/>
              </a:spcBef>
              <a:buSzPts val="1800"/>
              <a:buFont typeface="Times New Roman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Реализация искусственного интеллекта в компьютерной стратегии в реальном времени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ru-RU"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3911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3B93A-FB01-40E7-860D-527A0F4C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</a:t>
            </a:r>
          </a:p>
        </p:txBody>
      </p:sp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005EC4E1-29DD-4229-93E8-35D51B66DDA9}"/>
              </a:ext>
            </a:extLst>
          </p:cNvPr>
          <p:cNvSpPr txBox="1">
            <a:spLocks/>
          </p:cNvSpPr>
          <p:nvPr/>
        </p:nvSpPr>
        <p:spPr>
          <a:xfrm>
            <a:off x="2808263" y="1252026"/>
            <a:ext cx="6575474" cy="10937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63636"/>
              </a:lnSpc>
              <a:spcBef>
                <a:spcPts val="0"/>
              </a:spcBef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Перейдём к демонстрации приложения.</a:t>
            </a:r>
            <a:endPara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813464-C836-4CD2-8E34-C8C28F440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29" y="2048411"/>
            <a:ext cx="9927541" cy="424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8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557CD-C679-44F5-8258-A2BE8EB0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Индустрия компьютерных игр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7DB7D4-21D2-4F56-B208-7A7879822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473" y="1656911"/>
            <a:ext cx="5562367" cy="4775689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0D6B9B3-1E8F-4B97-BB38-DDEAE698DFB7}"/>
              </a:ext>
            </a:extLst>
          </p:cNvPr>
          <p:cNvSpPr txBox="1">
            <a:spLocks/>
          </p:cNvSpPr>
          <p:nvPr/>
        </p:nvSpPr>
        <p:spPr>
          <a:xfrm>
            <a:off x="990600" y="2535811"/>
            <a:ext cx="3440723" cy="1786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sz="2400" dirty="0">
                <a:solidFill>
                  <a:schemeClr val="tx1"/>
                </a:solidFill>
              </a:rPr>
              <a:t>Почему актуально?</a:t>
            </a:r>
          </a:p>
        </p:txBody>
      </p:sp>
    </p:spTree>
    <p:extLst>
      <p:ext uri="{BB962C8B-B14F-4D97-AF65-F5344CB8AC3E}">
        <p14:creationId xmlns:p14="http://schemas.microsoft.com/office/powerpoint/2010/main" val="182317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60A1EE-2809-4FC2-9417-086DE716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Типы компьютерных игр</a:t>
            </a:r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6BA45E1-9E8E-475C-B22E-14A0E29E5BD8}"/>
              </a:ext>
            </a:extLst>
          </p:cNvPr>
          <p:cNvSpPr txBox="1">
            <a:spLocks/>
          </p:cNvSpPr>
          <p:nvPr/>
        </p:nvSpPr>
        <p:spPr>
          <a:xfrm>
            <a:off x="225319" y="677975"/>
            <a:ext cx="3706837" cy="182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Классификация по жанрам: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5FBA173-6780-4619-A7E5-2C137E59F2B1}"/>
              </a:ext>
            </a:extLst>
          </p:cNvPr>
          <p:cNvSpPr txBox="1">
            <a:spLocks/>
          </p:cNvSpPr>
          <p:nvPr/>
        </p:nvSpPr>
        <p:spPr>
          <a:xfrm>
            <a:off x="3239574" y="1345719"/>
            <a:ext cx="3024554" cy="1721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ru-RU" sz="2400" dirty="0">
                <a:solidFill>
                  <a:schemeClr val="tx1"/>
                </a:solidFill>
              </a:rPr>
              <a:t>	</a:t>
            </a:r>
            <a:r>
              <a:rPr lang="en-US" sz="2400" dirty="0">
                <a:solidFill>
                  <a:schemeClr val="tx1"/>
                </a:solidFill>
              </a:rPr>
              <a:t>•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action;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	</a:t>
            </a:r>
            <a:r>
              <a:rPr lang="en-US" sz="2400" dirty="0">
                <a:solidFill>
                  <a:schemeClr val="tx1"/>
                </a:solidFill>
              </a:rPr>
              <a:t>•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RPG;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	</a:t>
            </a:r>
            <a:r>
              <a:rPr lang="en-US" sz="2400" dirty="0">
                <a:solidFill>
                  <a:schemeClr val="tx1"/>
                </a:solidFill>
              </a:rPr>
              <a:t>•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simulator;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	</a:t>
            </a:r>
            <a:r>
              <a:rPr lang="en-US" sz="2400" dirty="0">
                <a:solidFill>
                  <a:schemeClr val="tx1"/>
                </a:solidFill>
              </a:rPr>
              <a:t>•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strategy</a:t>
            </a:r>
            <a:br>
              <a:rPr lang="en-US" sz="2400" dirty="0">
                <a:solidFill>
                  <a:schemeClr val="tx1"/>
                </a:solidFill>
              </a:rPr>
            </a:b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5" name="Рисунок 4" descr="Image result for star wars battlefront 2">
            <a:extLst>
              <a:ext uri="{FF2B5EF4-FFF2-40B4-BE49-F238E27FC236}">
                <a16:creationId xmlns:a16="http://schemas.microsoft.com/office/drawing/2014/main" id="{C0D6158C-AB8F-4B09-8D74-B3FA216A48A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047" y="1345719"/>
            <a:ext cx="3556953" cy="200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Related image">
            <a:extLst>
              <a:ext uri="{FF2B5EF4-FFF2-40B4-BE49-F238E27FC236}">
                <a16:creationId xmlns:a16="http://schemas.microsoft.com/office/drawing/2014/main" id="{E8FC0797-4A68-42D7-A7B4-A8FCA699043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7" y="3511566"/>
            <a:ext cx="3556953" cy="200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Image result for men of war assault squad 2">
            <a:extLst>
              <a:ext uri="{FF2B5EF4-FFF2-40B4-BE49-F238E27FC236}">
                <a16:creationId xmlns:a16="http://schemas.microsoft.com/office/drawing/2014/main" id="{87900BD7-BF54-4D06-948A-D6327E7EF38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047" y="3344588"/>
            <a:ext cx="3556953" cy="1776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Image result for need for speed payback">
            <a:extLst>
              <a:ext uri="{FF2B5EF4-FFF2-40B4-BE49-F238E27FC236}">
                <a16:creationId xmlns:a16="http://schemas.microsoft.com/office/drawing/2014/main" id="{BC91B299-0AFA-4CE1-9076-5A63F5D2651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600" y="3506291"/>
            <a:ext cx="3566331" cy="2005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4235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8BCE1-7F58-4C08-A883-69E9B8C58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023" y="143722"/>
            <a:ext cx="7821400" cy="95436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Искусственный интеллект в играх</a:t>
            </a:r>
            <a:endParaRPr lang="ru-RU" dirty="0"/>
          </a:p>
        </p:txBody>
      </p:sp>
      <p:pic>
        <p:nvPicPr>
          <p:cNvPr id="1028" name="Picture 4" descr="Image result for ÐºÐ¾Ð½ÐµÑÐ½ÑÐ¹ Ð°Ð²ÑÐ¾Ð¼Ð°Ñ">
            <a:extLst>
              <a:ext uri="{FF2B5EF4-FFF2-40B4-BE49-F238E27FC236}">
                <a16:creationId xmlns:a16="http://schemas.microsoft.com/office/drawing/2014/main" id="{834C16DB-95F3-442A-B356-7CA841BF3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77232"/>
            <a:ext cx="5478542" cy="285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BB2C4770-820E-464C-8E84-67B0E1864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98" y="1600200"/>
            <a:ext cx="5139104" cy="440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252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E2527E-3722-4CCF-A8FF-2C76B630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Интеллектуальный агент</a:t>
            </a:r>
          </a:p>
        </p:txBody>
      </p:sp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71B926EC-B2A4-4665-9A7B-DD42E8EB5080}"/>
              </a:ext>
            </a:extLst>
          </p:cNvPr>
          <p:cNvSpPr txBox="1">
            <a:spLocks/>
          </p:cNvSpPr>
          <p:nvPr/>
        </p:nvSpPr>
        <p:spPr>
          <a:xfrm>
            <a:off x="2024700" y="1290430"/>
            <a:ext cx="8142600" cy="526187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endParaRPr lang="ru-RU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CAA55D56-CEEE-42FD-AE86-EB08713DE847}"/>
              </a:ext>
            </a:extLst>
          </p:cNvPr>
          <p:cNvSpPr txBox="1">
            <a:spLocks/>
          </p:cNvSpPr>
          <p:nvPr/>
        </p:nvSpPr>
        <p:spPr>
          <a:xfrm>
            <a:off x="2177100" y="1442830"/>
            <a:ext cx="8142600" cy="303069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любой игре, где необходимо наличие искусственного интеллекта, перед этим ИИ ставится задача по управлению «интеллектуальными агентами», где агент является игровым персонажем, транспортным средством, ботом, а иногда и чем-то более абстрактным: целой группой сущностей или даже цивилизацией. </a:t>
            </a:r>
          </a:p>
        </p:txBody>
      </p:sp>
    </p:spTree>
    <p:extLst>
      <p:ext uri="{BB962C8B-B14F-4D97-AF65-F5344CB8AC3E}">
        <p14:creationId xmlns:p14="http://schemas.microsoft.com/office/powerpoint/2010/main" val="57028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5BF8C-5DAE-49C1-8A35-0B7627B3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Sense -&gt; Think -&gt; Act</a:t>
            </a:r>
            <a:endParaRPr lang="ru-RU" dirty="0"/>
          </a:p>
        </p:txBody>
      </p:sp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9BA24A98-D422-4E25-9305-FF4CB79FE168}"/>
              </a:ext>
            </a:extLst>
          </p:cNvPr>
          <p:cNvSpPr txBox="1">
            <a:spLocks/>
          </p:cNvSpPr>
          <p:nvPr/>
        </p:nvSpPr>
        <p:spPr>
          <a:xfrm>
            <a:off x="2024700" y="2202485"/>
            <a:ext cx="8142600" cy="303069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Sense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получить информацию о внешней среде;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Think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на основе полученных данных принять решение о дальнейших действиях;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собственно выполнение принятого на предыдущем шаге 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122224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6F0D4-6452-4CC2-B7AE-5DBD3894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решений</a:t>
            </a:r>
          </a:p>
        </p:txBody>
      </p:sp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BF74CDE4-1115-45D2-8D4B-889620A2C915}"/>
              </a:ext>
            </a:extLst>
          </p:cNvPr>
          <p:cNvSpPr txBox="1">
            <a:spLocks/>
          </p:cNvSpPr>
          <p:nvPr/>
        </p:nvSpPr>
        <p:spPr>
          <a:xfrm>
            <a:off x="2024700" y="1913652"/>
            <a:ext cx="8142600" cy="303069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Дерево решений состоит из узлов двух типов: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узлы принятия решений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выбор между двумя альтернативами 	на основе проверки некоторого условия, где каждая 	альтернатива представлена в виде отдельного узла;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конечные узлы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действие для выполнения, представляющее окончательное решение.</a:t>
            </a:r>
          </a:p>
        </p:txBody>
      </p:sp>
    </p:spTree>
    <p:extLst>
      <p:ext uri="{BB962C8B-B14F-4D97-AF65-F5344CB8AC3E}">
        <p14:creationId xmlns:p14="http://schemas.microsoft.com/office/powerpoint/2010/main" val="22519974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Презентации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Презентации" id="{5DAD2C6D-F2EE-4602-82B3-96B14A52F122}" vid="{F3E1D292-8CE1-4466-A4CD-6020C71A8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ТемаПрезентации</Template>
  <TotalTime>763</TotalTime>
  <Words>677</Words>
  <Application>Microsoft Office PowerPoint</Application>
  <PresentationFormat>Широкоэкранный</PresentationFormat>
  <Paragraphs>104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4" baseType="lpstr">
      <vt:lpstr>Arial</vt:lpstr>
      <vt:lpstr>Calibri</vt:lpstr>
      <vt:lpstr>Times New Roman</vt:lpstr>
      <vt:lpstr>ТемаПрезентации</vt:lpstr>
      <vt:lpstr>Презентация PowerPoint</vt:lpstr>
      <vt:lpstr>Презентация PowerPoint</vt:lpstr>
      <vt:lpstr>Краткое содержание работы</vt:lpstr>
      <vt:lpstr>Индустрия компьютерных игр</vt:lpstr>
      <vt:lpstr>Типы компьютерных игр</vt:lpstr>
      <vt:lpstr>Искусственный интеллект в играх</vt:lpstr>
      <vt:lpstr>Интеллектуальный агент</vt:lpstr>
      <vt:lpstr>Sense -&gt; Think -&gt; Act</vt:lpstr>
      <vt:lpstr>Дерево решений</vt:lpstr>
      <vt:lpstr>Дерево решений</vt:lpstr>
      <vt:lpstr>Finite State Machine</vt:lpstr>
      <vt:lpstr>Hierarchical Finite State Machine</vt:lpstr>
      <vt:lpstr>Behavior Tree</vt:lpstr>
      <vt:lpstr>Behavior Tree</vt:lpstr>
      <vt:lpstr>Utility-Based System </vt:lpstr>
      <vt:lpstr>Движение агентов в пространстве</vt:lpstr>
      <vt:lpstr>Steering behaviours</vt:lpstr>
      <vt:lpstr>Seek</vt:lpstr>
      <vt:lpstr>Flee</vt:lpstr>
      <vt:lpstr>Arrival</vt:lpstr>
      <vt:lpstr>Pursuit</vt:lpstr>
      <vt:lpstr>Evade</vt:lpstr>
      <vt:lpstr>Комбинирование паттернов</vt:lpstr>
      <vt:lpstr>Поиск наикратчайшего пути</vt:lpstr>
      <vt:lpstr>Алгоритм A*</vt:lpstr>
      <vt:lpstr>Алгоритм A*</vt:lpstr>
      <vt:lpstr>Алгоритм A*</vt:lpstr>
      <vt:lpstr>Алгоритм A*</vt:lpstr>
      <vt:lpstr>Алгоритм A*</vt:lpstr>
      <vt:lpstr>Демо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</dc:creator>
  <cp:lastModifiedBy>Дмитрий</cp:lastModifiedBy>
  <cp:revision>30</cp:revision>
  <dcterms:created xsi:type="dcterms:W3CDTF">2019-05-11T14:00:05Z</dcterms:created>
  <dcterms:modified xsi:type="dcterms:W3CDTF">2019-05-12T21:23:14Z</dcterms:modified>
</cp:coreProperties>
</file>