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696" y="-96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30BC166-671A-488A-AE14-21599285880E}" type="slidenum">
              <a:t>‹#›</a:t>
            </a:fld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41451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/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86E8BED7-29D1-4F94-A9B2-2F9FE097372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251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0402E2-6F3D-4AC2-A0D5-931B60B241D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0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0E8B08-97BB-4752-BA88-D069A88F7C3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45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691B7A-4D2D-4BB8-B2FE-04C5089ACDF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02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F0EE0F-1D76-4942-84C0-07748EE5BDE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87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33387-BE6C-4B88-B3C6-51A43A4624C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52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DF3179-FF50-4B67-ADC2-92C4BF5B35A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32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C01F91-995E-432A-855D-4D55972116D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5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37937E-6E2B-436A-879E-5BCADC47B7C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27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930DC1-8161-40B8-8804-BDDC5E3E894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73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DF9986-8C9D-4098-AC3A-3700BCE46B8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94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EC8A77-61AF-42F5-93A9-D2021362AFC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36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ru-RU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ct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/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19C82640-F175-46E8-ABE7-65FB07862E56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ru-RU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ru-RU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539999"/>
            <a:ext cx="9071640" cy="1143147"/>
          </a:xfrm>
        </p:spPr>
        <p:txBody>
          <a:bodyPr vert="horz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sz="6600" dirty="0">
                <a:latin typeface="Times New Roman" pitchFamily="18" charset="0"/>
                <a:cs typeface="Times New Roman" pitchFamily="18" charset="0"/>
              </a:rPr>
              <a:t>Курсовая работа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4294967295"/>
          </p:nvPr>
        </p:nvSpPr>
        <p:spPr>
          <a:xfrm>
            <a:off x="503808" y="1611139"/>
            <a:ext cx="9071831" cy="3003700"/>
          </a:xfrm>
        </p:spPr>
        <p:txBody>
          <a:bodyPr vert="horz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ctr">
              <a:buNone/>
            </a:pP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Веб-приложение «Социальная сеть»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indent="450359" algn="just">
              <a:lnSpc>
                <a:spcPct val="150000"/>
              </a:lnSpc>
              <a:spcAft>
                <a:spcPts val="2401"/>
              </a:spcAft>
              <a:buNone/>
            </a:pPr>
            <a:r>
              <a:rPr lang="ru-RU" sz="3200" b="1" dirty="0">
                <a:latin typeface="Times New Roman" pitchFamily="18"/>
                <a:cs typeface="Times New Roman" pitchFamily="2"/>
              </a:rPr>
              <a:t>Проверка функциональности веб-приложения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080000"/>
            <a:ext cx="4320000" cy="451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20000" y="1080000"/>
            <a:ext cx="5760000" cy="218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20000" y="3265920"/>
            <a:ext cx="5760000" cy="270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indent="450359" algn="just">
              <a:lnSpc>
                <a:spcPct val="150000"/>
              </a:lnSpc>
              <a:spcAft>
                <a:spcPts val="2401"/>
              </a:spcAft>
              <a:buNone/>
            </a:pPr>
            <a:r>
              <a:rPr lang="ru-RU" sz="3200" b="1">
                <a:latin typeface="Times New Roman" pitchFamily="18"/>
                <a:cs typeface="Times New Roman" pitchFamily="2"/>
              </a:rPr>
              <a:t>Проверка функциональности веб-приложения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41399" y="1080000"/>
            <a:ext cx="627588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800000" y="3240000"/>
            <a:ext cx="6258599" cy="20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indent="450359" algn="just">
              <a:lnSpc>
                <a:spcPct val="150000"/>
              </a:lnSpc>
              <a:spcAft>
                <a:spcPts val="2401"/>
              </a:spcAft>
              <a:buNone/>
            </a:pPr>
            <a:r>
              <a:rPr lang="ru-RU" sz="3200" b="1">
                <a:latin typeface="Times New Roman" pitchFamily="18"/>
                <a:cs typeface="Times New Roman" pitchFamily="2"/>
              </a:rPr>
              <a:t>Проверка функциональности веб-приложения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172520"/>
            <a:ext cx="5040000" cy="190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334120" y="1172520"/>
            <a:ext cx="4205880" cy="444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60000" y="3260520"/>
            <a:ext cx="3119040" cy="240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indent="450359" algn="just">
              <a:lnSpc>
                <a:spcPct val="150000"/>
              </a:lnSpc>
              <a:spcAft>
                <a:spcPts val="2401"/>
              </a:spcAft>
              <a:buNone/>
            </a:pPr>
            <a:r>
              <a:rPr lang="ru-RU" sz="3200" b="1">
                <a:latin typeface="Times New Roman" pitchFamily="18"/>
                <a:cs typeface="Times New Roman" pitchFamily="2"/>
              </a:rPr>
              <a:t>Проверка функциональности веб-приложения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172520"/>
            <a:ext cx="3420000" cy="258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240000" y="1260000"/>
            <a:ext cx="5220000" cy="191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240000" y="2890440"/>
            <a:ext cx="4156200" cy="268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indent="450359" algn="just">
              <a:lnSpc>
                <a:spcPct val="150000"/>
              </a:lnSpc>
              <a:spcAft>
                <a:spcPts val="2401"/>
              </a:spcAft>
              <a:buNone/>
            </a:pPr>
            <a:r>
              <a:rPr lang="ru-RU" sz="3200" b="1">
                <a:latin typeface="Times New Roman" pitchFamily="18"/>
                <a:cs typeface="Times New Roman" pitchFamily="2"/>
              </a:rPr>
              <a:t>Проверка функциональности веб-приложения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172520"/>
            <a:ext cx="3780000" cy="306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780000" y="1080000"/>
            <a:ext cx="5580000" cy="444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indent="450359" algn="just">
              <a:lnSpc>
                <a:spcPct val="150000"/>
              </a:lnSpc>
              <a:spcAft>
                <a:spcPts val="2401"/>
              </a:spcAft>
              <a:buNone/>
            </a:pPr>
            <a:r>
              <a:rPr lang="ru-RU" sz="3200" b="1">
                <a:latin typeface="Times New Roman" pitchFamily="18"/>
                <a:cs typeface="Times New Roman" pitchFamily="2"/>
              </a:rPr>
              <a:t>Проверка функциональности веб-приложения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20000" y="1197000"/>
            <a:ext cx="4140000" cy="40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60000" y="1892519"/>
            <a:ext cx="4791240" cy="242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indent="450359">
              <a:lnSpc>
                <a:spcPct val="150000"/>
              </a:lnSpc>
              <a:spcAft>
                <a:spcPts val="2401"/>
              </a:spcAft>
              <a:buNone/>
            </a:pPr>
            <a:r>
              <a:rPr lang="ru-RU" sz="3200" b="1" dirty="0">
                <a:latin typeface="Times New Roman" pitchFamily="18"/>
                <a:cs typeface="Times New Roman" pitchFamily="2"/>
              </a:rPr>
              <a:t>Заключение</a:t>
            </a:r>
          </a:p>
        </p:txBody>
      </p:sp>
      <p:sp>
        <p:nvSpPr>
          <p:cNvPr id="3" name="Подзаголовок 2"/>
          <p:cNvSpPr txBox="1">
            <a:spLocks noGrp="1"/>
          </p:cNvSpPr>
          <p:nvPr>
            <p:ph type="subTitle" idx="4294967295"/>
          </p:nvPr>
        </p:nvSpPr>
        <p:spPr>
          <a:xfrm>
            <a:off x="71760" y="1326600"/>
            <a:ext cx="9937104" cy="3524899"/>
          </a:xfrm>
        </p:spPr>
        <p:txBody>
          <a:bodyPr vert="horz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ходе выполнения работы было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реализовано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веб-приложение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«Социальная сеть», которая реализует основной функционал популярных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месенджеров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>
              <a:buNone/>
            </a:pPr>
            <a:r>
              <a:rPr lang="ru-RU" sz="3600" smtClean="0">
                <a:latin typeface="Times New Roman" pitchFamily="18" charset="0"/>
                <a:cs typeface="Times New Roman" pitchFamily="18" charset="0"/>
              </a:rPr>
              <a:t>	Так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же были закреплены навыки работы на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360746"/>
            <a:ext cx="9071640" cy="677108"/>
          </a:xfrm>
        </p:spPr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Цели проекта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lvl="0">
              <a:buNone/>
            </a:pPr>
            <a:r>
              <a:rPr lang="ru-RU" dirty="0" smtClean="0"/>
              <a:t>	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Предоставить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возможность пользователям интернета общаться между собой и искать новых собеседников, создавать чаты для общения со многими пользователями одновременно.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362906"/>
            <a:ext cx="9071640" cy="677108"/>
          </a:xfrm>
        </p:spPr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/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Выбор технологий и инструментов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8" y="1326600"/>
            <a:ext cx="9432857" cy="4100963"/>
          </a:xfrm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ru-RU" sz="2200" dirty="0" err="1"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>
                <a:latin typeface="Times New Roman" pitchFamily="18" charset="0"/>
                <a:cs typeface="Times New Roman" pitchFamily="18" charset="0"/>
              </a:rPr>
              <a:t>Boot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: за счет упрощения конфигурации и настройки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приложения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Hibernate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/JPA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: для упрощения работы с базой данных, автоматической</a:t>
            </a:r>
          </a:p>
          <a:p>
            <a:pPr marL="108000" lvl="0" indent="0">
              <a:buNone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генерации SQL-запросов и работы с объектами.</a:t>
            </a:r>
          </a:p>
          <a:p>
            <a:pPr lvl="0"/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PostgreSQL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: выбор реляционной базы данных для хранения данных.</a:t>
            </a:r>
          </a:p>
          <a:p>
            <a:pPr lvl="0"/>
            <a:r>
              <a:rPr lang="ru-RU" sz="2200" dirty="0" err="1" smtClean="0">
                <a:latin typeface="Times New Roman" pitchFamily="18" charset="0"/>
                <a:cs typeface="Times New Roman" pitchFamily="18" charset="0"/>
              </a:rPr>
              <a:t>Frontend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: используется </a:t>
            </a:r>
            <a:r>
              <a:rPr lang="ru-RU" sz="2200" dirty="0" err="1">
                <a:latin typeface="Times New Roman" pitchFamily="18" charset="0"/>
                <a:cs typeface="Times New Roman" pitchFamily="18" charset="0"/>
              </a:rPr>
              <a:t>шаблонизатор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err="1">
                <a:latin typeface="Times New Roman" pitchFamily="18" charset="0"/>
                <a:cs typeface="Times New Roman" pitchFamily="18" charset="0"/>
              </a:rPr>
              <a:t>Thymeleaf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для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200" smtClean="0">
                <a:latin typeface="Times New Roman" pitchFamily="18" charset="0"/>
                <a:cs typeface="Times New Roman" pitchFamily="18" charset="0"/>
              </a:rPr>
              <a:t>отображения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интерфейса и переменных с сервера.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362906"/>
            <a:ext cx="9071640" cy="677108"/>
          </a:xfrm>
        </p:spPr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/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Сравнение технологий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0" y="1326600"/>
            <a:ext cx="10080625" cy="3956947"/>
          </a:xfrm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Boot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EE (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Jakarta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EE): Несмотря на существование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EE,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Boot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был выбран за его простоту, гибкость и богатую экосистему. Он предлагает значительно меньше настроек "из коробки" и позволяет быстрее разрабатывать приложение.</a:t>
            </a:r>
          </a:p>
          <a:p>
            <a:pPr lvl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Thymeleaf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. JSP: В отличие от традиционного JSP,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Thymeleaf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позволяет создавать более чистый и легко поддерживаемый код, так как шаблоны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Thymeleaf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являются валидным HTML. Это позволяет легко интегрировать серверную часть с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фронтендом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и избегать множества проблем с форматированием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2000" dirty="0" smtClean="0"/>
              <a:t>		</a:t>
            </a:r>
            <a:r>
              <a:rPr lang="ru-RU" sz="2000" dirty="0" err="1" smtClean="0"/>
              <a:t>PostgreSQL</a:t>
            </a:r>
            <a:r>
              <a:rPr lang="ru-RU" sz="2000" dirty="0" smtClean="0"/>
              <a:t> </a:t>
            </a:r>
            <a:r>
              <a:rPr lang="ru-RU" sz="2000" dirty="0" err="1"/>
              <a:t>vs</a:t>
            </a:r>
            <a:r>
              <a:rPr lang="ru-RU" sz="2000" dirty="0"/>
              <a:t>. </a:t>
            </a:r>
            <a:r>
              <a:rPr lang="ru-RU" sz="2000" dirty="0" err="1"/>
              <a:t>MySQL</a:t>
            </a:r>
            <a:r>
              <a:rPr lang="ru-RU" sz="2000" dirty="0"/>
              <a:t>: </a:t>
            </a:r>
            <a:r>
              <a:rPr lang="ru-RU" sz="2000" dirty="0" err="1"/>
              <a:t>PostgreSQL</a:t>
            </a:r>
            <a:r>
              <a:rPr lang="ru-RU" sz="2000" dirty="0"/>
              <a:t> был выбран за его поддержку сложных запросов и транзакционную надежность, что особенно важно для работы с большими объемами данных и обеспечения целостности данных.</a:t>
            </a:r>
          </a:p>
          <a:p>
            <a:pPr lvl="0"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228240"/>
            <a:ext cx="9071640" cy="946440"/>
          </a:xfrm>
        </p:spPr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/>
              <a:t>Структура проекта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75881" y="1174679"/>
            <a:ext cx="3244119" cy="3966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396400" y="1163231"/>
            <a:ext cx="3100296" cy="3978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360746"/>
            <a:ext cx="9071640" cy="677108"/>
          </a:xfrm>
        </p:spPr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Технологический стек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4426920" cy="4172971"/>
          </a:xfrm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Spring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Boot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Hibernate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PostgreSQL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Maven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Lombok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Web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ru-RU" sz="1600" dirty="0"/>
          </a:p>
        </p:txBody>
      </p:sp>
      <p:sp>
        <p:nvSpPr>
          <p:cNvPr id="4" name="Текст 3"/>
          <p:cNvSpPr txBox="1">
            <a:spLocks noGrp="1"/>
          </p:cNvSpPr>
          <p:nvPr>
            <p:ph type="body" idx="4294967295"/>
          </p:nvPr>
        </p:nvSpPr>
        <p:spPr>
          <a:xfrm>
            <a:off x="5152680" y="1326600"/>
            <a:ext cx="4426920" cy="4172971"/>
          </a:xfrm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Data-jpa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Test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Thymeleaf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Devtools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Jackson-datatype-jsr310</a:t>
            </a:r>
          </a:p>
          <a:p>
            <a:pPr lvl="0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Sqlite-jdbc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Mysql-connector-java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>
          <a:xfrm>
            <a:off x="503999" y="22192"/>
            <a:ext cx="9071640" cy="1354217"/>
          </a:xfrm>
        </p:spPr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Паттерны проектирования в разработке системы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4426920" cy="3956947"/>
          </a:xfrm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Builder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Repository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Layer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Observer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Transactional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DTO (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Transfer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)  </a:t>
            </a:r>
          </a:p>
          <a:p>
            <a:pPr lvl="0"/>
            <a:endParaRPr lang="ru-RU" sz="1600" dirty="0"/>
          </a:p>
        </p:txBody>
      </p:sp>
      <p:sp>
        <p:nvSpPr>
          <p:cNvPr id="4" name="Текст 3"/>
          <p:cNvSpPr txBox="1">
            <a:spLocks noGrp="1"/>
          </p:cNvSpPr>
          <p:nvPr>
            <p:ph type="body" idx="4294967295"/>
          </p:nvPr>
        </p:nvSpPr>
        <p:spPr>
          <a:xfrm>
            <a:off x="5152680" y="1326600"/>
            <a:ext cx="4426920" cy="4028955"/>
          </a:xfrm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lvl="0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Singleton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Factory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Facade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Strategy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Command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MVC (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Model-View-Controller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indent="450359">
              <a:buNone/>
            </a:pPr>
            <a:r>
              <a:rPr lang="ru-RU" sz="3200" b="1" dirty="0">
                <a:latin typeface="Times New Roman" pitchFamily="18"/>
                <a:cs typeface="Times New Roman" pitchFamily="2"/>
              </a:rPr>
              <a:t>Архитектура </a:t>
            </a:r>
            <a:r>
              <a:rPr lang="ru-RU" sz="3200" b="1" dirty="0" err="1">
                <a:latin typeface="Times New Roman" pitchFamily="18"/>
                <a:cs typeface="Times New Roman" pitchFamily="2"/>
              </a:rPr>
              <a:t>Spring</a:t>
            </a:r>
            <a:r>
              <a:rPr lang="ru-RU" sz="3200" b="1" dirty="0">
                <a:latin typeface="Times New Roman" pitchFamily="18"/>
                <a:cs typeface="Times New Roman" pitchFamily="2"/>
              </a:rPr>
              <a:t> </a:t>
            </a:r>
            <a:r>
              <a:rPr lang="ru-RU" sz="3200" b="1" dirty="0" err="1">
                <a:latin typeface="Times New Roman" pitchFamily="18"/>
                <a:cs typeface="Times New Roman" pitchFamily="2"/>
              </a:rPr>
              <a:t>Boot</a:t>
            </a:r>
            <a:r>
              <a:rPr lang="ru-RU" sz="3200" b="1" dirty="0">
                <a:latin typeface="Times New Roman" pitchFamily="18"/>
                <a:cs typeface="Times New Roman" pitchFamily="2"/>
              </a:rPr>
              <a:t> приложения</a:t>
            </a:r>
          </a:p>
        </p:txBody>
      </p:sp>
      <p:sp>
        <p:nvSpPr>
          <p:cNvPr id="3" name="Текст 2"/>
          <p:cNvSpPr txBox="1">
            <a:spLocks noGrp="1"/>
          </p:cNvSpPr>
          <p:nvPr>
            <p:ph type="body" idx="4294967295"/>
          </p:nvPr>
        </p:nvSpPr>
        <p:spPr>
          <a:xfrm>
            <a:off x="503999" y="1107083"/>
            <a:ext cx="9071640" cy="4320480"/>
          </a:xfrm>
        </p:spPr>
        <p:txBody>
          <a:bodyPr vert="horz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ru-RU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  <a:cs typeface="Arial" pitchFamily="2"/>
              </a:defRPr>
            </a:lvl9pPr>
          </a:lstStyle>
          <a:p>
            <a:pPr lvl="0">
              <a:buNone/>
            </a:pPr>
            <a:r>
              <a:rPr lang="ru-RU" sz="2000" dirty="0"/>
              <a:t> </a:t>
            </a:r>
          </a:p>
          <a:p>
            <a:pPr lvl="0" algn="ctr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[ HTTP-запрос ]</a:t>
            </a:r>
          </a:p>
          <a:p>
            <a:pPr lvl="0" algn="ctr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     ↓</a:t>
            </a:r>
          </a:p>
          <a:p>
            <a:pPr lvl="0" algn="ctr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RestController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(Контроллер)</a:t>
            </a:r>
          </a:p>
          <a:p>
            <a:pPr lvl="0" algn="ctr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     ↓</a:t>
            </a:r>
          </a:p>
          <a:p>
            <a:pPr lvl="0" algn="ctr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(Сервис / бизнес-логика)</a:t>
            </a:r>
          </a:p>
          <a:p>
            <a:pPr lvl="0" algn="ctr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     ↓</a:t>
            </a:r>
          </a:p>
          <a:p>
            <a:pPr lvl="0" algn="ctr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@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Repository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Репозиторий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/ база данных)</a:t>
            </a:r>
          </a:p>
          <a:p>
            <a:pPr lvl="0" algn="ctr"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     ↓</a:t>
            </a:r>
          </a:p>
          <a:p>
            <a:pPr lvl="0" algn="ctr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База данных 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indent="450359" algn="just">
              <a:lnSpc>
                <a:spcPct val="150000"/>
              </a:lnSpc>
              <a:spcAft>
                <a:spcPts val="2401"/>
              </a:spcAft>
              <a:buNone/>
            </a:pPr>
            <a:r>
              <a:rPr lang="ru-RU" sz="3200" b="1" dirty="0">
                <a:latin typeface="Times New Roman" pitchFamily="18"/>
                <a:cs typeface="Times New Roman" pitchFamily="2"/>
              </a:rPr>
              <a:t>Проверка функциональности веб-приложения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680" y="1080000"/>
            <a:ext cx="1948320" cy="424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948320" y="1107359"/>
            <a:ext cx="2731680" cy="4217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495320" y="1260000"/>
            <a:ext cx="2344680" cy="37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736680" y="1260000"/>
            <a:ext cx="3343319" cy="3671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бычный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170</Words>
  <Application>Microsoft Office PowerPoint</Application>
  <PresentationFormat>Произвольный</PresentationFormat>
  <Paragraphs>63</Paragraphs>
  <Slides>16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Обычный</vt:lpstr>
      <vt:lpstr>Курсовая работа</vt:lpstr>
      <vt:lpstr>Цели проекта</vt:lpstr>
      <vt:lpstr> Выбор технологий и инструментов</vt:lpstr>
      <vt:lpstr> Сравнение технологий</vt:lpstr>
      <vt:lpstr>Структура проекта</vt:lpstr>
      <vt:lpstr>Технологический стек</vt:lpstr>
      <vt:lpstr>Паттерны проектирования в разработке системы</vt:lpstr>
      <vt:lpstr>Архитектура Spring Boot приложения</vt:lpstr>
      <vt:lpstr>Проверка функциональности веб-приложения</vt:lpstr>
      <vt:lpstr>Проверка функциональности веб-приложения</vt:lpstr>
      <vt:lpstr>Проверка функциональности веб-приложения</vt:lpstr>
      <vt:lpstr>Проверка функциональности веб-приложения</vt:lpstr>
      <vt:lpstr>Проверка функциональности веб-приложения</vt:lpstr>
      <vt:lpstr>Проверка функциональности веб-приложения</vt:lpstr>
      <vt:lpstr>Проверка функциональности веб-приложения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1</dc:creator>
  <cp:lastModifiedBy>1</cp:lastModifiedBy>
  <cp:revision>19</cp:revision>
  <dcterms:modified xsi:type="dcterms:W3CDTF">2025-05-23T13:45:15Z</dcterms:modified>
</cp:coreProperties>
</file>