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7" r:id="rId5"/>
    <p:sldId id="260" r:id="rId6"/>
    <p:sldId id="259" r:id="rId7"/>
    <p:sldId id="261" r:id="rId8"/>
    <p:sldId id="262" r:id="rId9"/>
    <p:sldId id="264" r:id="rId10"/>
    <p:sldId id="268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8D4"/>
    <a:srgbClr val="DAE8FC"/>
    <a:srgbClr val="C9F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2D041-E265-4000-837B-807C1E0CC37D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01562-DE36-4B1E-8C25-9EBB62F6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68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1562-DE36-4B1E-8C25-9EBB62F6E8E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42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A9E0-D141-4422-9667-BA9D5C8E468E}" type="datetime1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05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9DE4-C328-463C-AE37-155F94294065}" type="datetime1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79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2320-8787-4AD5-9076-31484C5D764A}" type="datetime1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03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D973-598C-4AD3-9E72-13CFBF5E2C27}" type="datetime1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62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4CD-4ED7-45B2-96BA-2945A1FDA2B8}" type="datetime1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50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54A-5B18-4696-B66F-9655AFD2ACFD}" type="datetime1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92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DAEA-5F86-4BD1-B447-2BE7CAEC1B0F}" type="datetime1">
              <a:rPr lang="ru-RU" smtClean="0"/>
              <a:t>08.06.2020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23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37B3-656D-4D37-ADDE-58F2117DA217}" type="datetime1">
              <a:rPr lang="ru-RU" smtClean="0"/>
              <a:t>08.06.2020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60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11F5-10D0-4644-BF11-82C44AAA8672}" type="datetime1">
              <a:rPr lang="ru-RU" smtClean="0"/>
              <a:t>08.06.2020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51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4841-03CD-4AB7-BF59-48E2C4517815}" type="datetime1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01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9315-4EA4-4ABE-BB61-B54571BFA959}" type="datetime1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00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A7E71-1FEA-4B6F-A635-769C4A623337}" type="datetime1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97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поиска кратчайшего безопасного пути на электронной карте местности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76552" y="5775348"/>
            <a:ext cx="6615448" cy="1082652"/>
          </a:xfrm>
        </p:spPr>
        <p:txBody>
          <a:bodyPr/>
          <a:lstStyle/>
          <a:p>
            <a:pPr algn="l"/>
            <a:r>
              <a:rPr lang="ru-RU" dirty="0"/>
              <a:t>Студент: Монахов Дмитрий Игоревич</a:t>
            </a:r>
          </a:p>
          <a:p>
            <a:pPr algn="l"/>
            <a:r>
              <a:rPr lang="ru-RU" dirty="0"/>
              <a:t>Руководитель: Барышникова Марина Юрьевна</a:t>
            </a:r>
          </a:p>
        </p:txBody>
      </p:sp>
    </p:spTree>
    <p:extLst>
      <p:ext uri="{BB962C8B-B14F-4D97-AF65-F5344CB8AC3E}">
        <p14:creationId xmlns:p14="http://schemas.microsoft.com/office/powerpoint/2010/main" val="189290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68985"/>
            <a:ext cx="10515600" cy="1325563"/>
          </a:xfrm>
        </p:spPr>
        <p:txBody>
          <a:bodyPr/>
          <a:lstStyle/>
          <a:p>
            <a:r>
              <a:rPr lang="ru-RU" dirty="0"/>
              <a:t>Эксперимент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5208" y="1062549"/>
            <a:ext cx="2921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Ситуация «ловушки»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325208" y="3550648"/>
            <a:ext cx="33139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/>
              <a:t>Использование </a:t>
            </a:r>
          </a:p>
          <a:p>
            <a:pPr algn="ctr"/>
            <a:r>
              <a:rPr lang="ru-RU" sz="2400" dirty="0"/>
              <a:t>эвристической функции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10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37" y="1062549"/>
            <a:ext cx="8028571" cy="178095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37" y="3550648"/>
            <a:ext cx="7990476" cy="17809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6700" y="5521146"/>
            <a:ext cx="6436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Зеленые ячейки – непроходимые участки ДРП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Черные ячейки – проходимые участки ДРП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Красные ячейки – найденный путь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Цифры в ячейках – номер ячейки, присвоенный алгоритмом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6637" y="617654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Лучший-первый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51221" y="606550"/>
            <a:ext cx="186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Алгоритм Ли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6637" y="3069400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A*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351221" y="3088983"/>
            <a:ext cx="186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Алгоритм Ли</a:t>
            </a:r>
          </a:p>
        </p:txBody>
      </p:sp>
    </p:spTree>
    <p:extLst>
      <p:ext uri="{BB962C8B-B14F-4D97-AF65-F5344CB8AC3E}">
        <p14:creationId xmlns:p14="http://schemas.microsoft.com/office/powerpoint/2010/main" val="180799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281113"/>
            <a:ext cx="1135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/>
              <a:t>Выводы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 анализ существующих алгоритмов поиска кратчайшего пути и обоснован выбор алгоритма для модификации;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 модификация выбранного алгоритма для решения проблемы обхода опасных участков маршрута;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Выбрано средство отображения картографических данных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программное обеспечение на основе модифицированного алгоритма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5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18223" cy="38874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2440" y="5578168"/>
            <a:ext cx="4909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Terrain Contour Matching</a:t>
            </a:r>
            <a:r>
              <a:rPr lang="ru-RU" sz="2400" b="1" dirty="0"/>
              <a:t> (</a:t>
            </a:r>
            <a:r>
              <a:rPr lang="en-US" sz="2400" b="1" dirty="0"/>
              <a:t>TERCOM)</a:t>
            </a:r>
          </a:p>
          <a:p>
            <a:pPr algn="ctr"/>
            <a:r>
              <a:rPr lang="ru-RU" sz="2400" b="1" dirty="0"/>
              <a:t>Использование рельефа местности</a:t>
            </a:r>
          </a:p>
          <a:p>
            <a:pPr algn="ctr"/>
            <a:r>
              <a:rPr lang="ru-RU" sz="2400" b="1" dirty="0"/>
              <a:t> крылатыми ракетами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08" y="1690688"/>
            <a:ext cx="5062720" cy="39630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17314" y="5540186"/>
            <a:ext cx="1544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/>
              <a:t>Логистика</a:t>
            </a:r>
            <a:endParaRPr lang="ru-RU" sz="24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16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002"/>
            <a:ext cx="10515600" cy="1325563"/>
          </a:xfrm>
        </p:spPr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848716"/>
            <a:ext cx="1135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модификация алгоритма поиска кратчайшего пути для решения проблемы прокладывания маршрута на карте местности с учетом требований пользователя по исключению специфических участков.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03042"/>
            <a:ext cx="1135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анализ существующих алгоритмов поиска кратчайшего пути и обосновать выбор алгоритма для модификации;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модификацию выбранного алгоритма для решения проблемы обхода опасных участков маршрута;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средство отображения картографических данных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программное обеспечение на основе модифицированного алгоритма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77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285"/>
            <a:ext cx="10515600" cy="1325563"/>
          </a:xfrm>
        </p:spPr>
        <p:txBody>
          <a:bodyPr/>
          <a:lstStyle/>
          <a:p>
            <a:r>
              <a:rPr lang="ru-RU" dirty="0"/>
              <a:t>Таблица сравнения алгоритмов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701891"/>
              </p:ext>
            </p:extLst>
          </p:nvPr>
        </p:nvGraphicFramePr>
        <p:xfrm>
          <a:off x="338258" y="952086"/>
          <a:ext cx="9466643" cy="44906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96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26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26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3410">
                <a:tc rowSpan="2"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</a:rPr>
                        <a:t>Алгоритм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 gridSpan="5"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</a:rPr>
                        <a:t>Размер дискретного рабочего пространства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</a:rPr>
                        <a:t>Точность результата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9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</a:rPr>
                        <a:t>64 </a:t>
                      </a:r>
                      <a:r>
                        <a:rPr lang="en-US" sz="1300" b="1" dirty="0">
                          <a:effectLst/>
                        </a:rPr>
                        <a:t>x</a:t>
                      </a:r>
                      <a:r>
                        <a:rPr lang="ru-RU" sz="1300" b="1" dirty="0">
                          <a:effectLst/>
                        </a:rPr>
                        <a:t> 64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</a:rPr>
                        <a:t>128 </a:t>
                      </a:r>
                      <a:r>
                        <a:rPr lang="en-US" sz="1300" b="1" dirty="0">
                          <a:effectLst/>
                        </a:rPr>
                        <a:t>x</a:t>
                      </a:r>
                      <a:r>
                        <a:rPr lang="ru-RU" sz="1300" b="1" dirty="0">
                          <a:effectLst/>
                        </a:rPr>
                        <a:t> 128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</a:rPr>
                        <a:t>256 </a:t>
                      </a:r>
                      <a:r>
                        <a:rPr lang="en-US" sz="1300" b="1" dirty="0">
                          <a:effectLst/>
                        </a:rPr>
                        <a:t>x</a:t>
                      </a:r>
                      <a:r>
                        <a:rPr lang="ru-RU" sz="1300" b="1" dirty="0">
                          <a:effectLst/>
                        </a:rPr>
                        <a:t> 256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</a:rPr>
                        <a:t>512 </a:t>
                      </a:r>
                      <a:r>
                        <a:rPr lang="en-US" sz="1300" b="1" dirty="0">
                          <a:effectLst/>
                        </a:rPr>
                        <a:t>x </a:t>
                      </a:r>
                      <a:r>
                        <a:rPr lang="ru-RU" sz="1300" b="1" dirty="0">
                          <a:effectLst/>
                        </a:rPr>
                        <a:t>512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</a:rPr>
                        <a:t>1024 </a:t>
                      </a:r>
                      <a:r>
                        <a:rPr lang="en-US" sz="1300" b="1" dirty="0">
                          <a:effectLst/>
                        </a:rPr>
                        <a:t>x</a:t>
                      </a:r>
                      <a:r>
                        <a:rPr lang="ru-RU" sz="1300" b="1" dirty="0">
                          <a:effectLst/>
                        </a:rPr>
                        <a:t> 1024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04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</a:rPr>
                        <a:t>Поиск в ширину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3155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12887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52367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213648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1159255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Точный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98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</a:rPr>
                        <a:t>Алгоритм </a:t>
                      </a:r>
                      <a:r>
                        <a:rPr lang="ru-RU" sz="1300" b="1" dirty="0" err="1">
                          <a:effectLst/>
                        </a:rPr>
                        <a:t>Дейкстры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effectLst/>
                        </a:rPr>
                        <a:t>3173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effectLst/>
                        </a:rPr>
                        <a:t>13058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effectLst/>
                        </a:rPr>
                        <a:t>52068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effectLst/>
                        </a:rPr>
                        <a:t>209251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effectLst/>
                        </a:rPr>
                        <a:t>836977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Точный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14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A*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623</a:t>
                      </a:r>
                      <a:r>
                        <a:rPr lang="ru-RU" sz="1300" dirty="0">
                          <a:effectLst/>
                        </a:rPr>
                        <a:t>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1576</a:t>
                      </a:r>
                      <a:r>
                        <a:rPr lang="ru-RU" sz="1300" dirty="0">
                          <a:effectLst/>
                        </a:rPr>
                        <a:t>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8071</a:t>
                      </a:r>
                      <a:r>
                        <a:rPr lang="ru-RU" sz="1300" dirty="0">
                          <a:effectLst/>
                        </a:rPr>
                        <a:t>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40333</a:t>
                      </a:r>
                      <a:r>
                        <a:rPr lang="ru-RU" sz="1300" dirty="0">
                          <a:effectLst/>
                        </a:rPr>
                        <a:t>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104109</a:t>
                      </a:r>
                      <a:r>
                        <a:rPr lang="ru-RU" sz="1300" dirty="0">
                          <a:effectLst/>
                        </a:rPr>
                        <a:t>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Точный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41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HPA*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454</a:t>
                      </a:r>
                      <a:r>
                        <a:rPr lang="ru-RU" sz="1300" dirty="0">
                          <a:effectLst/>
                        </a:rPr>
                        <a:t>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1334</a:t>
                      </a:r>
                      <a:r>
                        <a:rPr lang="ru-RU" sz="1300" dirty="0">
                          <a:effectLst/>
                        </a:rPr>
                        <a:t>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3551</a:t>
                      </a:r>
                      <a:r>
                        <a:rPr lang="ru-RU" sz="1300" dirty="0">
                          <a:effectLst/>
                        </a:rPr>
                        <a:t>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10629</a:t>
                      </a:r>
                      <a:r>
                        <a:rPr lang="ru-RU" sz="1300" dirty="0">
                          <a:effectLst/>
                        </a:rPr>
                        <a:t>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41491</a:t>
                      </a:r>
                      <a:r>
                        <a:rPr lang="ru-RU" sz="1300" dirty="0">
                          <a:effectLst/>
                        </a:rPr>
                        <a:t>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effectLst/>
                        </a:rPr>
                        <a:t>Погрешность 1</a:t>
                      </a:r>
                      <a:r>
                        <a:rPr lang="en-US" sz="1300" dirty="0">
                          <a:effectLst/>
                        </a:rPr>
                        <a:t>%</a:t>
                      </a:r>
                      <a:endParaRPr lang="ru-RU" sz="1300" dirty="0">
                        <a:effectLst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511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</a:rPr>
                        <a:t>Лучший-первый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1786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effectLst/>
                        </a:rPr>
                        <a:t>Произвольный путь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38258" y="5615582"/>
            <a:ext cx="4754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Критерии выбора: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Количество рассматриваемых ячеек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Точность (отклонение от кратчайшего пути)</a:t>
            </a:r>
          </a:p>
        </p:txBody>
      </p:sp>
    </p:spTree>
    <p:extLst>
      <p:ext uri="{BB962C8B-B14F-4D97-AF65-F5344CB8AC3E}">
        <p14:creationId xmlns:p14="http://schemas.microsoft.com/office/powerpoint/2010/main" val="264037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Дискретное рабочее пространство (ДРП)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337713" cy="4473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7599" y="6163955"/>
            <a:ext cx="5638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/>
              <a:t>Дискретное рабочее пространство (ДРП)</a:t>
            </a:r>
            <a:endParaRPr lang="ru-RU" sz="2400" dirty="0"/>
          </a:p>
        </p:txBody>
      </p:sp>
      <p:pic>
        <p:nvPicPr>
          <p:cNvPr id="5" name="Рисунок 4" descr="Pic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707" y="1731904"/>
            <a:ext cx="5054093" cy="4432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732432" y="6205171"/>
            <a:ext cx="4188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err="1"/>
              <a:t>Графовое</a:t>
            </a:r>
            <a:r>
              <a:rPr lang="ru-RU" sz="2400" b="1" dirty="0"/>
              <a:t> представление ДРП</a:t>
            </a:r>
            <a:endParaRPr lang="ru-RU" sz="24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66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7382"/>
          </a:xfrm>
        </p:spPr>
        <p:txBody>
          <a:bodyPr>
            <a:normAutofit fontScale="90000"/>
          </a:bodyPr>
          <a:lstStyle/>
          <a:p>
            <a:r>
              <a:rPr lang="ru-RU" dirty="0"/>
              <a:t>Иллюстрация работы алгоритма </a:t>
            </a:r>
            <a:r>
              <a:rPr lang="en-US" dirty="0"/>
              <a:t>HPA*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430794" y="567382"/>
            <a:ext cx="3380715" cy="174794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430793" y="2365358"/>
            <a:ext cx="3380715" cy="181053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430794" y="4225925"/>
            <a:ext cx="3380715" cy="175395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536" y="1240621"/>
            <a:ext cx="8009051" cy="406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8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Варианты модификации ДРП</a:t>
            </a:r>
          </a:p>
        </p:txBody>
      </p:sp>
      <p:pic>
        <p:nvPicPr>
          <p:cNvPr id="1026" name="Picture 2" descr="HpaStartModification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274" y="926629"/>
            <a:ext cx="4132152" cy="4889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2713" y="5815717"/>
            <a:ext cx="4833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/>
              <a:t>Универсальная модификация ДРП</a:t>
            </a:r>
            <a:endParaRPr lang="ru-RU" sz="2400" dirty="0"/>
          </a:p>
        </p:txBody>
      </p:sp>
      <p:pic>
        <p:nvPicPr>
          <p:cNvPr id="1027" name="Picture 3" descr="CellMapModif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13" y="926629"/>
            <a:ext cx="3328500" cy="496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158274" y="5815718"/>
            <a:ext cx="4428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/>
              <a:t>Улучшенная модификация ДРП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18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315"/>
            <a:ext cx="10515600" cy="1325563"/>
          </a:xfrm>
        </p:spPr>
        <p:txBody>
          <a:bodyPr/>
          <a:lstStyle/>
          <a:p>
            <a:r>
              <a:rPr lang="ru-RU" dirty="0"/>
              <a:t>Иллюстрация работы модифицированного алгоритма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62713" y="1102589"/>
            <a:ext cx="4752975" cy="245745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7127207" y="1102589"/>
            <a:ext cx="4781550" cy="24669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353187" y="3658564"/>
            <a:ext cx="4772025" cy="2466975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5"/>
          <a:stretch>
            <a:fillRect/>
          </a:stretch>
        </p:blipFill>
        <p:spPr>
          <a:xfrm>
            <a:off x="7127207" y="3658565"/>
            <a:ext cx="4772025" cy="2466975"/>
          </a:xfrm>
          <a:prstGeom prst="rect">
            <a:avLst/>
          </a:prstGeom>
        </p:spPr>
      </p:pic>
      <p:sp>
        <p:nvSpPr>
          <p:cNvPr id="3" name="Стрелка вправо 2"/>
          <p:cNvSpPr/>
          <p:nvPr/>
        </p:nvSpPr>
        <p:spPr>
          <a:xfrm>
            <a:off x="5115688" y="1955549"/>
            <a:ext cx="2011519" cy="624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5115687" y="4579706"/>
            <a:ext cx="2011519" cy="624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29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Стрелка вниз 22"/>
          <p:cNvSpPr/>
          <p:nvPr/>
        </p:nvSpPr>
        <p:spPr>
          <a:xfrm>
            <a:off x="6183805" y="4559256"/>
            <a:ext cx="317584" cy="54778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низ 21"/>
          <p:cNvSpPr/>
          <p:nvPr/>
        </p:nvSpPr>
        <p:spPr>
          <a:xfrm>
            <a:off x="6179042" y="2756749"/>
            <a:ext cx="327109" cy="50648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20"/>
          <p:cNvSpPr/>
          <p:nvPr/>
        </p:nvSpPr>
        <p:spPr>
          <a:xfrm>
            <a:off x="6182244" y="1107102"/>
            <a:ext cx="319679" cy="438761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88489"/>
            <a:ext cx="10515600" cy="1325563"/>
          </a:xfrm>
        </p:spPr>
        <p:txBody>
          <a:bodyPr/>
          <a:lstStyle/>
          <a:p>
            <a:r>
              <a:rPr lang="ru-RU" dirty="0"/>
              <a:t>Уровни абстракции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607880" y="624490"/>
            <a:ext cx="5469450" cy="634026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MapAround</a:t>
            </a:r>
            <a:r>
              <a:rPr lang="en-US" sz="2000" b="1" dirty="0">
                <a:solidFill>
                  <a:schemeClr val="tx1"/>
                </a:solidFill>
              </a:rPr>
              <a:t> (</a:t>
            </a:r>
            <a:r>
              <a:rPr lang="ru-RU" sz="2000" b="1" dirty="0">
                <a:solidFill>
                  <a:schemeClr val="tx1"/>
                </a:solidFill>
              </a:rPr>
              <a:t>платформа рендеринга)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607875" y="1536339"/>
            <a:ext cx="5469450" cy="1425005"/>
          </a:xfrm>
          <a:prstGeom prst="roundRect">
            <a:avLst/>
          </a:prstGeom>
          <a:solidFill>
            <a:srgbClr val="D5E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24425" y="1635689"/>
            <a:ext cx="27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ICellMap</a:t>
            </a:r>
            <a:r>
              <a:rPr lang="ru-RU" b="1" dirty="0"/>
              <a:t> (ДРП)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023696" y="2236735"/>
            <a:ext cx="4637806" cy="425918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MapAroundCellMap</a:t>
            </a:r>
            <a:r>
              <a:rPr lang="ru-RU" dirty="0">
                <a:solidFill>
                  <a:schemeClr val="tx1"/>
                </a:solidFill>
              </a:rPr>
              <a:t> (ДРП для </a:t>
            </a:r>
            <a:r>
              <a:rPr lang="en-US" dirty="0" err="1">
                <a:solidFill>
                  <a:schemeClr val="tx1"/>
                </a:solidFill>
              </a:rPr>
              <a:t>MapAround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607875" y="3254726"/>
            <a:ext cx="5469450" cy="1521272"/>
          </a:xfrm>
          <a:prstGeom prst="roundRect">
            <a:avLst/>
          </a:prstGeom>
          <a:solidFill>
            <a:srgbClr val="D5E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23696" y="3301631"/>
            <a:ext cx="463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ICellPathFinder</a:t>
            </a:r>
            <a:r>
              <a:rPr lang="ru-RU" b="1" dirty="0"/>
              <a:t> (алгоритм поиска пути)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023696" y="3820308"/>
            <a:ext cx="4637806" cy="738948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5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22668" y="4002183"/>
            <a:ext cx="463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HPAStarAlgorithm</a:t>
            </a:r>
            <a:r>
              <a:rPr lang="ru-RU" dirty="0"/>
              <a:t> (модифицированный </a:t>
            </a:r>
            <a:r>
              <a:rPr lang="en-US" dirty="0"/>
              <a:t>HPA*)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607875" y="5074689"/>
            <a:ext cx="5469450" cy="1207345"/>
          </a:xfrm>
          <a:prstGeom prst="roundRect">
            <a:avLst/>
          </a:prstGeom>
          <a:solidFill>
            <a:srgbClr val="D5E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2669" y="5198892"/>
            <a:ext cx="463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IList</a:t>
            </a:r>
            <a:r>
              <a:rPr lang="en-US" b="1" dirty="0"/>
              <a:t>&lt;Vector2Int</a:t>
            </a:r>
            <a:r>
              <a:rPr lang="en-US" sz="1500" b="1" dirty="0"/>
              <a:t>&gt;</a:t>
            </a:r>
            <a:r>
              <a:rPr lang="ru-RU" sz="1500" b="1" dirty="0"/>
              <a:t> (абстрактный список точек)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4023696" y="5646260"/>
            <a:ext cx="4637806" cy="425918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List&lt;Vector2Int&gt;</a:t>
            </a:r>
            <a:r>
              <a:rPr lang="ru-RU" dirty="0">
                <a:solidFill>
                  <a:schemeClr val="tx1"/>
                </a:solidFill>
              </a:rPr>
              <a:t> (список точек </a:t>
            </a:r>
            <a:r>
              <a:rPr lang="en-US" dirty="0">
                <a:solidFill>
                  <a:schemeClr val="tx1"/>
                </a:solidFill>
              </a:rPr>
              <a:t>.NET)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4801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381</Words>
  <Application>Microsoft Office PowerPoint</Application>
  <PresentationFormat>Широкоэкранный</PresentationFormat>
  <Paragraphs>107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Алгоритм поиска кратчайшего безопасного пути на электронной карте местности</vt:lpstr>
      <vt:lpstr>Актуальность</vt:lpstr>
      <vt:lpstr>Цель и задачи</vt:lpstr>
      <vt:lpstr>Таблица сравнения алгоритмов</vt:lpstr>
      <vt:lpstr>Дискретное рабочее пространство (ДРП)</vt:lpstr>
      <vt:lpstr>Иллюстрация работы алгоритма HPA*</vt:lpstr>
      <vt:lpstr>Варианты модификации ДРП</vt:lpstr>
      <vt:lpstr>Иллюстрация работы модифицированного алгоритма</vt:lpstr>
      <vt:lpstr>Уровни абстракции</vt:lpstr>
      <vt:lpstr>Эксперимент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поиска кратчайшего безопасного пути на электронной карте местности</dc:title>
  <dc:creator>Пользователь Windows</dc:creator>
  <cp:lastModifiedBy>Марина</cp:lastModifiedBy>
  <cp:revision>27</cp:revision>
  <dcterms:created xsi:type="dcterms:W3CDTF">2020-06-01T11:45:38Z</dcterms:created>
  <dcterms:modified xsi:type="dcterms:W3CDTF">2020-06-08T16:47:47Z</dcterms:modified>
</cp:coreProperties>
</file>