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0" r:id="rId6"/>
    <p:sldId id="259" r:id="rId7"/>
    <p:sldId id="261" r:id="rId8"/>
    <p:sldId id="262" r:id="rId9"/>
    <p:sldId id="263" r:id="rId10"/>
    <p:sldId id="264" r:id="rId11"/>
    <p:sldId id="269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D4"/>
    <a:srgbClr val="DAE8FC"/>
    <a:srgbClr val="C9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79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2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2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23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6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01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71932-204D-44A8-AB41-9CC912197922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DD3B-B32C-4B2C-8844-F446DC5AE1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97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поиска кратчайшего безопасного пути на электронной карте местности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76552" y="5775348"/>
            <a:ext cx="6615448" cy="1082652"/>
          </a:xfrm>
        </p:spPr>
        <p:txBody>
          <a:bodyPr/>
          <a:lstStyle/>
          <a:p>
            <a:pPr algn="l"/>
            <a:r>
              <a:rPr lang="ru-RU" dirty="0" smtClean="0"/>
              <a:t>Студент: Монахов Дмитрий Игоревич</a:t>
            </a:r>
          </a:p>
          <a:p>
            <a:pPr algn="l"/>
            <a:r>
              <a:rPr lang="ru-RU" dirty="0" smtClean="0"/>
              <a:t>Руководитель: Барышникова Марина Юрьевна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9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трелка вниз 22"/>
          <p:cNvSpPr/>
          <p:nvPr/>
        </p:nvSpPr>
        <p:spPr>
          <a:xfrm>
            <a:off x="6183805" y="4559256"/>
            <a:ext cx="317584" cy="5477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>
            <a:off x="6179042" y="2756749"/>
            <a:ext cx="327109" cy="5064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6182756" y="1225903"/>
            <a:ext cx="319679" cy="43876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478292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24425" y="6396334"/>
            <a:ext cx="278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Уровни абстракции</a:t>
            </a:r>
            <a:endParaRPr lang="ru-RU" sz="2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607880" y="624490"/>
            <a:ext cx="5469450" cy="634026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MapAround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607875" y="1536339"/>
            <a:ext cx="5469450" cy="142500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5811" y="1635689"/>
            <a:ext cx="11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ICellMap</a:t>
            </a:r>
            <a:endParaRPr lang="ru-RU" b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23696" y="2236735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MapAroundCellMap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607875" y="3254726"/>
            <a:ext cx="5469450" cy="1521272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6107" y="3301631"/>
            <a:ext cx="170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ICellPathFinder</a:t>
            </a:r>
            <a:endParaRPr lang="ru-RU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023696" y="3820308"/>
            <a:ext cx="4637806" cy="73894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71081" y="4015362"/>
            <a:ext cx="189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HPAStarAlgorithm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607875" y="5074689"/>
            <a:ext cx="5469450" cy="1207345"/>
          </a:xfrm>
          <a:prstGeom prst="roundRect">
            <a:avLst/>
          </a:prstGeom>
          <a:solidFill>
            <a:srgbClr val="D5E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4393" y="5198892"/>
            <a:ext cx="18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IList</a:t>
            </a:r>
            <a:r>
              <a:rPr lang="en-US" b="1" dirty="0" smtClean="0"/>
              <a:t>&lt;Vector2Int</a:t>
            </a:r>
            <a:r>
              <a:rPr lang="en-US" sz="1500" b="1" dirty="0" smtClean="0"/>
              <a:t>&gt;</a:t>
            </a:r>
            <a:endParaRPr lang="ru-RU" sz="1500" b="1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23696" y="5646260"/>
            <a:ext cx="4637806" cy="425918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List&lt;Vector2Int&gt;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447803"/>
            <a:ext cx="10515600" cy="1325563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2051" name="Picture 3" descr="Class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66" y="104775"/>
            <a:ext cx="10278434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17607" y="6396335"/>
            <a:ext cx="4574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Упрощенная диаграмма классов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50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пути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41903" y="4620203"/>
            <a:ext cx="5727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Поиск пути с указанием опасного участка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3" y="1690687"/>
            <a:ext cx="5580706" cy="29295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51" y="1690686"/>
            <a:ext cx="5580706" cy="29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1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68985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" y="604153"/>
            <a:ext cx="8086725" cy="293193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" y="3709303"/>
            <a:ext cx="8086725" cy="2931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53425" y="1885452"/>
            <a:ext cx="2921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Ситуация «ловушки»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53425" y="4759769"/>
            <a:ext cx="33139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 smtClean="0"/>
              <a:t>Использование </a:t>
            </a:r>
          </a:p>
          <a:p>
            <a:pPr algn="ctr"/>
            <a:r>
              <a:rPr lang="ru-RU" sz="2400" dirty="0" smtClean="0"/>
              <a:t>эвристической функции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799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81113"/>
            <a:ext cx="1135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Выводы</a:t>
            </a:r>
            <a:endParaRPr lang="ru-RU" sz="2400" b="1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алгоритмов поиска кратчайшего пути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 для модификации;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модификация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выбранного алгоритма для решения проблемы;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отображения картографических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 на основе модифицированного алгоритма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18223" cy="3887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440" y="5578168"/>
            <a:ext cx="4909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Terrain Contour Matching</a:t>
            </a:r>
            <a:r>
              <a:rPr lang="ru-RU" sz="2400" b="1" dirty="0" smtClean="0"/>
              <a:t> (</a:t>
            </a:r>
            <a:r>
              <a:rPr lang="en-US" sz="2400" b="1" dirty="0" smtClean="0"/>
              <a:t>TERCOM)</a:t>
            </a:r>
          </a:p>
          <a:p>
            <a:pPr algn="ctr"/>
            <a:r>
              <a:rPr lang="ru-RU" sz="2400" b="1" dirty="0" smtClean="0"/>
              <a:t>Использование рельефа местности</a:t>
            </a:r>
          </a:p>
          <a:p>
            <a:pPr algn="ctr"/>
            <a:r>
              <a:rPr lang="ru-RU" sz="2400" b="1" dirty="0" smtClean="0"/>
              <a:t> крылатыми ракетами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408" y="1690688"/>
            <a:ext cx="5062720" cy="3963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17314" y="5540186"/>
            <a:ext cx="1544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Логистика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016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135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 алгоритма поиска кратчайшего пути для решения проблемы прокладывания маршрута на карте местности с учетом требований пользователя по исключению специфических участков.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445014"/>
            <a:ext cx="1135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алгоритмов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кратчайшего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и обосновать выбор алгоритма для модификации;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модификацию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выбранного алгоритма для решения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средство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 картографических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модифицированного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285"/>
            <a:ext cx="10515600" cy="1325563"/>
          </a:xfrm>
        </p:spPr>
        <p:txBody>
          <a:bodyPr/>
          <a:lstStyle/>
          <a:p>
            <a:r>
              <a:rPr lang="ru-RU" dirty="0" smtClean="0"/>
              <a:t>Таблица сравнения алгоритмов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22802"/>
              </p:ext>
            </p:extLst>
          </p:nvPr>
        </p:nvGraphicFramePr>
        <p:xfrm>
          <a:off x="338258" y="952086"/>
          <a:ext cx="5685104" cy="5090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8972"/>
                <a:gridCol w="552095"/>
                <a:gridCol w="960895"/>
                <a:gridCol w="947714"/>
                <a:gridCol w="947714"/>
                <a:gridCol w="947714"/>
              </a:tblGrid>
              <a:tr h="388357"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Алгоритм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 gridSpan="5"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Размер дискретного рабочего пространства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640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64 </a:t>
                      </a:r>
                      <a:r>
                        <a:rPr lang="en-US" sz="1600" b="1" dirty="0">
                          <a:effectLst/>
                        </a:rPr>
                        <a:t>x</a:t>
                      </a:r>
                      <a:r>
                        <a:rPr lang="ru-RU" sz="1600" b="1" dirty="0">
                          <a:effectLst/>
                        </a:rPr>
                        <a:t> 64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128 </a:t>
                      </a:r>
                      <a:r>
                        <a:rPr lang="en-US" sz="1600" b="1" dirty="0">
                          <a:effectLst/>
                        </a:rPr>
                        <a:t>x</a:t>
                      </a:r>
                      <a:r>
                        <a:rPr lang="ru-RU" sz="1600" b="1" dirty="0">
                          <a:effectLst/>
                        </a:rPr>
                        <a:t> 128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256 </a:t>
                      </a:r>
                      <a:r>
                        <a:rPr lang="en-US" sz="1600" b="1" dirty="0">
                          <a:effectLst/>
                        </a:rPr>
                        <a:t>x</a:t>
                      </a:r>
                      <a:r>
                        <a:rPr lang="ru-RU" sz="1600" b="1" dirty="0">
                          <a:effectLst/>
                        </a:rPr>
                        <a:t> 256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512 </a:t>
                      </a:r>
                      <a:r>
                        <a:rPr lang="en-US" sz="1600" b="1" dirty="0" smtClean="0">
                          <a:effectLst/>
                        </a:rPr>
                        <a:t>x </a:t>
                      </a:r>
                      <a:r>
                        <a:rPr lang="ru-RU" sz="1600" b="1" dirty="0" smtClean="0">
                          <a:effectLst/>
                        </a:rPr>
                        <a:t>512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1024 </a:t>
                      </a:r>
                      <a:r>
                        <a:rPr lang="en-US" sz="1600" b="1" dirty="0">
                          <a:effectLst/>
                        </a:rPr>
                        <a:t>x</a:t>
                      </a:r>
                      <a:r>
                        <a:rPr lang="ru-RU" sz="1600" b="1" dirty="0">
                          <a:effectLst/>
                        </a:rPr>
                        <a:t> 1024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82322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Поиск в ширину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3155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12887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52367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213648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1159255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99613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Алгоритм </a:t>
                      </a:r>
                      <a:r>
                        <a:rPr lang="ru-RU" sz="1600" dirty="0" err="1">
                          <a:effectLst/>
                        </a:rPr>
                        <a:t>Дейкстры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3173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13058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52068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209251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836977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66409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A*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1576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8071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40333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104109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66409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HPA*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3551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10629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41491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  <a:tr h="82322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Лучший-первый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1786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02" marR="66602" marT="0" marB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6491" y="60427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 smtClean="0">
                <a:latin typeface="Calibri (Основной текст)"/>
                <a:ea typeface="Times New Roman" panose="02020603050405020304" pitchFamily="18" charset="0"/>
              </a:rPr>
              <a:t>Сравнение алгоритмов по количеству рассматриваемых точек</a:t>
            </a:r>
            <a:endParaRPr lang="ru-RU" b="1" dirty="0">
              <a:latin typeface="Calibri (Основной текст)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68953"/>
              </p:ext>
            </p:extLst>
          </p:nvPr>
        </p:nvGraphicFramePr>
        <p:xfrm>
          <a:off x="6361620" y="952457"/>
          <a:ext cx="5609274" cy="5090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4637"/>
                <a:gridCol w="2804637"/>
              </a:tblGrid>
              <a:tr h="115287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Алгоритм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Точность результата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387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Поиск в ширину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Точный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287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Алгоритм </a:t>
                      </a:r>
                      <a:r>
                        <a:rPr lang="ru-RU" sz="1600" dirty="0" err="1">
                          <a:effectLst/>
                        </a:rPr>
                        <a:t>Дейкстры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Точный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387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A*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Точный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387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HPA*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Погрешность 1</a:t>
                      </a:r>
                      <a:r>
                        <a:rPr lang="en-US" sz="1600" dirty="0">
                          <a:effectLst/>
                        </a:rPr>
                        <a:t>%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287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Лучший-первый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Произвольный путь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192491" y="6042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b="1" dirty="0">
                <a:latin typeface="Calibri (Основной текст)"/>
                <a:ea typeface="Times New Roman" panose="02020603050405020304" pitchFamily="18" charset="0"/>
              </a:rPr>
              <a:t>Сравнение алгоритмов по </a:t>
            </a:r>
            <a:r>
              <a:rPr lang="ru-RU" b="1" dirty="0" smtClean="0">
                <a:latin typeface="Calibri (Основной текст)"/>
                <a:ea typeface="Times New Roman" panose="02020603050405020304" pitchFamily="18" charset="0"/>
              </a:rPr>
              <a:t>точности результата</a:t>
            </a:r>
            <a:endParaRPr lang="ru-RU" b="1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6403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Дискретное рабочее пространство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337713" cy="44732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599" y="6163955"/>
            <a:ext cx="563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Дискретное рабочее пространство (ДРП)</a:t>
            </a:r>
            <a:endParaRPr lang="ru-RU" sz="2400" dirty="0"/>
          </a:p>
        </p:txBody>
      </p:sp>
      <p:pic>
        <p:nvPicPr>
          <p:cNvPr id="5" name="Рисунок 4" descr="Pic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7" y="1731904"/>
            <a:ext cx="5054093" cy="4432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732432" y="6205171"/>
            <a:ext cx="4188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err="1" smtClean="0"/>
              <a:t>Графовое</a:t>
            </a:r>
            <a:r>
              <a:rPr lang="ru-RU" sz="2400" b="1" dirty="0" smtClean="0"/>
              <a:t> представление ДРП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286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работы алгоритма </a:t>
            </a:r>
            <a:r>
              <a:rPr lang="en-US" dirty="0" smtClean="0"/>
              <a:t>HPA*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752975" cy="24574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562725" y="1624013"/>
            <a:ext cx="4791075" cy="256585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662362" y="4225926"/>
            <a:ext cx="48101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модификации ДРП</a:t>
            </a:r>
            <a:endParaRPr lang="ru-RU" dirty="0"/>
          </a:p>
        </p:txBody>
      </p:sp>
      <p:pic>
        <p:nvPicPr>
          <p:cNvPr id="1026" name="Picture 2" descr="HpaStartModificat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48" y="1315928"/>
            <a:ext cx="4132152" cy="488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2713" y="6205017"/>
            <a:ext cx="4833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Универсальная модификация ДРП</a:t>
            </a:r>
            <a:endParaRPr lang="ru-RU" sz="2400" dirty="0"/>
          </a:p>
        </p:txBody>
      </p:sp>
      <p:pic>
        <p:nvPicPr>
          <p:cNvPr id="1027" name="Picture 3" descr="CellMapMod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5928"/>
            <a:ext cx="3328500" cy="496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73626" y="6205016"/>
            <a:ext cx="4428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Улучшенная модификация ДРП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521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315"/>
            <a:ext cx="10515600" cy="1325563"/>
          </a:xfrm>
        </p:spPr>
        <p:txBody>
          <a:bodyPr/>
          <a:lstStyle/>
          <a:p>
            <a:r>
              <a:rPr lang="ru-RU" dirty="0" smtClean="0"/>
              <a:t>Иллюстрация работы модифицированного алгоритма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2713" y="1102589"/>
            <a:ext cx="4752975" cy="24574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7127207" y="1102589"/>
            <a:ext cx="4781550" cy="24669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53187" y="3658564"/>
            <a:ext cx="4772025" cy="246697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7127207" y="3658565"/>
            <a:ext cx="4772025" cy="2466975"/>
          </a:xfrm>
          <a:prstGeom prst="rect">
            <a:avLst/>
          </a:prstGeom>
        </p:spPr>
      </p:pic>
      <p:sp>
        <p:nvSpPr>
          <p:cNvPr id="3" name="Стрелка вправо 2"/>
          <p:cNvSpPr/>
          <p:nvPr/>
        </p:nvSpPr>
        <p:spPr>
          <a:xfrm>
            <a:off x="5115688" y="1955549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5140518" y="4570182"/>
            <a:ext cx="2011519" cy="624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2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Рендеринг картографических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91" y="1358727"/>
            <a:ext cx="9596438" cy="50375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4266" y="6396249"/>
            <a:ext cx="498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Рендеринг с помощью </a:t>
            </a:r>
            <a:r>
              <a:rPr lang="en-US" sz="2400" b="1" dirty="0" err="1" smtClean="0"/>
              <a:t>MapAround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25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293</Words>
  <Application>Microsoft Office PowerPoint</Application>
  <PresentationFormat>Широкоэкранный</PresentationFormat>
  <Paragraphs>100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(Основной текст)</vt:lpstr>
      <vt:lpstr>Calibri Light</vt:lpstr>
      <vt:lpstr>Times New Roman</vt:lpstr>
      <vt:lpstr>Тема Office</vt:lpstr>
      <vt:lpstr>Алгоритм поиска кратчайшего безопасного пути на электронной карте местности</vt:lpstr>
      <vt:lpstr>Актуальность</vt:lpstr>
      <vt:lpstr>Цель и задачи</vt:lpstr>
      <vt:lpstr>Таблица сравнения алгоритмов</vt:lpstr>
      <vt:lpstr>Дискретное рабочее пространство</vt:lpstr>
      <vt:lpstr>Иллюстрация работы алгоритма HPA*</vt:lpstr>
      <vt:lpstr>Варианты модификации ДРП</vt:lpstr>
      <vt:lpstr>Иллюстрация работы модифицированного алгоритма</vt:lpstr>
      <vt:lpstr>Рендеринг картографических данных</vt:lpstr>
      <vt:lpstr>Структура проекта</vt:lpstr>
      <vt:lpstr>Структура проекта</vt:lpstr>
      <vt:lpstr>Поиск пути</vt:lpstr>
      <vt:lpstr>Эксперимент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поиска кратчайшего безопасного пути на электронной карте местности</dc:title>
  <dc:creator>Пользователь Windows</dc:creator>
  <cp:lastModifiedBy>Пользователь Windows</cp:lastModifiedBy>
  <cp:revision>15</cp:revision>
  <dcterms:created xsi:type="dcterms:W3CDTF">2020-06-01T11:45:38Z</dcterms:created>
  <dcterms:modified xsi:type="dcterms:W3CDTF">2020-06-04T11:50:31Z</dcterms:modified>
</cp:coreProperties>
</file>