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7" r:id="rId5"/>
    <p:sldId id="260" r:id="rId6"/>
    <p:sldId id="259" r:id="rId7"/>
    <p:sldId id="261" r:id="rId8"/>
    <p:sldId id="262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DAE8FC"/>
    <a:srgbClr val="C9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2D041-E265-4000-837B-807C1E0CC37D}" type="datetimeFigureOut">
              <a:rPr lang="ru-RU" smtClean="0"/>
              <a:t>09.06.2020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1562-DE36-4B1E-8C25-9EBB62F6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68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1562-DE36-4B1E-8C25-9EBB62F6E8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A9E0-D141-4422-9667-BA9D5C8E468E}" type="datetime1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9DE4-C328-463C-AE37-155F94294065}" type="datetime1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2320-8787-4AD5-9076-31484C5D764A}" type="datetime1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D973-598C-4AD3-9E72-13CFBF5E2C27}" type="datetime1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4CD-4ED7-45B2-96BA-2945A1FDA2B8}" type="datetime1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54A-5B18-4696-B66F-9655AFD2ACFD}" type="datetime1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DAEA-5F86-4BD1-B447-2BE7CAEC1B0F}" type="datetime1">
              <a:rPr lang="ru-RU" smtClean="0"/>
              <a:t>09.06.2020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2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37B3-656D-4D37-ADDE-58F2117DA217}" type="datetime1">
              <a:rPr lang="ru-RU" smtClean="0"/>
              <a:t>09.06.2020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11F5-10D0-4644-BF11-82C44AAA8672}" type="datetime1">
              <a:rPr lang="ru-RU" smtClean="0"/>
              <a:t>09.06.2020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841-03CD-4AB7-BF59-48E2C4517815}" type="datetime1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315-4EA4-4ABE-BB61-B54571BFA959}" type="datetime1">
              <a:rPr lang="ru-RU" smtClean="0"/>
              <a:t>09.06.2020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7E71-1FEA-4B6F-A635-769C4A623337}" type="datetime1">
              <a:rPr lang="ru-RU" smtClean="0"/>
              <a:t>09.06.2020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кратчайшего безопасного пути на электронной карте местности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6552" y="5775348"/>
            <a:ext cx="6615448" cy="1082652"/>
          </a:xfrm>
        </p:spPr>
        <p:txBody>
          <a:bodyPr/>
          <a:lstStyle/>
          <a:p>
            <a:pPr algn="l"/>
            <a:r>
              <a:rPr lang="ru-RU" dirty="0" smtClean="0"/>
              <a:t>Студент: Монахов Дмитрий Игоревич</a:t>
            </a:r>
          </a:p>
          <a:p>
            <a:pPr algn="l"/>
            <a:r>
              <a:rPr lang="ru-RU" dirty="0" smtClean="0"/>
              <a:t>Руководитель: Барышникова Марина Юрьевна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8985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25208" y="1062549"/>
            <a:ext cx="292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Ситуация «ловушки»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25208" y="3550648"/>
            <a:ext cx="3313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/>
              <a:t>Использование </a:t>
            </a:r>
          </a:p>
          <a:p>
            <a:pPr algn="ctr"/>
            <a:r>
              <a:rPr lang="ru-RU" sz="2400" dirty="0" smtClean="0"/>
              <a:t>эвристической функции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7" y="1062549"/>
            <a:ext cx="8028571" cy="178095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7" y="3550648"/>
            <a:ext cx="7990476" cy="17809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700" y="5521146"/>
            <a:ext cx="6436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Зеленые ячейки – непроходимые участки ДРП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Черные ячейки – проходимые участки ДРП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Красные ячейки – найденный путь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Цифры в ячейках – номер ячейки, присвоенный алгоритмом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96637" y="617654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Лучший-первый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1221" y="606550"/>
            <a:ext cx="18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Алгоритм Ли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96637" y="306940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A*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51221" y="3088983"/>
            <a:ext cx="18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Алгоритм Ли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79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81113"/>
            <a:ext cx="1135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Выводы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алгоритмов поиска кратчайшего пути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для модификации;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модификация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проблемы обхода опасных участков маршрута;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отображения картографических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на основе модифицированного алгоритма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8223" cy="3887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40" y="5578168"/>
            <a:ext cx="490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Terrain Contour Matching</a:t>
            </a:r>
            <a:r>
              <a:rPr lang="ru-RU" sz="2400" b="1" dirty="0" smtClean="0"/>
              <a:t> (</a:t>
            </a:r>
            <a:r>
              <a:rPr lang="en-US" sz="2400" b="1" dirty="0" smtClean="0"/>
              <a:t>TERCOM)</a:t>
            </a:r>
          </a:p>
          <a:p>
            <a:pPr algn="ctr"/>
            <a:r>
              <a:rPr lang="ru-RU" sz="2400" b="1" dirty="0" smtClean="0"/>
              <a:t>Использование рельефа местности</a:t>
            </a:r>
          </a:p>
          <a:p>
            <a:pPr algn="ctr"/>
            <a:r>
              <a:rPr lang="ru-RU" sz="2400" b="1" dirty="0" smtClean="0"/>
              <a:t> крылатыми ракетами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08" y="1690688"/>
            <a:ext cx="5062720" cy="39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314" y="5540186"/>
            <a:ext cx="1544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Логистика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02"/>
            <a:ext cx="10515600" cy="1325563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48716"/>
            <a:ext cx="1135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алгоритма поиска кратчайшего пути для решения проблемы прокладывания маршрута на карте местности с учетом требований пользователя по исключению специфических участков.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3042"/>
            <a:ext cx="1135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существующих алгоритмов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кратчайшего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и обосновать выбор алгоритма для модификации;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модификацию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обхода опасных участков маршрута;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картографических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на основе модифицированного алгоритма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7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285"/>
            <a:ext cx="10515600" cy="1325563"/>
          </a:xfrm>
        </p:spPr>
        <p:txBody>
          <a:bodyPr/>
          <a:lstStyle/>
          <a:p>
            <a:r>
              <a:rPr lang="ru-RU" dirty="0" smtClean="0"/>
              <a:t>Таблица сравнения алгоритмов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01891"/>
              </p:ext>
            </p:extLst>
          </p:nvPr>
        </p:nvGraphicFramePr>
        <p:xfrm>
          <a:off x="338258" y="952086"/>
          <a:ext cx="9466643" cy="44906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6767"/>
                <a:gridCol w="787973"/>
                <a:gridCol w="1371431"/>
                <a:gridCol w="1352618"/>
                <a:gridCol w="1352618"/>
                <a:gridCol w="1352618"/>
                <a:gridCol w="1352618"/>
              </a:tblGrid>
              <a:tr h="603410"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Алгоритм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Размер дискретного рабочего пространства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effectLst/>
                        </a:rPr>
                        <a:t>Точность результата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4759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64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64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128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128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256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256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512 </a:t>
                      </a:r>
                      <a:r>
                        <a:rPr lang="en-US" sz="1300" b="1" dirty="0" smtClean="0">
                          <a:effectLst/>
                        </a:rPr>
                        <a:t>x </a:t>
                      </a:r>
                      <a:r>
                        <a:rPr lang="ru-RU" sz="1300" b="1" dirty="0" smtClean="0">
                          <a:effectLst/>
                        </a:rPr>
                        <a:t>512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1024 </a:t>
                      </a:r>
                      <a:r>
                        <a:rPr lang="en-US" sz="1300" b="1" dirty="0">
                          <a:effectLst/>
                        </a:rPr>
                        <a:t>x</a:t>
                      </a:r>
                      <a:r>
                        <a:rPr lang="ru-RU" sz="1300" b="1" dirty="0">
                          <a:effectLst/>
                        </a:rPr>
                        <a:t> 1024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5900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Поиск в ширину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3155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12887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52367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213648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1159255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71398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Алгоритм </a:t>
                      </a:r>
                      <a:r>
                        <a:rPr lang="ru-RU" sz="1300" b="1" dirty="0" err="1">
                          <a:effectLst/>
                        </a:rPr>
                        <a:t>Дейкстры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3173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13058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52068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209251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836977 ячеек</a:t>
                      </a:r>
                      <a:endParaRPr lang="ru-RU" sz="13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57114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A*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623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1576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8071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40333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104109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Точный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60341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HPA*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454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1334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3551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10629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41491</a:t>
                      </a:r>
                      <a:r>
                        <a:rPr lang="ru-RU" sz="1300" dirty="0" smtClean="0">
                          <a:effectLst/>
                        </a:rPr>
                        <a:t>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Погрешность 1</a:t>
                      </a:r>
                      <a:r>
                        <a:rPr lang="en-US" sz="1300" dirty="0" smtClean="0">
                          <a:effectLst/>
                        </a:rPr>
                        <a:t>%</a:t>
                      </a:r>
                      <a:endParaRPr lang="ru-RU" sz="1300" dirty="0" smtClean="0">
                        <a:effectLst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  <a:tr h="90511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</a:rPr>
                        <a:t>Лучший-первый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r>
                        <a:rPr lang="ru-RU" sz="1300" dirty="0" smtClean="0">
                          <a:effectLst/>
                        </a:rPr>
                        <a:t>-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</a:rPr>
                        <a:t>1786 ячеек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 smtClean="0">
                          <a:effectLst/>
                        </a:rPr>
                        <a:t>Произвольный путь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38" marR="54938" marT="0" marB="0"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8258" y="5615582"/>
            <a:ext cx="475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Критерии выбора: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рассматриваемых ячеек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Точность (отклонение от кратчайшего пути)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3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рабочее пространство (ДРП)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7713" cy="4473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599" y="6163955"/>
            <a:ext cx="56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Дискретное рабочее пространство (ДРП)</a:t>
            </a:r>
            <a:endParaRPr lang="ru-RU" sz="2400" dirty="0"/>
          </a:p>
        </p:txBody>
      </p:sp>
      <p:pic>
        <p:nvPicPr>
          <p:cNvPr id="5" name="Рисунок 4" descr="Pic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7" y="1731904"/>
            <a:ext cx="5054093" cy="4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32432" y="6205171"/>
            <a:ext cx="418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/>
              <a:t>Графовое</a:t>
            </a:r>
            <a:r>
              <a:rPr lang="ru-RU" sz="2400" b="1" dirty="0" smtClean="0"/>
              <a:t> представление ДРП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73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Иллюстрация работы алгоритма </a:t>
            </a:r>
            <a:r>
              <a:rPr lang="en-US" dirty="0" smtClean="0"/>
              <a:t>HPA*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0794" y="567382"/>
            <a:ext cx="3380715" cy="174794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0793" y="2365358"/>
            <a:ext cx="3380715" cy="181053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430794" y="4225925"/>
            <a:ext cx="3380715" cy="175395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36" y="1240621"/>
            <a:ext cx="8009051" cy="40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Варианты модификации ДРП</a:t>
            </a:r>
            <a:endParaRPr lang="ru-RU" dirty="0"/>
          </a:p>
        </p:txBody>
      </p:sp>
      <p:pic>
        <p:nvPicPr>
          <p:cNvPr id="1026" name="Picture 2" descr="HpaStartModific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274" y="926629"/>
            <a:ext cx="4132152" cy="488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713" y="5815717"/>
            <a:ext cx="483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Универсальная модификация ДРП</a:t>
            </a:r>
            <a:endParaRPr lang="ru-RU" sz="2400" dirty="0"/>
          </a:p>
        </p:txBody>
      </p:sp>
      <p:pic>
        <p:nvPicPr>
          <p:cNvPr id="1027" name="Picture 3" descr="CellMapMod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3" y="926629"/>
            <a:ext cx="3328500" cy="49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58274" y="5815718"/>
            <a:ext cx="442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Улучшенная модификация ДРП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315"/>
            <a:ext cx="10515600" cy="1325563"/>
          </a:xfrm>
        </p:spPr>
        <p:txBody>
          <a:bodyPr/>
          <a:lstStyle/>
          <a:p>
            <a:r>
              <a:rPr lang="ru-RU" dirty="0" smtClean="0"/>
              <a:t>Иллюстрация работы модифицированного алгоритма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13" y="1102589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27207" y="1102589"/>
            <a:ext cx="4781550" cy="24669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3187" y="3658564"/>
            <a:ext cx="4772025" cy="24669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27207" y="3658565"/>
            <a:ext cx="4772025" cy="2466975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5115688" y="1955549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115687" y="4579706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трелка вниз 22"/>
          <p:cNvSpPr/>
          <p:nvPr/>
        </p:nvSpPr>
        <p:spPr>
          <a:xfrm>
            <a:off x="6183805" y="4559256"/>
            <a:ext cx="317584" cy="5477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179042" y="2756749"/>
            <a:ext cx="327109" cy="5064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182244" y="1107102"/>
            <a:ext cx="319679" cy="43876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88489"/>
            <a:ext cx="10515600" cy="1325563"/>
          </a:xfrm>
        </p:spPr>
        <p:txBody>
          <a:bodyPr/>
          <a:lstStyle/>
          <a:p>
            <a:r>
              <a:rPr lang="ru-RU" dirty="0" smtClean="0"/>
              <a:t>Уровни абстракции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07880" y="624490"/>
            <a:ext cx="5469450" cy="634026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MapAround</a:t>
            </a:r>
            <a:r>
              <a:rPr lang="en-US" sz="2000" b="1" dirty="0" smtClean="0">
                <a:solidFill>
                  <a:schemeClr val="tx1"/>
                </a:solidFill>
              </a:rPr>
              <a:t> (</a:t>
            </a:r>
            <a:r>
              <a:rPr lang="ru-RU" sz="2000" b="1" dirty="0" smtClean="0">
                <a:solidFill>
                  <a:schemeClr val="tx1"/>
                </a:solidFill>
              </a:rPr>
              <a:t>платформа рендеринга)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07875" y="1536339"/>
            <a:ext cx="5469450" cy="142500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4425" y="1635689"/>
            <a:ext cx="27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ICellMap</a:t>
            </a:r>
            <a:r>
              <a:rPr lang="ru-RU" b="1" dirty="0" smtClean="0"/>
              <a:t> (ДРП)</a:t>
            </a:r>
            <a:endParaRPr lang="ru-RU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23696" y="2236735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MapAroundCellMap</a:t>
            </a:r>
            <a:r>
              <a:rPr lang="ru-RU" dirty="0" smtClean="0">
                <a:solidFill>
                  <a:schemeClr val="tx1"/>
                </a:solidFill>
              </a:rPr>
              <a:t> (ДРП для </a:t>
            </a:r>
            <a:r>
              <a:rPr lang="en-US" dirty="0" err="1" smtClean="0">
                <a:solidFill>
                  <a:schemeClr val="tx1"/>
                </a:solidFill>
              </a:rPr>
              <a:t>MapAround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07875" y="3254726"/>
            <a:ext cx="5469450" cy="1521272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3696" y="3301631"/>
            <a:ext cx="46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ICellPathFinder</a:t>
            </a:r>
            <a:r>
              <a:rPr lang="ru-RU" b="1" dirty="0" smtClean="0"/>
              <a:t> (алгоритм поиска пути)</a:t>
            </a:r>
            <a:endParaRPr lang="ru-RU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23696" y="3820308"/>
            <a:ext cx="4637806" cy="73894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2668" y="4002183"/>
            <a:ext cx="463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HPAStarAlgorithm</a:t>
            </a:r>
            <a:r>
              <a:rPr lang="ru-RU" dirty="0" smtClean="0"/>
              <a:t> (модифицированный </a:t>
            </a:r>
            <a:r>
              <a:rPr lang="en-US" dirty="0" smtClean="0"/>
              <a:t>HPA*)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07875" y="5074689"/>
            <a:ext cx="5469450" cy="120734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2669" y="5257974"/>
            <a:ext cx="463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IList</a:t>
            </a:r>
            <a:r>
              <a:rPr lang="en-US" b="1" dirty="0" smtClean="0"/>
              <a:t>&lt;Vector2Int&gt;</a:t>
            </a:r>
            <a:r>
              <a:rPr lang="ru-RU" b="1" dirty="0" smtClean="0"/>
              <a:t> (абстрактный список точек)</a:t>
            </a:r>
            <a:endParaRPr lang="ru-RU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23696" y="5646260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List&lt;Vector2Int&gt;</a:t>
            </a:r>
            <a:r>
              <a:rPr lang="ru-RU" dirty="0" smtClean="0">
                <a:solidFill>
                  <a:schemeClr val="tx1"/>
                </a:solidFill>
              </a:rPr>
              <a:t> (список точек </a:t>
            </a:r>
            <a:r>
              <a:rPr lang="en-US" dirty="0" smtClean="0">
                <a:solidFill>
                  <a:schemeClr val="tx1"/>
                </a:solidFill>
              </a:rPr>
              <a:t>.NET)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371</Words>
  <Application>Microsoft Office PowerPoint</Application>
  <PresentationFormat>Широкоэкранный</PresentationFormat>
  <Paragraphs>107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Алгоритм поиска кратчайшего безопасного пути на электронной карте местности</vt:lpstr>
      <vt:lpstr>Актуальность</vt:lpstr>
      <vt:lpstr>Цель и задачи</vt:lpstr>
      <vt:lpstr>Таблица сравнения алгоритмов</vt:lpstr>
      <vt:lpstr>Дискретное рабочее пространство (ДРП)</vt:lpstr>
      <vt:lpstr>Иллюстрация работы алгоритма HPA*</vt:lpstr>
      <vt:lpstr>Варианты модификации ДРП</vt:lpstr>
      <vt:lpstr>Иллюстрация работы модифицированного алгоритма</vt:lpstr>
      <vt:lpstr>Уровни абстракции</vt:lpstr>
      <vt:lpstr>Эксперимент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кратчайшего безопасного пути на электронной карте местности</dc:title>
  <dc:creator>Пользователь Windows</dc:creator>
  <cp:lastModifiedBy>Пользователь Windows</cp:lastModifiedBy>
  <cp:revision>28</cp:revision>
  <dcterms:created xsi:type="dcterms:W3CDTF">2020-06-01T11:45:38Z</dcterms:created>
  <dcterms:modified xsi:type="dcterms:W3CDTF">2020-06-09T06:46:25Z</dcterms:modified>
</cp:coreProperties>
</file>