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76" r:id="rId3"/>
    <p:sldId id="257" r:id="rId4"/>
    <p:sldId id="258" r:id="rId5"/>
    <p:sldId id="259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5" r:id="rId14"/>
    <p:sldId id="277" r:id="rId15"/>
    <p:sldId id="262" r:id="rId16"/>
    <p:sldId id="265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yPC" initials="D" lastIdx="1" clrIdx="0">
    <p:extLst>
      <p:ext uri="{19B8F6BF-5375-455C-9EA6-DF929625EA0E}">
        <p15:presenceInfo xmlns:p15="http://schemas.microsoft.com/office/powerpoint/2012/main" userId="Dmitriy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3ED3-BDA9-403F-9587-F00544A46159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9BA9-EABA-4A55-8663-5834BF971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3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6942D3-9E76-408A-BDCC-B70D672A9436}" type="datetime1">
              <a:rPr lang="ru-RU" smtClean="0"/>
              <a:t>19.09.2023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6B0-1B10-4787-A7F7-57BE615D65F3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8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265B-5DE6-42E6-AB43-497A391B6271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7598-F1E4-41BC-9670-63C3346BD527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944-23ED-47A4-B382-D362731E0E92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2AB9-51D0-4E5A-8EF2-062D71A50486}" type="datetime1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BFE7-FAFA-4F28-9364-EB8CFF0EC6BB}" type="datetime1">
              <a:rPr lang="ru-RU" smtClean="0"/>
              <a:t>19.09.2023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6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C0FB-84BA-44EA-9FC7-7E8F8EA3ECEF}" type="datetime1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88BC-419E-4C42-AE96-DE8A653AD43B}" type="datetime1">
              <a:rPr lang="ru-RU" smtClean="0"/>
              <a:t>19.09.2023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0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8A-407B-4511-94C6-456FC6D02A10}" type="datetime1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8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43C8B0-7E3A-459B-9E4F-972B459402B1}" type="datetime1">
              <a:rPr lang="ru-RU" smtClean="0"/>
              <a:t>19.09.2023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6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6376C3-0A5E-4C93-8D6A-0F2C219FE98B}" type="datetime1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F30C907-8C8B-495A-85EC-C74452231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C96-5714-4AEA-9AE1-6AEDCEB70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000" dirty="0"/>
              <a:t>Improving Urban Traffic Flow </a:t>
            </a:r>
            <a:br>
              <a:rPr lang="en-US" sz="5000" dirty="0"/>
            </a:br>
            <a:r>
              <a:rPr lang="en-US" sz="5000" dirty="0"/>
              <a:t>with </a:t>
            </a:r>
            <a:br>
              <a:rPr lang="en-US" sz="5000" dirty="0"/>
            </a:br>
            <a:r>
              <a:rPr lang="en-US" sz="5000" dirty="0"/>
              <a:t>Drone Supported </a:t>
            </a:r>
            <a:br>
              <a:rPr lang="en-US" sz="5000" dirty="0"/>
            </a:br>
            <a:r>
              <a:rPr lang="en-US" sz="5000" dirty="0"/>
              <a:t>Vehicular Networks</a:t>
            </a:r>
            <a:endParaRPr lang="ru-RU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D365F-451F-42E7-B31E-2054B928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3429000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final Talk by Dmitriy Monakhov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7C27-1F0D-4836-9B1E-96D508F8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Dmitriy Monakhov - Improving Urban Traffic Flow with Drone Supported Vehicular Networks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23F0-B991-4543-BFBE-005AA73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5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3D Shadowing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10</a:t>
            </a:fld>
            <a:endParaRPr lang="ru-R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62CAEB-ACB2-4542-9751-77DF916A77C6}"/>
              </a:ext>
            </a:extLst>
          </p:cNvPr>
          <p:cNvSpPr txBox="1">
            <a:spLocks/>
          </p:cNvSpPr>
          <p:nvPr/>
        </p:nvSpPr>
        <p:spPr>
          <a:xfrm>
            <a:off x="974916" y="2633518"/>
            <a:ext cx="6245986" cy="2754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Buildings are approximated as right prisms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Calculates line-prism intersection points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Reuses existing Veins infrastructure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EE0F71-5FC3-410E-888F-2FEBBA89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7" y="1737359"/>
            <a:ext cx="4822804" cy="42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visualization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809B9-A1BE-4B52-842D-89234582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4" y="1737360"/>
            <a:ext cx="7550331" cy="45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3E6F-4E87-4AF4-8BF4-C51B154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verification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E29A-0FC9-48AA-BFBF-0E91C865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F351-A2CC-45F4-B44E-DDBFFB9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12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65965-1651-4F83-BFAF-DA750755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98" y="1737360"/>
            <a:ext cx="7284160" cy="45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storm suppression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204-4447-46A6-9576-F20DC6B2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74" y="2249487"/>
            <a:ext cx="599240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Weighted p-persistence 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parameters for drones and vehicles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Channel busy-time ratio low in all cases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829D3-C954-4FB4-BD00-1D20C8B5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83" y="1737360"/>
            <a:ext cx="4560400" cy="456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31DC-D2E8-432E-8612-7D15EE4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286603"/>
            <a:ext cx="1063832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Evaluation: Received Announcements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F649B6-E1B4-4A0E-A7B3-C603A362A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084" y="1884145"/>
                <a:ext cx="6765587" cy="429458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Received Announcements Ratio for a single vehicle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𝑹𝒂𝒓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): </a:t>
                </a:r>
              </a:p>
              <a:p>
                <a:pPr marL="0" indent="0">
                  <a:buNone/>
                </a:pPr>
                <a:r>
                  <a:rPr lang="en-US" sz="2400" dirty="0"/>
                  <a:t>Number of unique messages received by this vehicle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divided by total number of unique messages sent by all vehicles (</a:t>
                </a:r>
                <a:r>
                  <a:rPr lang="en-US" sz="2400" b="1" i="1" dirty="0"/>
                  <a:t>N</a:t>
                </a:r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The Overall Received Announcements Ratio:</a:t>
                </a:r>
              </a:p>
              <a:p>
                <a:pPr marL="0" indent="0">
                  <a:buNone/>
                </a:pPr>
                <a:r>
                  <a:rPr lang="en-US" sz="2400" dirty="0"/>
                  <a:t>The average Received Announcements Ratio of all vehicles. </a:t>
                </a:r>
                <a:r>
                  <a:rPr lang="en-US" sz="2400" b="1" dirty="0"/>
                  <a:t>V </a:t>
                </a:r>
                <a:r>
                  <a:rPr lang="en-US" sz="2400" dirty="0"/>
                  <a:t>–</a:t>
                </a:r>
                <a:r>
                  <a:rPr lang="ru-RU" sz="2400" dirty="0"/>
                  <a:t> </a:t>
                </a:r>
                <a:r>
                  <a:rPr lang="en-US" sz="2400" dirty="0"/>
                  <a:t>total number of vehicles.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F649B6-E1B4-4A0E-A7B3-C603A362A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84" y="1884145"/>
                <a:ext cx="6765587" cy="4294586"/>
              </a:xfrm>
              <a:blipFill>
                <a:blip r:embed="rId2"/>
                <a:stretch>
                  <a:fillRect l="-1441" t="-2553" r="-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6EAC5-B6C7-48CA-B018-D34F66A7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039A8-A9B8-4E88-B7A8-78E65D11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005A2-571A-48AF-A57D-E941A90AEDD2}"/>
                  </a:ext>
                </a:extLst>
              </p:cNvPr>
              <p:cNvSpPr txBox="1"/>
              <p:nvPr/>
            </p:nvSpPr>
            <p:spPr>
              <a:xfrm>
                <a:off x="7172806" y="1978257"/>
                <a:ext cx="3007895" cy="1148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𝑅𝑎𝑟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005A2-571A-48AF-A57D-E941A90AE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806" y="1978257"/>
                <a:ext cx="3007895" cy="1148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06F36-3026-40CC-8CE0-4EDFDECCC396}"/>
                  </a:ext>
                </a:extLst>
              </p:cNvPr>
              <p:cNvSpPr txBox="1"/>
              <p:nvPr/>
            </p:nvSpPr>
            <p:spPr>
              <a:xfrm>
                <a:off x="7401671" y="3821597"/>
                <a:ext cx="4154245" cy="1823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𝑅𝑎𝑟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𝑅𝑎𝑟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06F36-3026-40CC-8CE0-4EDFDECC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671" y="3821597"/>
                <a:ext cx="4154245" cy="1823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A40A11-115E-496B-BB14-460821573236}"/>
              </a:ext>
            </a:extLst>
          </p:cNvPr>
          <p:cNvSpPr txBox="1"/>
          <p:nvPr/>
        </p:nvSpPr>
        <p:spPr>
          <a:xfrm>
            <a:off x="11367125" y="229552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(1)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7C701-C1E9-4084-8F8D-8F1E278CA591}"/>
              </a:ext>
            </a:extLst>
          </p:cNvPr>
          <p:cNvSpPr txBox="1"/>
          <p:nvPr/>
        </p:nvSpPr>
        <p:spPr>
          <a:xfrm>
            <a:off x="11393509" y="4502297"/>
            <a:ext cx="999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(2)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172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2532-15E4-409A-A914-0B938A3F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flight altitude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E3796-3158-43B7-B81A-F7DCDCA7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30616-2D13-4109-AF8F-6C43982B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34" y="1743890"/>
            <a:ext cx="4543697" cy="4543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C776-EF9E-4A67-B367-ECA47EEC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743891"/>
            <a:ext cx="4543697" cy="45436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B8155-B269-4805-9F87-9A0AC6E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47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286603"/>
            <a:ext cx="10646229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Evaluation: Received Announcements Ratio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2204-4447-46A6-9576-F20DC6B2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8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Can be used as connectivity metric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Connectivity increases when number of drones is rising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Accident probability has negative impact</a:t>
            </a: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A7BCB-0461-4B5A-BB69-1F9AE5C3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7360"/>
            <a:ext cx="4506584" cy="45065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96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EF7-3B31-45B2-B084-4B276439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62149"/>
          </a:xfrm>
        </p:spPr>
        <p:txBody>
          <a:bodyPr>
            <a:normAutofit/>
          </a:bodyPr>
          <a:lstStyle/>
          <a:p>
            <a:r>
              <a:rPr lang="en-US" dirty="0"/>
              <a:t>Evaluation: traffic flow improvement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289-434C-4187-9CF1-8A97A7F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CC972-6861-458C-8B13-9110F24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48"/>
            <a:ext cx="5214539" cy="5214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A20A-1A7F-487D-A85F-02262950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64" y="1073050"/>
            <a:ext cx="5214538" cy="52145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4BB-987D-430F-98BD-97ECD9CC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5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543-0EB5-472B-98FD-14180CE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BE23-BDE1-42E0-A5D7-D98BE4E9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Drones help to spread vehicles’ messages over the buildings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Drones improve VANET’s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Improved connectivity leads to better traffic message dissemination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Urban traffic improvement can be achieved: 42</a:t>
            </a:r>
            <a:r>
              <a:rPr lang="ru-RU" sz="3200" dirty="0"/>
              <a:t>% </a:t>
            </a:r>
            <a:r>
              <a:rPr lang="en-US" sz="3200" dirty="0"/>
              <a:t>less jammed vehicles in the best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Project code can be easily integrated into Veins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BE0E-DAE4-428A-A543-A00DDFD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706E0-37C5-47D5-AECB-D2F91CA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7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C64-5074-496D-A4DF-93357CA2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02" y="439075"/>
            <a:ext cx="8865704" cy="846902"/>
          </a:xfrm>
        </p:spPr>
        <p:txBody>
          <a:bodyPr/>
          <a:lstStyle/>
          <a:p>
            <a:r>
              <a:rPr lang="en-US" dirty="0"/>
              <a:t>Motivation: why DAVNs?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327B7-582B-4AA8-97C3-A8C9EA42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395F0-E95B-4AB6-989D-BCBB32C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2A667-08FB-4E9A-A0A2-417CC90CC0CA}"/>
              </a:ext>
            </a:extLst>
          </p:cNvPr>
          <p:cNvSpPr txBox="1"/>
          <p:nvPr/>
        </p:nvSpPr>
        <p:spPr>
          <a:xfrm>
            <a:off x="4665039" y="5748544"/>
            <a:ext cx="852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Source: https://www.unmannedairspace.info/uncategorized/39-cities-pioneering-urban-drone-operations/</a:t>
            </a:r>
            <a:endParaRPr lang="ru-RU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AFB6-FCEC-4F21-8DE1-3253E36D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87" y="1488783"/>
            <a:ext cx="6849026" cy="425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FDF3C-CC54-4D4C-93B2-89FBF94537F6}"/>
              </a:ext>
            </a:extLst>
          </p:cNvPr>
          <p:cNvSpPr txBox="1"/>
          <p:nvPr/>
        </p:nvSpPr>
        <p:spPr>
          <a:xfrm>
            <a:off x="198783" y="2001078"/>
            <a:ext cx="4822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Drones can improve communication in VANETs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Drones maintain line-of-sight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Drones avoid radio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705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C64-5074-496D-A4DF-93357CA2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48" y="492637"/>
            <a:ext cx="8865704" cy="846902"/>
          </a:xfrm>
        </p:spPr>
        <p:txBody>
          <a:bodyPr/>
          <a:lstStyle/>
          <a:p>
            <a:r>
              <a:rPr lang="en-US" dirty="0"/>
              <a:t>Motivation: related works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327B7-582B-4AA8-97C3-A8C9EA42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395F0-E95B-4AB6-989D-BCBB32C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2A667-08FB-4E9A-A0A2-417CC90CC0CA}"/>
              </a:ext>
            </a:extLst>
          </p:cNvPr>
          <p:cNvSpPr txBox="1"/>
          <p:nvPr/>
        </p:nvSpPr>
        <p:spPr>
          <a:xfrm>
            <a:off x="4787643" y="5786132"/>
            <a:ext cx="852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Source: https://www.unmannedairspace.info/uncategorized/39-cities-pioneering-urban-drone-operations/</a:t>
            </a:r>
            <a:endParaRPr lang="ru-RU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AFB6-FCEC-4F21-8DE1-3253E36D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91" y="1526371"/>
            <a:ext cx="6849026" cy="425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FDF3C-CC54-4D4C-93B2-89FBF94537F6}"/>
              </a:ext>
            </a:extLst>
          </p:cNvPr>
          <p:cNvSpPr txBox="1"/>
          <p:nvPr/>
        </p:nvSpPr>
        <p:spPr>
          <a:xfrm>
            <a:off x="198783" y="2001078"/>
            <a:ext cx="4822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recent works focus on different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Very few works discuss urban environments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189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7C8-1A8A-4CC9-BB25-7FAE9A3E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BC84D-5C99-45B7-8279-FA7D8F09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9FE4-AE5D-4A4A-AD23-417BA3B024B8}"/>
              </a:ext>
            </a:extLst>
          </p:cNvPr>
          <p:cNvSpPr txBox="1"/>
          <p:nvPr/>
        </p:nvSpPr>
        <p:spPr>
          <a:xfrm>
            <a:off x="119270" y="1861930"/>
            <a:ext cx="5242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Simulate DAVN in a dense city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Simulate traffic jams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Measure traffic flow with and without 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Assess drone effects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1728F-7FEC-4A87-9F7D-D3702C30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613" y="1785560"/>
            <a:ext cx="6830387" cy="44486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47906-F4B5-4E3A-AA4B-E6310D21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53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setup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0" y="2097088"/>
            <a:ext cx="610297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82E8D-3795-40E7-B268-79B304CB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1737360"/>
            <a:ext cx="5353983" cy="46013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0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5206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395" y="5856177"/>
            <a:ext cx="2926080" cy="1397039"/>
          </a:xfrm>
        </p:spPr>
        <p:txBody>
          <a:bodyPr/>
          <a:lstStyle/>
          <a:p>
            <a:fld id="{1F30C907-8C8B-495A-85EC-C74452231CE2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59680-CC06-4F3C-A8D8-05BE6117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3608315"/>
            <a:ext cx="2927390" cy="26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069B8F-119D-4E35-9A18-37C6A213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3295122"/>
            <a:ext cx="3155989" cy="3012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5206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6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2073F-1912-4981-8883-091305F4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0" y="1789611"/>
            <a:ext cx="5222538" cy="453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protocol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573203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Manhattan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Vehicles follow random routes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 vehicles break down and block the road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Broken vehicles send broadcasts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vehicles change route and rebroadcast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A835-3EEC-4AF2-AC09-C9EAF86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drones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F817-DA96-4575-A23B-71411C96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1" y="2097088"/>
            <a:ext cx="4192480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reuse vehicles’ protocol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fly opportunistically above buildings (average altitude: 175 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Drones rebroadcast messages from vehicles and other drones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1290C-5E22-4D7A-965E-B64D32D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Dmitriy Monakhov - Improving Urban Traffic Flow with Drone Supported Vehicular Networks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AF49-B02A-410C-8A11-37E82083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C907-8C8B-495A-85EC-C74452231CE2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C62A-2D72-42DC-A3C0-A8625793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821" y="1847413"/>
            <a:ext cx="7188109" cy="40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41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352</TotalTime>
  <Words>669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Metropolitan</vt:lpstr>
      <vt:lpstr>Improving Urban Traffic Flow  with  Drone Supported  Vehicular Networks</vt:lpstr>
      <vt:lpstr>Motivation: why DAVNs?</vt:lpstr>
      <vt:lpstr>Motivation: related works</vt:lpstr>
      <vt:lpstr>Goals</vt:lpstr>
      <vt:lpstr>Implementation: setup</vt:lpstr>
      <vt:lpstr>Implementation: protocol</vt:lpstr>
      <vt:lpstr>Implementation: protocol</vt:lpstr>
      <vt:lpstr>Implementation: protocol</vt:lpstr>
      <vt:lpstr>Implementation: drones</vt:lpstr>
      <vt:lpstr>Implementation: 3D Shadowing</vt:lpstr>
      <vt:lpstr>Implementation: visualization</vt:lpstr>
      <vt:lpstr>Implementation: verification</vt:lpstr>
      <vt:lpstr>Broadcast storm suppression</vt:lpstr>
      <vt:lpstr>Evaluation: Received Announcements Ratio</vt:lpstr>
      <vt:lpstr>Drone flight altitude</vt:lpstr>
      <vt:lpstr>Evaluation: Received Announcements Ratio</vt:lpstr>
      <vt:lpstr>Evaluation: traffic flow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Urban Traffic Flow  with  Drone Supported  Vehicular Networks</dc:title>
  <dc:creator>DmitriyPC</dc:creator>
  <cp:lastModifiedBy>Dmitriy Monakhov</cp:lastModifiedBy>
  <cp:revision>49</cp:revision>
  <dcterms:created xsi:type="dcterms:W3CDTF">2022-12-27T12:08:18Z</dcterms:created>
  <dcterms:modified xsi:type="dcterms:W3CDTF">2023-09-19T19:14:10Z</dcterms:modified>
</cp:coreProperties>
</file>