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2" r:id="rId2"/>
    <p:sldId id="317" r:id="rId3"/>
    <p:sldId id="314" r:id="rId4"/>
    <p:sldId id="311" r:id="rId5"/>
    <p:sldId id="316" r:id="rId6"/>
    <p:sldId id="315" r:id="rId7"/>
    <p:sldId id="319" r:id="rId8"/>
    <p:sldId id="321" r:id="rId9"/>
    <p:sldId id="322" r:id="rId10"/>
    <p:sldId id="323" r:id="rId11"/>
    <p:sldId id="328" r:id="rId12"/>
    <p:sldId id="325" r:id="rId13"/>
    <p:sldId id="329" r:id="rId14"/>
    <p:sldId id="336" r:id="rId15"/>
    <p:sldId id="324" r:id="rId16"/>
    <p:sldId id="33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0" autoAdjust="0"/>
    <p:restoredTop sz="94660"/>
  </p:normalViewPr>
  <p:slideViewPr>
    <p:cSldViewPr>
      <p:cViewPr>
        <p:scale>
          <a:sx n="100" d="100"/>
          <a:sy n="100" d="100"/>
        </p:scale>
        <p:origin x="-594" y="1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edge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wedge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wedge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9D60DC-D629-4DD5-BF34-0A1DF2BA913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wedge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edge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wedge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wedge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wedge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edge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wedge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 spd="slow">
    <p:wedge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23.03.2014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slow">
    <p:wedge/>
    <p:sndAc>
      <p:stSnd>
        <p:snd r:embed="rId14" name="chimes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6 СЕНТЯБРЯ\7! КРАСИВЫЕ ФОНЫ ФОТОШОП\Fon_Dlya_Ramok\k-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48680"/>
            <a:ext cx="8100392" cy="6309320"/>
          </a:xfrm>
          <a:prstGeom prst="rect">
            <a:avLst/>
          </a:prstGeom>
          <a:noFill/>
        </p:spPr>
      </p:pic>
      <p:sp>
        <p:nvSpPr>
          <p:cNvPr id="11" name="Заголовок 1"/>
          <p:cNvSpPr>
            <a:spLocks noGrp="1"/>
          </p:cNvSpPr>
          <p:nvPr>
            <p:ph idx="1"/>
          </p:nvPr>
        </p:nvSpPr>
        <p:spPr>
          <a:xfrm>
            <a:off x="1259632" y="1844824"/>
            <a:ext cx="7498080" cy="2808312"/>
          </a:xfrm>
          <a:noFill/>
          <a:ln w="38100">
            <a:noFill/>
          </a:ln>
        </p:spPr>
        <p:txBody>
          <a:bodyPr>
            <a:noAutofit/>
          </a:bodyPr>
          <a:lstStyle/>
          <a:p>
            <a:pPr algn="ctr">
              <a:buClr>
                <a:srgbClr val="002060"/>
              </a:buClr>
              <a:buSzPct val="200000"/>
              <a:buNone/>
            </a:pPr>
            <a:endParaRPr lang="ru-RU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02060"/>
              </a:buClr>
              <a:buSzPct val="200000"/>
              <a:buNone/>
            </a:pPr>
            <a:endParaRPr lang="ru-RU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02060"/>
              </a:buClr>
              <a:buSzPct val="200000"/>
              <a:buNone/>
            </a:pPr>
            <a:endParaRPr lang="ru-RU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02060"/>
              </a:buClr>
              <a:buSzPct val="200000"/>
              <a:buNone/>
            </a:pPr>
            <a:endParaRPr lang="ru-RU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02060"/>
              </a:buClr>
              <a:buSzPct val="200000"/>
              <a:buNone/>
            </a:pPr>
            <a:endParaRPr lang="ru-RU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02060"/>
              </a:buClr>
              <a:buSzPct val="200000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Использование сказкотерапии в работе с детьми </a:t>
            </a:r>
          </a:p>
          <a:p>
            <a:pPr algn="ctr">
              <a:buClr>
                <a:srgbClr val="002060"/>
              </a:buClr>
              <a:buSzPct val="200000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дошкольного возраста</a:t>
            </a:r>
            <a:endParaRPr lang="ru-RU" sz="3600" b="1" dirty="0">
              <a:ln w="6350">
                <a:solidFill>
                  <a:schemeClr val="accent3">
                    <a:lumMod val="75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404664"/>
            <a:ext cx="7890080" cy="5843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 каждой группы сказок есть своя возрастная детская аудитория.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Детям 3—5 лет наиболее понятны и близки сказки о животных и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сказки о взаимодействии людей и животных. В этом возрасте дети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часто идентифицируют себя с животными, легко перевоплощаются в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них, копируя их манеру поведения.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Начиная с 5 лет, ребенок идентифицирует себя преимуществен но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человеческими персонажами: принцами, царевнами, солдатами и 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ему нравятся сказки о людях, потому что в этих историях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содержится рассказ о том, как человек познает мир.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Методом  сказкотерапии  можно работать с малышами от 3-х лет. 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Зинкевич – Евстигнеева читает, что сказку, как лекарство, можно 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применять с 4-х летнего возраста, потому, что результативным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средством воздействия сказкотерапия становится только тогда,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когда человек четко осознает отличие сказки и выдумки от жизни и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реальности. А у ребенка это осознание начинается как раз на рубеже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4-х лет.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908720"/>
            <a:ext cx="7498080" cy="561662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Чтение  сказки  и её анализ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Цель — осознание, интерпретация того, что стоит за каждой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сказочной ситуацией, за конструкцией сюжета, за поведением героев. 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После прослушивания детьми сказки им задается ряд вопросов: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 чём сказка?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Что запомнилось больше всего?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Какие герои запомнились? Почему?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Что случилось с тем или иным персонажем?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Какие чувства возникали во время чтения? В какие моменты было радостно? В какие грустно? Было ли жалко кого-нибудь?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Какие чувства, какое настроение после сказки?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Случается ли такое в жизни, по-настоящему?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Случались ли у тебя похожие ситуации?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Чему мы можем научиться у этой сказки?</a:t>
            </a:r>
          </a:p>
          <a:p>
            <a:pPr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CC3300"/>
                </a:solidFill>
              </a:rPr>
              <a:t>Приёмы  работы  со сказкой:</a:t>
            </a:r>
            <a:endParaRPr lang="ru-RU" sz="3200" dirty="0"/>
          </a:p>
        </p:txBody>
      </p:sp>
      <p:pic>
        <p:nvPicPr>
          <p:cNvPr id="5" name="Picture 2" descr="D:\6 СЕНТЯБРЯ\5! КЛИП-АРТЫ\КЛИПАРТЫ ДЕТСКИЕ ))))\Klipart_Masha_i_Medved\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3680" y="4445496"/>
            <a:ext cx="2880320" cy="241250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CC3300"/>
                </a:solidFill>
              </a:rPr>
              <a:t>Приёмы  работы  со сказкой: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692696"/>
            <a:ext cx="7890080" cy="5832648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ru-RU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Рассказывание сказок</a:t>
            </a: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Рассказывание сказки  от первого  или  третьего  лица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Можно предложить ребенку рассказать сказку от имени других  действующих лиц, участвующих или не участвующих в сказке. Например, как сказку о Колобке рассказала бы Лиса, Баба-Яга или Василиса Премудрая. «Давайте попробуем рассказать историю Колобка глазами Бабы-Яги, Лисы, Василисы Премудрой или  пенька, на котором сидел Колобок».</a:t>
            </a:r>
          </a:p>
          <a:p>
            <a:pPr>
              <a:buFont typeface="Wingdings" pitchFamily="2" charset="2"/>
              <a:buChar char="ü"/>
            </a:pP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Групповое рассказывание сказок. Каждый  из группы детей по очереди 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рассказывает маленький кусочек известной всем сказки.</a:t>
            </a:r>
          </a:p>
          <a:p>
            <a:pPr>
              <a:buFont typeface="Wingdings" pitchFamily="2" charset="2"/>
              <a:buChar char="ü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Рассказывание известной сказки и придумывание к ней продолжения. </a:t>
            </a:r>
          </a:p>
          <a:p>
            <a:pPr>
              <a:buFont typeface="Wingdings" pitchFamily="2" charset="2"/>
              <a:buChar char="ü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Групповое придумывание сказки. Первый ребенок  говорит первую фразу: «В   некотором царстве, в некотором государстве…», следующий ребенок присоединяет  к сказочной фразе одну или две фразы и т.д. Этот прием помогает развивать  произвольную память; фантазию и воображение; умение выражать свои мысли; умение слушать.</a:t>
            </a:r>
          </a:p>
          <a:p>
            <a:pPr>
              <a:buFont typeface="Wingdings" pitchFamily="2" charset="2"/>
              <a:buChar char="ü"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None/>
            </a:pP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 </a:t>
            </a:r>
          </a:p>
          <a:p>
            <a:endParaRPr lang="ru-RU" sz="1800" dirty="0"/>
          </a:p>
        </p:txBody>
      </p:sp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764704"/>
            <a:ext cx="7498080" cy="548369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Проигрывание эпизодов сказки, драматизация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Проигрывание эпизодов дает возможность ребенку почувствовать некоторые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эмоционально значимые ситуации и проиграть эмоции, проигрывание сказки в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ролях. Ребенок интуитивно выбирает для себя "исцеляющую" роль. И здесь надо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отдавать роль сценариста самому ребенку, тогда проблемные моменты точно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будут проиграны.</a:t>
            </a:r>
            <a:endParaRPr lang="ru-RU" sz="16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Постановка сказок с помощью кукол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Работая с куклой, ребенок видит, что каждое его действие немедленно отражается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 поведении куклы. Это помогает ему самостоятельно корректировать свои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движения и делать поведение куклы максимально выразительным. Работа с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куклами позволяет совершенствовать и проявлять через куклу те эмоции, которые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обычно ребенок по каким-то причинам не может себе позволить проявить.</a:t>
            </a:r>
          </a:p>
          <a:p>
            <a:pPr algn="ctr"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Рисование по мотивам сказки</a:t>
            </a:r>
          </a:p>
          <a:p>
            <a:pPr algn="just">
              <a:buNone/>
            </a:pPr>
            <a:r>
              <a:rPr lang="ru-RU" sz="1600" dirty="0" smtClean="0"/>
              <a:t>-   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рисунок наиболее значимого для ребенка отрывка;</a:t>
            </a:r>
          </a:p>
          <a:p>
            <a:pPr algn="just">
              <a:buFontTx/>
              <a:buChar char="-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любимого сказочного героя, </a:t>
            </a:r>
          </a:p>
          <a:p>
            <a:pPr algn="just">
              <a:buFontTx/>
              <a:buChar char="-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сказочной страны</a:t>
            </a:r>
          </a:p>
          <a:p>
            <a:pPr algn="just">
              <a:buFontTx/>
              <a:buChar char="-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Рисуя или работая с различными материалами ребенок воплощает все, что его волнует, чувства и мысли, освобождаясь от тревоги или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другого чувства, которое беспокоило.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CC3300"/>
                </a:solidFill>
              </a:rPr>
              <a:t>Приёмы  работы  со сказкой:</a:t>
            </a:r>
            <a:endParaRPr lang="ru-RU" sz="3200" dirty="0"/>
          </a:p>
        </p:txBody>
      </p:sp>
      <p:pic>
        <p:nvPicPr>
          <p:cNvPr id="5" name="Picture 4" descr="05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164288" y="4581128"/>
            <a:ext cx="1679688" cy="216024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Структура </a:t>
            </a:r>
            <a:r>
              <a:rPr lang="ru-RU" sz="2800" dirty="0" smtClean="0"/>
              <a:t>  сказкотерапевтического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 </a:t>
            </a:r>
            <a:r>
              <a:rPr lang="ru-RU" sz="2800" dirty="0" smtClean="0"/>
              <a:t>занятия   </a:t>
            </a:r>
            <a:r>
              <a:rPr lang="ru-RU" sz="2800" dirty="0" smtClean="0"/>
              <a:t>содержит: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052736"/>
            <a:ext cx="7498080" cy="519566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Ритуал «входа в сказку»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(настрой на совместную работу).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Например, передача волшебного  клубочка по кругу, проход через волшебный обруч,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ритуальная присказка: «Добрая волшебница в гости пригласила, двери в сказку нам тихонько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приоткрыла».</a:t>
            </a:r>
            <a:r>
              <a:rPr lang="ru-RU" sz="1800" dirty="0" smtClean="0"/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"Сказка в гости к нам пришла, нам встречать ее пора!"</a:t>
            </a:r>
            <a:r>
              <a:rPr lang="ru-RU" sz="1800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Основную часть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где педагог  рассказывает детям новую сказку, использует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разнообразные   приемы работы со сказкой (обсуждение, вопросы к детям, инсценирование 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сказки, рисование сказки)  Педагог обсуждает и анализирует вместе с детьми, в каких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ситуациях их жизни  они могут использовать тот опыт, что приобрели  сегодня.</a:t>
            </a:r>
          </a:p>
          <a:p>
            <a:pPr>
              <a:buFont typeface="Arial" pitchFamily="34" charset="0"/>
              <a:buChar char="•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Резюмирование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Обобщить приобретенный опыт связать его с уже имеющимся  опытом. Воспитатель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подводит итоги занятия. Четко проговаривает последовательность происходившего на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занятиях, отмечает отдельных детей за их заслуги, подчеркивает значимость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приобретенного опыта, проговаривает конкретные ситуации реальной жизни, в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которых дети могут использовать опыт, что приобрели  сегодня.</a:t>
            </a:r>
          </a:p>
          <a:p>
            <a:pPr>
              <a:buFont typeface="Arial" pitchFamily="34" charset="0"/>
              <a:buChar char="•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Ритуал «выхода из сказки». 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Дети, стоя в кругу, проговаривают: «Мы берём с 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собой  всё важное, что было сегодня с нами, всё, чему мы  научились».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71600" y="980729"/>
          <a:ext cx="7992888" cy="556326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68886"/>
                <a:gridCol w="5724002"/>
              </a:tblGrid>
              <a:tr h="12729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Жили – были…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Начало сказки, встреча с ее героями.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 первую очередь подобрать героя, близкого ребенку по полу, возрасту, характеру. </a:t>
                      </a:r>
                    </a:p>
                    <a:p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Для детей 3-4 лет рекомендуют делать главными героями сказок игрушки, маленьких человечков и животных.</a:t>
                      </a:r>
                    </a:p>
                    <a:p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Начиная с 5 лет – фей, волшебников, принцесс, принцев, солдат </a:t>
                      </a:r>
                    </a:p>
                    <a:p>
                      <a:endParaRPr kumimoji="0" lang="ru-RU" sz="8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4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itchFamily="18" charset="0"/>
                          <a:cs typeface="Times New Roman" pitchFamily="18" charset="0"/>
                        </a:rPr>
                        <a:t>И вдруг однажды…</a:t>
                      </a:r>
                      <a:endParaRPr lang="ru-RU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Герой сталкивается с какой-то проблемой, конфликтом, совпадающей с проблемой ребенка. Описать жизнь героя в сказочной стране так, чтобы ребенок нашел сходство со своей жизнью, и приписать герою все переживания ребенка. 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109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itchFamily="18" charset="0"/>
                          <a:cs typeface="Times New Roman" pitchFamily="18" charset="0"/>
                        </a:rPr>
                        <a:t>Из – за этого….</a:t>
                      </a:r>
                      <a:endParaRPr lang="ru-RU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Показано в чем состоит решение проблемы, и как это делают герои сказки.</a:t>
                      </a:r>
                    </a:p>
                  </a:txBody>
                  <a:tcPr marL="68580" marR="68580" marT="0" marB="0"/>
                </a:tc>
              </a:tr>
              <a:tr h="244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itchFamily="18" charset="0"/>
                          <a:cs typeface="Times New Roman" pitchFamily="18" charset="0"/>
                        </a:rPr>
                        <a:t>Кульминация</a:t>
                      </a:r>
                      <a:endParaRPr lang="ru-RU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Герои сказки справляются с трудностями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3094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itchFamily="18" charset="0"/>
                          <a:cs typeface="Times New Roman" pitchFamily="18" charset="0"/>
                        </a:rPr>
                        <a:t>Развязка                                               </a:t>
                      </a:r>
                      <a:endParaRPr lang="ru-RU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Результат действий героев сказки: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«-» — герой, совершивший плохой поступок, наказан;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«+» — герой, который проходит через все испытания, проявляет свои лучшие качества, вознагражден.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Развязка 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коррекционной  </a:t>
                      </a: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сказки должна 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быть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позитивной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9470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itchFamily="18" charset="0"/>
                          <a:cs typeface="Times New Roman" pitchFamily="18" charset="0"/>
                        </a:rPr>
                        <a:t>Мораль сей сказки 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такова…</a:t>
                      </a:r>
                      <a:endParaRPr lang="ru-RU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Герои сказки извлекают уроки из своих действий,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их жизнь радикально изменяется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764704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Сочинение сказок</a:t>
            </a:r>
            <a:br>
              <a:rPr lang="ru-RU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Для того чтобы сказка или история обрела силу и оказала помощь, необходимо, чтобы сказочный сюжет должен разворачиваться в определенной последовательности: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96552" y="-315416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674813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395536" y="476672"/>
            <a:ext cx="842493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ru-RU" sz="2000" b="1" dirty="0" smtClean="0">
              <a:solidFill>
                <a:srgbClr val="CC0000"/>
              </a:solidFill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Попадая в сказку, дети легко воспринимают «сказочные законы» - нормы и правила поведения.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Эмоционально разряжаясь, сбрасывая зажимы, «отыгрывая» глубоко спрятанные в подсознании страх, беспокойство, агрессию или чувство вины, дети становятся мягче, добрее, увереннее в себе, восприимчивее к людям и окружающему миру. 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Сказкотерапия один из самых эффективных видов педагогических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здоровьесберегающих технологий, в процессе которого задействованы все компоненты здоровья детей.</a:t>
            </a:r>
          </a:p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Начав использовать в своей работе методы сказкотерапии, нужно помнить - результатов от лечения сказкой не стоит ждать сразу, но что они будут – несомненно. Ведь труд, терпение и доброта, как и в любой сказке, обязательно будут вознаграждены</a:t>
            </a:r>
            <a:r>
              <a:rPr lang="ru-RU" sz="2000" dirty="0" smtClean="0"/>
              <a:t>.</a:t>
            </a:r>
            <a:endParaRPr lang="ru-RU" sz="2000" b="1" dirty="0"/>
          </a:p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Попробуйте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! Уверена, что этот прием понравится вашим воспитанникам и поможет Вам в работе!</a:t>
            </a:r>
          </a:p>
          <a:p>
            <a:pPr algn="ctr"/>
            <a:endParaRPr lang="ru-RU" sz="2000" b="1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88640"/>
            <a:ext cx="7498080" cy="6336704"/>
          </a:xfrm>
        </p:spPr>
        <p:txBody>
          <a:bodyPr>
            <a:normAutofit fontScale="47500" lnSpcReduction="20000"/>
          </a:bodyPr>
          <a:lstStyle/>
          <a:p>
            <a:pPr algn="r" eaLnBrk="1" hangingPunct="1">
              <a:buNone/>
            </a:pPr>
            <a:endParaRPr lang="ru-RU" sz="3300" b="1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eaLnBrk="1" hangingPunct="1">
              <a:buNone/>
            </a:pPr>
            <a:r>
              <a:rPr lang="ru-RU" sz="3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hr-HR" sz="3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Сказка - ложь, да в ней намек –</a:t>
            </a:r>
            <a:r>
              <a:rPr lang="ru-RU" sz="3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hr-HR" sz="3800" b="1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eaLnBrk="1" hangingPunct="1">
              <a:buNone/>
            </a:pPr>
            <a:r>
              <a:rPr lang="ru-RU" sz="3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hr-HR" sz="3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обрым молодцам урок</a:t>
            </a:r>
            <a:r>
              <a:rPr lang="ru-RU" sz="3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just"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Сказка - это один из первых видов художественного творчества, с</a:t>
            </a:r>
          </a:p>
          <a:p>
            <a:pPr algn="just"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которым знакомится ребенок. Наверное, нет ни одного малыша,</a:t>
            </a:r>
          </a:p>
          <a:p>
            <a:pPr algn="just"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который был бы равнодушен к сказке. </a:t>
            </a:r>
          </a:p>
          <a:p>
            <a:pPr algn="just"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Ведь сказки полны народной мудрости, они помогают научиться</a:t>
            </a:r>
          </a:p>
          <a:p>
            <a:pPr algn="just"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слушать другого человека, учат видеть добро и зло. Сказка помогает</a:t>
            </a:r>
          </a:p>
          <a:p>
            <a:pPr algn="just"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ребенку учиться справляться с трудностями и учит находить разные </a:t>
            </a:r>
          </a:p>
          <a:p>
            <a:pPr algn="just"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способы   выхода из затруднительных положений. </a:t>
            </a:r>
          </a:p>
          <a:p>
            <a:pPr algn="just"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Вовремя рассказанная сказка может помочь малышу решить свою</a:t>
            </a:r>
          </a:p>
          <a:p>
            <a:pPr algn="just"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детскую проблему, обрести уверенность в себе, излечить детские страхи.</a:t>
            </a:r>
          </a:p>
          <a:p>
            <a:pPr algn="just"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В конце концов, сказки могут направить энергию ребенка в правильное</a:t>
            </a:r>
          </a:p>
          <a:p>
            <a:pPr algn="just"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русло - русло самопознания и безграничного творчества.</a:t>
            </a:r>
          </a:p>
          <a:p>
            <a:pPr algn="just"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ru-RU" sz="33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«Сказки могут помочь воспитать ум, дать ключи для того,</a:t>
            </a:r>
          </a:p>
          <a:p>
            <a:pPr>
              <a:buNone/>
            </a:pPr>
            <a:r>
              <a:rPr lang="ru-RU" sz="33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чтобы  войти   в действительность новыми путями, может</a:t>
            </a:r>
          </a:p>
          <a:p>
            <a:pPr>
              <a:buNone/>
            </a:pPr>
            <a:r>
              <a:rPr lang="ru-RU" sz="33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помочь ребёнку узнать мир  и одарить его воображение»</a:t>
            </a:r>
          </a:p>
          <a:p>
            <a:pPr>
              <a:buNone/>
            </a:pPr>
            <a:r>
              <a:rPr lang="ru-RU" sz="33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Д. Родари</a:t>
            </a:r>
          </a:p>
          <a:p>
            <a:pPr>
              <a:buNone/>
            </a:pPr>
            <a:r>
              <a:rPr lang="ru-RU" sz="2000" dirty="0" smtClean="0"/>
              <a:t/>
            </a:r>
            <a:br>
              <a:rPr lang="ru-RU" sz="2000" dirty="0" smtClean="0"/>
            </a:br>
            <a:endParaRPr lang="hr-HR" sz="1900" b="1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D:\6 СЕНТЯБРЯ\5! КЛИП-АРТЫ\КЛИПАРТЫ ДЕТСКИЕ ))))\Klipart_Masha_i_Medved\3.png"/>
          <p:cNvPicPr>
            <a:picLocks noChangeAspect="1" noChangeArrowheads="1"/>
          </p:cNvPicPr>
          <p:nvPr/>
        </p:nvPicPr>
        <p:blipFill rotWithShape="1">
          <a:blip r:embed="rId3" cstate="print"/>
          <a:srcRect r="5337" b="15478"/>
          <a:stretch/>
        </p:blipFill>
        <p:spPr bwMode="auto">
          <a:xfrm>
            <a:off x="6948264" y="4293096"/>
            <a:ext cx="2304256" cy="23279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</p:spPr>
      </p:pic>
      <p:pic>
        <p:nvPicPr>
          <p:cNvPr id="4109" name="Picture 13" descr="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112" name="Picture 16" descr="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450" y="188913"/>
            <a:ext cx="6945313" cy="1439862"/>
          </a:xfrm>
          <a:prstGeom prst="rect">
            <a:avLst/>
          </a:prstGeom>
          <a:noFill/>
        </p:spPr>
      </p:pic>
      <p:pic>
        <p:nvPicPr>
          <p:cNvPr id="4111" name="Picture 15" descr="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450" y="260351"/>
            <a:ext cx="7037388" cy="648370"/>
          </a:xfrm>
          <a:prstGeom prst="rect">
            <a:avLst/>
          </a:prstGeom>
          <a:noFill/>
        </p:spPr>
      </p:pic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343775" cy="4525963"/>
          </a:xfrm>
        </p:spPr>
        <p:txBody>
          <a:bodyPr/>
          <a:lstStyle/>
          <a:p>
            <a:pPr>
              <a:buFontTx/>
              <a:buNone/>
            </a:pPr>
            <a:r>
              <a:rPr lang="ru-RU" dirty="0" smtClean="0"/>
              <a:t> </a:t>
            </a:r>
          </a:p>
          <a:p>
            <a:pPr>
              <a:buFontTx/>
              <a:buNone/>
            </a:pPr>
            <a:r>
              <a:rPr lang="ru-RU" dirty="0" smtClean="0"/>
              <a:t> </a:t>
            </a:r>
            <a:endParaRPr lang="ru-RU" dirty="0"/>
          </a:p>
          <a:p>
            <a:pPr>
              <a:buFontTx/>
              <a:buNone/>
            </a:pPr>
            <a:r>
              <a:rPr lang="ru-RU" dirty="0"/>
              <a:t> </a:t>
            </a:r>
          </a:p>
          <a:p>
            <a:pPr>
              <a:buFontTx/>
              <a:buNone/>
            </a:pPr>
            <a:r>
              <a:rPr lang="ru-RU" dirty="0"/>
              <a:t> </a:t>
            </a:r>
          </a:p>
          <a:p>
            <a:pPr>
              <a:buFontTx/>
              <a:buNone/>
            </a:pPr>
            <a:endParaRPr lang="ru-RU" dirty="0"/>
          </a:p>
        </p:txBody>
      </p:sp>
      <p:sp>
        <p:nvSpPr>
          <p:cNvPr id="4118" name="WordArt 22"/>
          <p:cNvSpPr>
            <a:spLocks noChangeArrowheads="1" noChangeShapeType="1" noTextEdit="1"/>
          </p:cNvSpPr>
          <p:nvPr/>
        </p:nvSpPr>
        <p:spPr bwMode="auto">
          <a:xfrm>
            <a:off x="2987675" y="620713"/>
            <a:ext cx="3457575" cy="11430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ru-RU" sz="40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Arial"/>
                <a:cs typeface="Arial"/>
              </a:rPr>
              <a:t>Сказкотерапия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67544" y="1340768"/>
            <a:ext cx="72767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SzPct val="60000"/>
              <a:buFont typeface="Wingdings" pitchFamily="2" charset="2"/>
              <a:buNone/>
            </a:pPr>
            <a:endParaRPr lang="ru-RU" sz="2000" b="1" dirty="0" smtClean="0">
              <a:solidFill>
                <a:srgbClr val="0D0D0D"/>
              </a:solidFill>
            </a:endParaRPr>
          </a:p>
          <a:p>
            <a:pPr algn="ctr" eaLnBrk="0" hangingPunct="0">
              <a:spcBef>
                <a:spcPct val="20000"/>
              </a:spcBef>
              <a:buSzPct val="60000"/>
              <a:buFont typeface="Wingdings" pitchFamily="2" charset="2"/>
              <a:buNone/>
            </a:pPr>
            <a:endParaRPr lang="ru-RU" sz="2000" b="1" dirty="0" smtClean="0">
              <a:solidFill>
                <a:srgbClr val="0D0D0D"/>
              </a:solidFill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827584" y="1124744"/>
            <a:ext cx="8106104" cy="51236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Сказкотерапия – один из видов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здоровьесберегающих технологий.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Является инновационным методом в работе с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детьми, который, позволяет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мягко и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ненавязчиво воздействовать на ребенка при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помощи сказки, решая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при этом самые разные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задачи. Сказка  является наиболее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эффективным 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 проверенным способом и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средством воспитания и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обучения  детей, а также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одним </a:t>
            </a:r>
            <a:r>
              <a:rPr lang="ru-RU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из эффективных методов работы с детьми, испытывающими те или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u-RU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иные эмоциональные и поведенческие затруднения. 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 каких случаях уместно “лечение сказкой”? Оно необходимо, если у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ребёнка наблюдаются эмоционально-личностные и поведенческие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проблемы: агрессивность, тревожность, страхи, капризность,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застенчивость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и неуверенность в себе. 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Сказка  позволяет ребенку актуализировать,  осознать свои проблемы, и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увидеть различные пути   их решения.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8206680" cy="7193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i="1" dirty="0" smtClean="0">
                <a:solidFill>
                  <a:srgbClr val="CC3300"/>
                </a:solidFill>
              </a:rPr>
              <a:t>                 Виды  сказок </a:t>
            </a:r>
            <a:br>
              <a:rPr lang="ru-RU" sz="3200" b="1" i="1" dirty="0" smtClean="0">
                <a:solidFill>
                  <a:srgbClr val="CC3300"/>
                </a:solidFill>
              </a:rPr>
            </a:br>
            <a:r>
              <a:rPr lang="ru-RU" sz="3200" b="1" i="1" dirty="0" smtClean="0">
                <a:solidFill>
                  <a:srgbClr val="CC3300"/>
                </a:solidFill>
              </a:rPr>
              <a:t>(классификация   Зинкевич  - Евстигнеевой):</a:t>
            </a:r>
            <a:endParaRPr lang="ru-RU" sz="3200" b="1" i="1" dirty="0">
              <a:solidFill>
                <a:srgbClr val="CC3300"/>
              </a:solidFill>
            </a:endParaRPr>
          </a:p>
        </p:txBody>
      </p:sp>
      <p:pic>
        <p:nvPicPr>
          <p:cNvPr id="2052" name="Picture 4" descr="5 cka3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96752"/>
            <a:ext cx="74168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C3300"/>
                </a:solidFill>
              </a:rPr>
              <a:t>Художественные    сказки</a:t>
            </a:r>
            <a:endParaRPr lang="ru-RU" sz="3600" dirty="0">
              <a:solidFill>
                <a:srgbClr val="CC3300"/>
              </a:solidFill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980728"/>
            <a:ext cx="7848872" cy="514543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>
                <a:solidFill>
                  <a:srgbClr val="008000"/>
                </a:solidFill>
              </a:rPr>
              <a:t>     </a:t>
            </a:r>
            <a:r>
              <a:rPr lang="ru-RU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Художественные  сказки делятся на народные   и авторские. </a:t>
            </a:r>
          </a:p>
          <a:p>
            <a:pPr algn="just">
              <a:buNone/>
            </a:pPr>
            <a:endParaRPr lang="ru-RU" sz="80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Народные  сказки  способствуют  воспитанию нравственных и эстетических чувств: взаимопомощи, поддержки, сопереживания, сочувствия, долга, ответственности и др. Так, в сказке «Репка» ярко отражается  то, что помощь и поддержка других людей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позволяют достигнуть цели, которая не по силам одному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человеку. 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    Главная  мысль сказки «Маша и медведь - из любой трудной ситуации всегда можно найти выход, главное не сила, а смекалка.</a:t>
            </a: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На\Desktop\1344598613_x_7f281fc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365104"/>
            <a:ext cx="3168352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CC3300"/>
                </a:solidFill>
              </a:rPr>
              <a:t>Дидактические  сказки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512365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Дидактические сказки используются для преподнесения детям новых для них знаний учебного характера. В этих сказках абстрактные для ребёнка символы: буквы, цифры, звуки  становятся одушевлёнными   и повествуют о новых для  ребёнка  понятиях.</a:t>
            </a:r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Учебно-познавательный материал, преподнесенный в контексте сказки  легче воспринимается ребенком, а значит, процесс обучения становится более эффективным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 descr="C:\Users\На\Desktop\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077072"/>
            <a:ext cx="2808312" cy="2592288"/>
          </a:xfrm>
          <a:prstGeom prst="rect">
            <a:avLst/>
          </a:prstGeom>
          <a:noFill/>
        </p:spPr>
      </p:pic>
      <p:pic>
        <p:nvPicPr>
          <p:cNvPr id="2051" name="Picture 3" descr="C:\Users\На\Desktop\77769609_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149080"/>
            <a:ext cx="2952328" cy="22712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C3300"/>
                </a:solidFill>
              </a:rPr>
              <a:t>Диагностические   сказки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052736"/>
            <a:ext cx="7498080" cy="5195664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Диагностические сказки позволяют определить наличие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проблемы у ребёнка, а также определить его характер  и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отношение к тому, что его окружает. Например, если ребёнок 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отдает предпочтение сказкам, где главным героем является зайка-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трусишка, то можно предположить, что он сам достаточно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застенчивый, с повышенным  уровнем  тревожности.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Диагностическая сказка может способствовать выявлению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состояния ребенка, о которых он не хочет или не может говорить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вслух.</a:t>
            </a:r>
          </a:p>
          <a:p>
            <a:pPr algn="just">
              <a:buNone/>
            </a:pPr>
            <a:endParaRPr lang="ru-RU" sz="2000" dirty="0"/>
          </a:p>
        </p:txBody>
      </p:sp>
      <p:pic>
        <p:nvPicPr>
          <p:cNvPr id="5" name="Picture 2" descr="D:\6 СЕНТЯБРЯ\5! КЛИП-АРТЫ\КЛИПАРТЫ ДЕТСКИЕ ))))\Klipart_Masha_i_Medved\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149080"/>
            <a:ext cx="2880320" cy="241250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19256" cy="72008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C3300"/>
                </a:solidFill>
              </a:rPr>
              <a:t>   Психокоррекционные     сказки</a:t>
            </a:r>
            <a:endParaRPr lang="ru-RU" sz="3600" dirty="0">
              <a:solidFill>
                <a:srgbClr val="CC3300"/>
              </a:solidFill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124744"/>
            <a:ext cx="7776864" cy="500141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Психокоррекционные сказки помогают взрослому мягко влиять на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поведение ребенка, «замещая» неэффективный  стиль поведения на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более продуктивный и объясняя ребенку смысл происходящего, то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есть ненавязчиво в сказочно-волшебной форме предлагается ребенку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положительный пример поведения, и нет ничего удивительного, что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ребенок будет вести себя так же, как и сказочный герой. Он будет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стремиться пользоваться примером положительного героя в борьбе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 своими страхами и  проблемами. </a:t>
            </a:r>
          </a:p>
          <a:p>
            <a:pPr>
              <a:buNone/>
            </a:pPr>
            <a:endParaRPr lang="ru-RU" sz="2000" dirty="0"/>
          </a:p>
        </p:txBody>
      </p:sp>
      <p:pic>
        <p:nvPicPr>
          <p:cNvPr id="7" name="Picture 4" descr="03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789040"/>
            <a:ext cx="244827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CC3300"/>
                </a:solidFill>
              </a:rPr>
              <a:t>Медитативные  сказки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268760"/>
            <a:ext cx="7920880" cy="532859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Медитативные сказки активизируют положительные эмоции детей,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учат позитивному настрою. Особенностью этих сказок является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отсутствие отрицательных героев и конфликтных  ситуаций.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Медитативные   сказки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рассказываются под специальную музыку,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способствующую расслаблению. Такие сказки успокаивают,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вызывают положительные эмоции, настраивают на гармонию с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самим собой и  окружающими, внушают уверенность в себе</a:t>
            </a:r>
            <a:r>
              <a:rPr lang="ru-RU" sz="2000" dirty="0" smtClean="0"/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создают 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атмосферу позитива, спокойствия, комфорта, расслабления, снимают 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напряжения и возбуждения. 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Характер этих сказок – путешествие. Принцип построения сказки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прост:  30-40 секунд звучит спокойная музыка. Ребенок делает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глубокий вдох и выдох. Педагог говорит: «Сейчас мы с вами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отправляемся в путешествие в прекрасную сказочную страну...»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или «в  волшебный  лес…»</a:t>
            </a:r>
          </a:p>
          <a:p>
            <a:endParaRPr lang="ru-RU" sz="2000" dirty="0"/>
          </a:p>
        </p:txBody>
      </p:sp>
      <p:pic>
        <p:nvPicPr>
          <p:cNvPr id="4" name="Picture 3" descr="D:\6 СЕНТЯБРЯ\5! КЛИП-АРТЫ\КЛИПАРТЫ ДЕТСКИЕ ))))\Klipart_Masha_i_Medved\3.png"/>
          <p:cNvPicPr>
            <a:picLocks noChangeAspect="1" noChangeArrowheads="1"/>
          </p:cNvPicPr>
          <p:nvPr/>
        </p:nvPicPr>
        <p:blipFill rotWithShape="1">
          <a:blip r:embed="rId3" cstate="print"/>
          <a:srcRect r="5337" b="15478"/>
          <a:stretch/>
        </p:blipFill>
        <p:spPr bwMode="auto">
          <a:xfrm>
            <a:off x="7236296" y="2924944"/>
            <a:ext cx="1907704" cy="23279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1644</TotalTime>
  <Words>1188</Words>
  <Application>Microsoft Office PowerPoint</Application>
  <PresentationFormat>Экран (4:3)</PresentationFormat>
  <Paragraphs>193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Солнцестояние</vt:lpstr>
      <vt:lpstr>Слайд 1</vt:lpstr>
      <vt:lpstr>Слайд 2</vt:lpstr>
      <vt:lpstr>Слайд 3</vt:lpstr>
      <vt:lpstr>                 Виды  сказок  (классификация   Зинкевич  - Евстигнеевой):</vt:lpstr>
      <vt:lpstr>Художественные    сказки</vt:lpstr>
      <vt:lpstr>Дидактические  сказки</vt:lpstr>
      <vt:lpstr>Диагностические   сказки</vt:lpstr>
      <vt:lpstr>   Психокоррекционные     сказки</vt:lpstr>
      <vt:lpstr>Медитативные  сказки</vt:lpstr>
      <vt:lpstr>Слайд 10</vt:lpstr>
      <vt:lpstr>Приёмы  работы  со сказкой:</vt:lpstr>
      <vt:lpstr>Приёмы  работы  со сказкой:</vt:lpstr>
      <vt:lpstr>Приёмы  работы  со сказкой:</vt:lpstr>
      <vt:lpstr>Структура   сказкотерапевтического  занятия   содержит:</vt:lpstr>
      <vt:lpstr>        Сочинение сказок Для того чтобы сказка или история обрела силу и оказала помощь, необходимо, чтобы сказочный сюжет должен разворачиваться в определенной последовательности:     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Роль сказки                               в   работе  с дошкольниками</dc:title>
  <cp:lastModifiedBy>Наташа</cp:lastModifiedBy>
  <cp:revision>265</cp:revision>
  <dcterms:modified xsi:type="dcterms:W3CDTF">2014-03-22T19:11:11Z</dcterms:modified>
</cp:coreProperties>
</file>